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90"/>
  </p:notesMasterIdLst>
  <p:sldIdLst>
    <p:sldId id="256" r:id="rId2"/>
    <p:sldId id="384" r:id="rId3"/>
    <p:sldId id="607" r:id="rId4"/>
    <p:sldId id="611" r:id="rId5"/>
    <p:sldId id="673" r:id="rId6"/>
    <p:sldId id="674" r:id="rId7"/>
    <p:sldId id="386" r:id="rId8"/>
    <p:sldId id="739" r:id="rId9"/>
    <p:sldId id="616" r:id="rId10"/>
    <p:sldId id="665" r:id="rId11"/>
    <p:sldId id="666" r:id="rId12"/>
    <p:sldId id="614" r:id="rId13"/>
    <p:sldId id="423" r:id="rId14"/>
    <p:sldId id="441" r:id="rId15"/>
    <p:sldId id="471" r:id="rId16"/>
    <p:sldId id="472" r:id="rId17"/>
    <p:sldId id="473" r:id="rId18"/>
    <p:sldId id="741" r:id="rId19"/>
    <p:sldId id="344" r:id="rId20"/>
    <p:sldId id="670" r:id="rId21"/>
    <p:sldId id="624" r:id="rId22"/>
    <p:sldId id="667" r:id="rId23"/>
    <p:sldId id="627" r:id="rId24"/>
    <p:sldId id="669" r:id="rId25"/>
    <p:sldId id="668" r:id="rId26"/>
    <p:sldId id="429" r:id="rId27"/>
    <p:sldId id="388" r:id="rId28"/>
    <p:sldId id="583" r:id="rId29"/>
    <p:sldId id="526" r:id="rId30"/>
    <p:sldId id="538" r:id="rId31"/>
    <p:sldId id="537" r:id="rId32"/>
    <p:sldId id="534" r:id="rId33"/>
    <p:sldId id="533" r:id="rId34"/>
    <p:sldId id="532" r:id="rId35"/>
    <p:sldId id="531" r:id="rId36"/>
    <p:sldId id="530" r:id="rId37"/>
    <p:sldId id="671" r:id="rId38"/>
    <p:sldId id="389" r:id="rId39"/>
    <p:sldId id="584" r:id="rId40"/>
    <p:sldId id="585" r:id="rId41"/>
    <p:sldId id="485" r:id="rId42"/>
    <p:sldId id="504" r:id="rId43"/>
    <p:sldId id="499" r:id="rId44"/>
    <p:sldId id="500" r:id="rId45"/>
    <p:sldId id="501" r:id="rId46"/>
    <p:sldId id="502" r:id="rId47"/>
    <p:sldId id="588" r:id="rId48"/>
    <p:sldId id="589" r:id="rId49"/>
    <p:sldId id="740" r:id="rId50"/>
    <p:sldId id="369" r:id="rId51"/>
    <p:sldId id="342" r:id="rId52"/>
    <p:sldId id="370" r:id="rId53"/>
    <p:sldId id="371" r:id="rId54"/>
    <p:sldId id="374" r:id="rId55"/>
    <p:sldId id="590" r:id="rId56"/>
    <p:sldId id="375" r:id="rId57"/>
    <p:sldId id="376" r:id="rId58"/>
    <p:sldId id="446" r:id="rId59"/>
    <p:sldId id="377" r:id="rId60"/>
    <p:sldId id="737" r:id="rId61"/>
    <p:sldId id="591" r:id="rId62"/>
    <p:sldId id="285" r:id="rId63"/>
    <p:sldId id="595" r:id="rId64"/>
    <p:sldId id="359" r:id="rId65"/>
    <p:sldId id="360" r:id="rId66"/>
    <p:sldId id="466" r:id="rId67"/>
    <p:sldId id="469" r:id="rId68"/>
    <p:sldId id="596" r:id="rId69"/>
    <p:sldId id="421" r:id="rId70"/>
    <p:sldId id="383" r:id="rId71"/>
    <p:sldId id="565" r:id="rId72"/>
    <p:sldId id="279" r:id="rId73"/>
    <p:sldId id="417" r:id="rId74"/>
    <p:sldId id="742" r:id="rId75"/>
    <p:sldId id="743" r:id="rId76"/>
    <p:sldId id="597" r:id="rId77"/>
    <p:sldId id="257" r:id="rId78"/>
    <p:sldId id="259" r:id="rId79"/>
    <p:sldId id="258" r:id="rId80"/>
    <p:sldId id="260" r:id="rId81"/>
    <p:sldId id="261" r:id="rId82"/>
    <p:sldId id="262" r:id="rId83"/>
    <p:sldId id="264" r:id="rId84"/>
    <p:sldId id="265" r:id="rId85"/>
    <p:sldId id="594" r:id="rId86"/>
    <p:sldId id="598" r:id="rId87"/>
    <p:sldId id="600" r:id="rId88"/>
    <p:sldId id="601"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B8DA49-AC4B-4683-8DAC-4CD6D0ECC32B}">
          <p14:sldIdLst>
            <p14:sldId id="256"/>
            <p14:sldId id="384"/>
          </p14:sldIdLst>
        </p14:section>
        <p14:section name="Introduction to the problem and the tutorial" id="{53ED4F99-89EC-421B-AE9C-FCA3C0CDF589}">
          <p14:sldIdLst>
            <p14:sldId id="607"/>
            <p14:sldId id="611"/>
            <p14:sldId id="673"/>
            <p14:sldId id="674"/>
            <p14:sldId id="386"/>
            <p14:sldId id="739"/>
            <p14:sldId id="616"/>
            <p14:sldId id="665"/>
            <p14:sldId id="666"/>
            <p14:sldId id="614"/>
            <p14:sldId id="423"/>
            <p14:sldId id="441"/>
            <p14:sldId id="471"/>
            <p14:sldId id="472"/>
            <p14:sldId id="473"/>
            <p14:sldId id="741"/>
          </p14:sldIdLst>
        </p14:section>
        <p14:section name="Predictive Analytics" id="{4DCC3E07-FC55-4192-972C-38ACD62923EE}">
          <p14:sldIdLst>
            <p14:sldId id="344"/>
            <p14:sldId id="670"/>
            <p14:sldId id="624"/>
            <p14:sldId id="667"/>
            <p14:sldId id="627"/>
            <p14:sldId id="669"/>
            <p14:sldId id="668"/>
            <p14:sldId id="429"/>
            <p14:sldId id="388"/>
            <p14:sldId id="583"/>
            <p14:sldId id="526"/>
            <p14:sldId id="538"/>
            <p14:sldId id="537"/>
            <p14:sldId id="534"/>
            <p14:sldId id="533"/>
            <p14:sldId id="532"/>
            <p14:sldId id="531"/>
            <p14:sldId id="530"/>
            <p14:sldId id="671"/>
            <p14:sldId id="389"/>
            <p14:sldId id="584"/>
            <p14:sldId id="585"/>
            <p14:sldId id="485"/>
            <p14:sldId id="504"/>
            <p14:sldId id="499"/>
            <p14:sldId id="500"/>
            <p14:sldId id="501"/>
            <p14:sldId id="502"/>
            <p14:sldId id="588"/>
            <p14:sldId id="589"/>
            <p14:sldId id="740"/>
          </p14:sldIdLst>
        </p14:section>
        <p14:section name="Feature Selection" id="{950D260F-FD8E-44ED-876B-E1120DE3C3D0}">
          <p14:sldIdLst>
            <p14:sldId id="369"/>
            <p14:sldId id="342"/>
            <p14:sldId id="370"/>
            <p14:sldId id="371"/>
            <p14:sldId id="374"/>
            <p14:sldId id="590"/>
            <p14:sldId id="375"/>
            <p14:sldId id="376"/>
            <p14:sldId id="446"/>
            <p14:sldId id="377"/>
            <p14:sldId id="737"/>
            <p14:sldId id="591"/>
            <p14:sldId id="285"/>
            <p14:sldId id="595"/>
          </p14:sldIdLst>
        </p14:section>
        <p14:section name="JAD and Results" id="{FA936581-CADE-4634-9AAF-7C68CAFEB745}">
          <p14:sldIdLst>
            <p14:sldId id="359"/>
            <p14:sldId id="360"/>
            <p14:sldId id="466"/>
            <p14:sldId id="469"/>
            <p14:sldId id="596"/>
            <p14:sldId id="421"/>
            <p14:sldId id="383"/>
            <p14:sldId id="565"/>
            <p14:sldId id="279"/>
            <p14:sldId id="417"/>
            <p14:sldId id="742"/>
            <p14:sldId id="743"/>
            <p14:sldId id="597"/>
            <p14:sldId id="257"/>
            <p14:sldId id="259"/>
            <p14:sldId id="258"/>
            <p14:sldId id="260"/>
            <p14:sldId id="261"/>
            <p14:sldId id="262"/>
            <p14:sldId id="264"/>
            <p14:sldId id="265"/>
            <p14:sldId id="594"/>
            <p14:sldId id="598"/>
            <p14:sldId id="600"/>
            <p14:sldId id="60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zo Lagani" initials="VL" lastIdx="5" clrIdx="0">
    <p:extLst>
      <p:ext uri="{19B8F6BF-5375-455C-9EA6-DF929625EA0E}">
        <p15:presenceInfo xmlns:p15="http://schemas.microsoft.com/office/powerpoint/2012/main" userId="1994b7ac469676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0000"/>
    <a:srgbClr val="2683C6"/>
    <a:srgbClr val="E20000"/>
    <a:srgbClr val="5E5E5E"/>
    <a:srgbClr val="C80000"/>
    <a:srgbClr val="B26E00"/>
    <a:srgbClr val="FF9D00"/>
    <a:srgbClr val="9D90A0"/>
    <a:srgbClr val="4A66AC"/>
    <a:srgbClr val="5AA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8" autoAdjust="0"/>
    <p:restoredTop sz="92934"/>
  </p:normalViewPr>
  <p:slideViewPr>
    <p:cSldViewPr snapToGrid="0">
      <p:cViewPr varScale="1">
        <p:scale>
          <a:sx n="102" d="100"/>
          <a:sy n="102"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5T11:42:30.916" idx="5">
    <p:pos x="10" y="10"/>
    <p:text>Regarding the plot on the right: x-axis is the ratio between the holdout AUC computed with only feature selection and the holdout AUC computed without feature selection. the y axis is the ratio between the number of selected predictors and the total number of variables. Red line: equal AUC (ratio = 1). Green line: the median of the AUC ratios = 0.986</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851CD-E329-46D2-AB7D-FBCED5362150}" type="doc">
      <dgm:prSet loTypeId="urn:microsoft.com/office/officeart/2005/8/layout/arrow2" loCatId="process" qsTypeId="urn:microsoft.com/office/officeart/2005/8/quickstyle/simple1" qsCatId="simple" csTypeId="urn:microsoft.com/office/officeart/2005/8/colors/accent6_1" csCatId="accent6" phldr="1"/>
      <dgm:spPr/>
    </dgm:pt>
    <dgm:pt modelId="{3C81713D-2A09-417B-BBC6-61FF48EE30D3}">
      <dgm:prSet phldrT="[Text]" custT="1"/>
      <dgm:spPr/>
      <dgm:t>
        <a:bodyPr/>
        <a:lstStyle/>
        <a:p>
          <a:pPr algn="ctr"/>
          <a:r>
            <a:rPr lang="en-US" sz="2000" dirty="0">
              <a:latin typeface="Century Gothic" panose="020B0502020202020204" pitchFamily="34" charset="0"/>
            </a:rPr>
            <a:t>Predict the future based on the past: </a:t>
          </a:r>
          <a:r>
            <a:rPr lang="en-US" sz="2000" b="1" dirty="0">
              <a:solidFill>
                <a:srgbClr val="E20000"/>
              </a:solidFill>
              <a:latin typeface="Century Gothic" panose="020B0502020202020204" pitchFamily="34" charset="0"/>
            </a:rPr>
            <a:t>Predictive analytics</a:t>
          </a:r>
          <a:endParaRPr lang="el-GR" sz="2000" dirty="0">
            <a:latin typeface="Century Gothic" panose="020B0502020202020204" pitchFamily="34" charset="0"/>
          </a:endParaRPr>
        </a:p>
      </dgm:t>
    </dgm:pt>
    <dgm:pt modelId="{B358BABB-309E-4F9C-8598-465A72FD3E03}" type="parTrans" cxnId="{90903F1D-CC29-48EF-97CE-730C748E4FA7}">
      <dgm:prSet/>
      <dgm:spPr/>
      <dgm:t>
        <a:bodyPr/>
        <a:lstStyle/>
        <a:p>
          <a:endParaRPr lang="el-GR"/>
        </a:p>
      </dgm:t>
    </dgm:pt>
    <dgm:pt modelId="{2D1A1C50-D3EF-4615-A7A3-DD0D5391B13D}" type="sibTrans" cxnId="{90903F1D-CC29-48EF-97CE-730C748E4FA7}">
      <dgm:prSet/>
      <dgm:spPr/>
      <dgm:t>
        <a:bodyPr/>
        <a:lstStyle/>
        <a:p>
          <a:endParaRPr lang="el-GR"/>
        </a:p>
      </dgm:t>
    </dgm:pt>
    <dgm:pt modelId="{7EA57625-13BF-4E61-A112-776DD2A3A26E}">
      <dgm:prSet phldrT="[Text]" custT="1"/>
      <dgm:spPr/>
      <dgm:t>
        <a:bodyPr/>
        <a:lstStyle/>
        <a:p>
          <a:pPr algn="ctr"/>
          <a:r>
            <a:rPr lang="en-US" sz="2000" dirty="0">
              <a:latin typeface="Century Gothic" panose="020B0502020202020204" pitchFamily="34" charset="0"/>
            </a:rPr>
            <a:t>Find what predicts the future: </a:t>
          </a:r>
          <a:r>
            <a:rPr lang="en-US" sz="2000" b="1" dirty="0">
              <a:solidFill>
                <a:srgbClr val="E20000"/>
              </a:solidFill>
              <a:latin typeface="Century Gothic" panose="020B0502020202020204" pitchFamily="34" charset="0"/>
            </a:rPr>
            <a:t>Feature Selection</a:t>
          </a:r>
          <a:endParaRPr lang="el-GR" sz="2000" dirty="0">
            <a:latin typeface="Century Gothic" panose="020B0502020202020204" pitchFamily="34" charset="0"/>
          </a:endParaRPr>
        </a:p>
      </dgm:t>
    </dgm:pt>
    <dgm:pt modelId="{C4EDDAE4-373A-4A8D-9969-7D7755B5A326}" type="parTrans" cxnId="{2811C75F-30B2-40F1-8B1F-C991E5A2E30C}">
      <dgm:prSet/>
      <dgm:spPr/>
      <dgm:t>
        <a:bodyPr/>
        <a:lstStyle/>
        <a:p>
          <a:endParaRPr lang="el-GR"/>
        </a:p>
      </dgm:t>
    </dgm:pt>
    <dgm:pt modelId="{F2933A1D-C8FB-48D1-9444-E7942E1EB994}" type="sibTrans" cxnId="{2811C75F-30B2-40F1-8B1F-C991E5A2E30C}">
      <dgm:prSet/>
      <dgm:spPr/>
      <dgm:t>
        <a:bodyPr/>
        <a:lstStyle/>
        <a:p>
          <a:endParaRPr lang="el-GR"/>
        </a:p>
      </dgm:t>
    </dgm:pt>
    <dgm:pt modelId="{8FA3C268-257C-4556-8787-5D4952CE43F0}">
      <dgm:prSet phldrT="[Text]" custT="1"/>
      <dgm:spPr/>
      <dgm:t>
        <a:bodyPr/>
        <a:lstStyle/>
        <a:p>
          <a:pPr algn="ctr"/>
          <a:r>
            <a:rPr lang="en-US" sz="2000" dirty="0">
              <a:latin typeface="Century Gothic" panose="020B0502020202020204" pitchFamily="34" charset="0"/>
            </a:rPr>
            <a:t>Find out how to control the future: </a:t>
          </a:r>
          <a:r>
            <a:rPr lang="en-US" sz="2000" b="1" dirty="0">
              <a:solidFill>
                <a:srgbClr val="E20000"/>
              </a:solidFill>
              <a:latin typeface="Century Gothic" panose="020B0502020202020204" pitchFamily="34" charset="0"/>
            </a:rPr>
            <a:t>Causal Discovery</a:t>
          </a:r>
          <a:endParaRPr lang="el-GR" sz="2000" dirty="0">
            <a:latin typeface="Century Gothic" panose="020B0502020202020204" pitchFamily="34" charset="0"/>
          </a:endParaRPr>
        </a:p>
      </dgm:t>
    </dgm:pt>
    <dgm:pt modelId="{3EBD2A8E-CF5C-4304-9B69-20A4D5F06855}" type="parTrans" cxnId="{CDD5D56B-2D81-4DCA-85FD-2D7A18BA615F}">
      <dgm:prSet/>
      <dgm:spPr/>
      <dgm:t>
        <a:bodyPr/>
        <a:lstStyle/>
        <a:p>
          <a:endParaRPr lang="el-GR"/>
        </a:p>
      </dgm:t>
    </dgm:pt>
    <dgm:pt modelId="{75DD964B-E767-4AD6-A481-5C18D0BB5FE5}" type="sibTrans" cxnId="{CDD5D56B-2D81-4DCA-85FD-2D7A18BA615F}">
      <dgm:prSet/>
      <dgm:spPr/>
      <dgm:t>
        <a:bodyPr/>
        <a:lstStyle/>
        <a:p>
          <a:endParaRPr lang="el-GR"/>
        </a:p>
      </dgm:t>
    </dgm:pt>
    <dgm:pt modelId="{959682F3-12F3-41A2-A9C5-0BA58BAC32CB}" type="pres">
      <dgm:prSet presAssocID="{230851CD-E329-46D2-AB7D-FBCED5362150}" presName="arrowDiagram" presStyleCnt="0">
        <dgm:presLayoutVars>
          <dgm:chMax val="5"/>
          <dgm:dir/>
          <dgm:resizeHandles val="exact"/>
        </dgm:presLayoutVars>
      </dgm:prSet>
      <dgm:spPr/>
    </dgm:pt>
    <dgm:pt modelId="{F0462131-4536-4276-9DC0-3759A82D41C9}" type="pres">
      <dgm:prSet presAssocID="{230851CD-E329-46D2-AB7D-FBCED5362150}" presName="arrow" presStyleLbl="bgShp" presStyleIdx="0" presStyleCnt="1"/>
      <dgm:spPr/>
    </dgm:pt>
    <dgm:pt modelId="{4C5121C6-4E42-43FE-9AE5-016F2F2E353C}" type="pres">
      <dgm:prSet presAssocID="{230851CD-E329-46D2-AB7D-FBCED5362150}" presName="arrowDiagram3" presStyleCnt="0"/>
      <dgm:spPr/>
    </dgm:pt>
    <dgm:pt modelId="{917048D6-6C66-4015-987D-9980F73EF314}" type="pres">
      <dgm:prSet presAssocID="{3C81713D-2A09-417B-BBC6-61FF48EE30D3}" presName="bullet3a" presStyleLbl="node1" presStyleIdx="0" presStyleCnt="3"/>
      <dgm:spPr>
        <a:solidFill>
          <a:schemeClr val="accent1"/>
        </a:solidFill>
        <a:ln>
          <a:solidFill>
            <a:srgbClr val="E20000"/>
          </a:solidFill>
        </a:ln>
      </dgm:spPr>
    </dgm:pt>
    <dgm:pt modelId="{FF375E75-A2B5-4B60-9AC8-3A1FEAF1644D}" type="pres">
      <dgm:prSet presAssocID="{3C81713D-2A09-417B-BBC6-61FF48EE30D3}" presName="textBox3a" presStyleLbl="revTx" presStyleIdx="0" presStyleCnt="3" custScaleX="366551" custScaleY="69055" custLinFactNeighborX="77000" custLinFactNeighborY="15472">
        <dgm:presLayoutVars>
          <dgm:bulletEnabled val="1"/>
        </dgm:presLayoutVars>
      </dgm:prSet>
      <dgm:spPr/>
    </dgm:pt>
    <dgm:pt modelId="{942D1209-84A9-4CFF-8C19-114BD12AB6BB}" type="pres">
      <dgm:prSet presAssocID="{7EA57625-13BF-4E61-A112-776DD2A3A26E}" presName="bullet3b" presStyleLbl="node1" presStyleIdx="1" presStyleCnt="3"/>
      <dgm:spPr>
        <a:solidFill>
          <a:schemeClr val="accent1"/>
        </a:solidFill>
        <a:ln>
          <a:solidFill>
            <a:srgbClr val="E20000"/>
          </a:solidFill>
        </a:ln>
      </dgm:spPr>
    </dgm:pt>
    <dgm:pt modelId="{9360D423-A528-410B-8C49-9C320D798AAC}" type="pres">
      <dgm:prSet presAssocID="{7EA57625-13BF-4E61-A112-776DD2A3A26E}" presName="textBox3b" presStyleLbl="revTx" presStyleIdx="1" presStyleCnt="3" custScaleX="284902" custScaleY="34617" custLinFactX="-89163" custLinFactNeighborX="-100000" custLinFactNeighborY="-53571">
        <dgm:presLayoutVars>
          <dgm:bulletEnabled val="1"/>
        </dgm:presLayoutVars>
      </dgm:prSet>
      <dgm:spPr/>
    </dgm:pt>
    <dgm:pt modelId="{BAC8C2A6-8C09-405B-89F1-9BFD5B7E39E7}" type="pres">
      <dgm:prSet presAssocID="{8FA3C268-257C-4556-8787-5D4952CE43F0}" presName="bullet3c" presStyleLbl="node1" presStyleIdx="2" presStyleCnt="3"/>
      <dgm:spPr>
        <a:solidFill>
          <a:schemeClr val="accent1"/>
        </a:solidFill>
        <a:ln>
          <a:solidFill>
            <a:srgbClr val="E20000"/>
          </a:solidFill>
        </a:ln>
      </dgm:spPr>
    </dgm:pt>
    <dgm:pt modelId="{D0AF0F71-C603-4926-9EA2-96A564D59F03}" type="pres">
      <dgm:prSet presAssocID="{8FA3C268-257C-4556-8787-5D4952CE43F0}" presName="textBox3c" presStyleLbl="revTx" presStyleIdx="2" presStyleCnt="3" custScaleX="315562" custScaleY="28746" custLinFactNeighborX="55706" custLinFactNeighborY="-10565">
        <dgm:presLayoutVars>
          <dgm:bulletEnabled val="1"/>
        </dgm:presLayoutVars>
      </dgm:prSet>
      <dgm:spPr/>
    </dgm:pt>
  </dgm:ptLst>
  <dgm:cxnLst>
    <dgm:cxn modelId="{93136812-0999-49F8-A0D5-D8EB7A49A42D}" type="presOf" srcId="{7EA57625-13BF-4E61-A112-776DD2A3A26E}" destId="{9360D423-A528-410B-8C49-9C320D798AAC}" srcOrd="0" destOrd="0" presId="urn:microsoft.com/office/officeart/2005/8/layout/arrow2"/>
    <dgm:cxn modelId="{74E96F1A-A0C9-4289-8689-08E4AD9285B6}" type="presOf" srcId="{230851CD-E329-46D2-AB7D-FBCED5362150}" destId="{959682F3-12F3-41A2-A9C5-0BA58BAC32CB}" srcOrd="0" destOrd="0" presId="urn:microsoft.com/office/officeart/2005/8/layout/arrow2"/>
    <dgm:cxn modelId="{90903F1D-CC29-48EF-97CE-730C748E4FA7}" srcId="{230851CD-E329-46D2-AB7D-FBCED5362150}" destId="{3C81713D-2A09-417B-BBC6-61FF48EE30D3}" srcOrd="0" destOrd="0" parTransId="{B358BABB-309E-4F9C-8598-465A72FD3E03}" sibTransId="{2D1A1C50-D3EF-4615-A7A3-DD0D5391B13D}"/>
    <dgm:cxn modelId="{2811C75F-30B2-40F1-8B1F-C991E5A2E30C}" srcId="{230851CD-E329-46D2-AB7D-FBCED5362150}" destId="{7EA57625-13BF-4E61-A112-776DD2A3A26E}" srcOrd="1" destOrd="0" parTransId="{C4EDDAE4-373A-4A8D-9969-7D7755B5A326}" sibTransId="{F2933A1D-C8FB-48D1-9444-E7942E1EB994}"/>
    <dgm:cxn modelId="{AC2B7E67-752F-4CF9-8716-F07C4FB36B16}" type="presOf" srcId="{8FA3C268-257C-4556-8787-5D4952CE43F0}" destId="{D0AF0F71-C603-4926-9EA2-96A564D59F03}" srcOrd="0" destOrd="0" presId="urn:microsoft.com/office/officeart/2005/8/layout/arrow2"/>
    <dgm:cxn modelId="{CDD5D56B-2D81-4DCA-85FD-2D7A18BA615F}" srcId="{230851CD-E329-46D2-AB7D-FBCED5362150}" destId="{8FA3C268-257C-4556-8787-5D4952CE43F0}" srcOrd="2" destOrd="0" parTransId="{3EBD2A8E-CF5C-4304-9B69-20A4D5F06855}" sibTransId="{75DD964B-E767-4AD6-A481-5C18D0BB5FE5}"/>
    <dgm:cxn modelId="{28E3E44E-D7D5-468A-B5EE-9FF8CC5CA02B}" type="presOf" srcId="{3C81713D-2A09-417B-BBC6-61FF48EE30D3}" destId="{FF375E75-A2B5-4B60-9AC8-3A1FEAF1644D}" srcOrd="0" destOrd="0" presId="urn:microsoft.com/office/officeart/2005/8/layout/arrow2"/>
    <dgm:cxn modelId="{5D908092-FD89-4152-8DAA-60307BF2D8D0}" type="presParOf" srcId="{959682F3-12F3-41A2-A9C5-0BA58BAC32CB}" destId="{F0462131-4536-4276-9DC0-3759A82D41C9}" srcOrd="0" destOrd="0" presId="urn:microsoft.com/office/officeart/2005/8/layout/arrow2"/>
    <dgm:cxn modelId="{98D53758-7A74-4AAA-AD9D-E42D545C377F}" type="presParOf" srcId="{959682F3-12F3-41A2-A9C5-0BA58BAC32CB}" destId="{4C5121C6-4E42-43FE-9AE5-016F2F2E353C}" srcOrd="1" destOrd="0" presId="urn:microsoft.com/office/officeart/2005/8/layout/arrow2"/>
    <dgm:cxn modelId="{1BD45FF7-3531-4D77-BFE9-B0A681EC882F}" type="presParOf" srcId="{4C5121C6-4E42-43FE-9AE5-016F2F2E353C}" destId="{917048D6-6C66-4015-987D-9980F73EF314}" srcOrd="0" destOrd="0" presId="urn:microsoft.com/office/officeart/2005/8/layout/arrow2"/>
    <dgm:cxn modelId="{5800F4CA-1ECA-457D-BB9D-EF95483AF70B}" type="presParOf" srcId="{4C5121C6-4E42-43FE-9AE5-016F2F2E353C}" destId="{FF375E75-A2B5-4B60-9AC8-3A1FEAF1644D}" srcOrd="1" destOrd="0" presId="urn:microsoft.com/office/officeart/2005/8/layout/arrow2"/>
    <dgm:cxn modelId="{3A96E098-191B-472C-B507-3F299FF24DF1}" type="presParOf" srcId="{4C5121C6-4E42-43FE-9AE5-016F2F2E353C}" destId="{942D1209-84A9-4CFF-8C19-114BD12AB6BB}" srcOrd="2" destOrd="0" presId="urn:microsoft.com/office/officeart/2005/8/layout/arrow2"/>
    <dgm:cxn modelId="{FA0B2B3F-B7F2-4B02-98B1-725FCBAA6174}" type="presParOf" srcId="{4C5121C6-4E42-43FE-9AE5-016F2F2E353C}" destId="{9360D423-A528-410B-8C49-9C320D798AAC}" srcOrd="3" destOrd="0" presId="urn:microsoft.com/office/officeart/2005/8/layout/arrow2"/>
    <dgm:cxn modelId="{2C562958-3E69-4A3F-A527-B47B67ACC254}" type="presParOf" srcId="{4C5121C6-4E42-43FE-9AE5-016F2F2E353C}" destId="{BAC8C2A6-8C09-405B-89F1-9BFD5B7E39E7}" srcOrd="4" destOrd="0" presId="urn:microsoft.com/office/officeart/2005/8/layout/arrow2"/>
    <dgm:cxn modelId="{FA0EB8D8-0161-409A-B353-D161592741A4}" type="presParOf" srcId="{4C5121C6-4E42-43FE-9AE5-016F2F2E353C}" destId="{D0AF0F71-C603-4926-9EA2-96A564D59F0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62131-4536-4276-9DC0-3759A82D41C9}">
      <dsp:nvSpPr>
        <dsp:cNvPr id="0" name=""/>
        <dsp:cNvSpPr/>
      </dsp:nvSpPr>
      <dsp:spPr>
        <a:xfrm>
          <a:off x="2060368" y="0"/>
          <a:ext cx="6772502" cy="4232814"/>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048D6-6C66-4015-987D-9980F73EF314}">
      <dsp:nvSpPr>
        <dsp:cNvPr id="0" name=""/>
        <dsp:cNvSpPr/>
      </dsp:nvSpPr>
      <dsp:spPr>
        <a:xfrm>
          <a:off x="2920475" y="2921488"/>
          <a:ext cx="176085" cy="176085"/>
        </a:xfrm>
        <a:prstGeom prst="ellipse">
          <a:avLst/>
        </a:prstGeom>
        <a:solidFill>
          <a:schemeClr val="accent1"/>
        </a:solidFill>
        <a:ln w="15875" cap="flat" cmpd="sng" algn="ctr">
          <a:solidFill>
            <a:srgbClr val="E20000"/>
          </a:solidFill>
          <a:prstDash val="solid"/>
        </a:ln>
        <a:effectLst/>
      </dsp:spPr>
      <dsp:style>
        <a:lnRef idx="2">
          <a:scrgbClr r="0" g="0" b="0"/>
        </a:lnRef>
        <a:fillRef idx="1">
          <a:scrgbClr r="0" g="0" b="0"/>
        </a:fillRef>
        <a:effectRef idx="0">
          <a:scrgbClr r="0" g="0" b="0"/>
        </a:effectRef>
        <a:fontRef idx="minor">
          <a:schemeClr val="lt1"/>
        </a:fontRef>
      </dsp:style>
    </dsp:sp>
    <dsp:sp modelId="{FF375E75-A2B5-4B60-9AC8-3A1FEAF1644D}">
      <dsp:nvSpPr>
        <dsp:cNvPr id="0" name=""/>
        <dsp:cNvSpPr/>
      </dsp:nvSpPr>
      <dsp:spPr>
        <a:xfrm>
          <a:off x="2120494" y="3388069"/>
          <a:ext cx="5784149" cy="844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304"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Predict the future based on the past: </a:t>
          </a:r>
          <a:r>
            <a:rPr lang="en-US" sz="2000" b="1" kern="1200" dirty="0">
              <a:solidFill>
                <a:srgbClr val="E20000"/>
              </a:solidFill>
              <a:latin typeface="Century Gothic" panose="020B0502020202020204" pitchFamily="34" charset="0"/>
            </a:rPr>
            <a:t>Predictive analytics</a:t>
          </a:r>
          <a:endParaRPr lang="el-GR" sz="2000" kern="1200" dirty="0">
            <a:latin typeface="Century Gothic" panose="020B0502020202020204" pitchFamily="34" charset="0"/>
          </a:endParaRPr>
        </a:p>
      </dsp:txBody>
      <dsp:txXfrm>
        <a:off x="2120494" y="3388069"/>
        <a:ext cx="5784149" cy="844738"/>
      </dsp:txXfrm>
    </dsp:sp>
    <dsp:sp modelId="{942D1209-84A9-4CFF-8C19-114BD12AB6BB}">
      <dsp:nvSpPr>
        <dsp:cNvPr id="0" name=""/>
        <dsp:cNvSpPr/>
      </dsp:nvSpPr>
      <dsp:spPr>
        <a:xfrm>
          <a:off x="4474765" y="1771009"/>
          <a:ext cx="318307" cy="318307"/>
        </a:xfrm>
        <a:prstGeom prst="ellipse">
          <a:avLst/>
        </a:prstGeom>
        <a:solidFill>
          <a:schemeClr val="accent1"/>
        </a:solidFill>
        <a:ln w="15875" cap="flat" cmpd="sng" algn="ctr">
          <a:solidFill>
            <a:srgbClr val="E20000"/>
          </a:solidFill>
          <a:prstDash val="solid"/>
        </a:ln>
        <a:effectLst/>
      </dsp:spPr>
      <dsp:style>
        <a:lnRef idx="2">
          <a:scrgbClr r="0" g="0" b="0"/>
        </a:lnRef>
        <a:fillRef idx="1">
          <a:scrgbClr r="0" g="0" b="0"/>
        </a:fillRef>
        <a:effectRef idx="0">
          <a:scrgbClr r="0" g="0" b="0"/>
        </a:effectRef>
        <a:fontRef idx="minor">
          <a:schemeClr val="lt1"/>
        </a:fontRef>
      </dsp:style>
    </dsp:sp>
    <dsp:sp modelId="{9360D423-A528-410B-8C49-9C320D798AAC}">
      <dsp:nvSpPr>
        <dsp:cNvPr id="0" name=""/>
        <dsp:cNvSpPr/>
      </dsp:nvSpPr>
      <dsp:spPr>
        <a:xfrm>
          <a:off x="56563" y="1449381"/>
          <a:ext cx="4630798" cy="79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65"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Find what predicts the future: </a:t>
          </a:r>
          <a:r>
            <a:rPr lang="en-US" sz="2000" b="1" kern="1200" dirty="0">
              <a:solidFill>
                <a:srgbClr val="E20000"/>
              </a:solidFill>
              <a:latin typeface="Century Gothic" panose="020B0502020202020204" pitchFamily="34" charset="0"/>
            </a:rPr>
            <a:t>Feature Selection</a:t>
          </a:r>
          <a:endParaRPr lang="el-GR" sz="2000" kern="1200" dirty="0">
            <a:latin typeface="Century Gothic" panose="020B0502020202020204" pitchFamily="34" charset="0"/>
          </a:endParaRPr>
        </a:p>
      </dsp:txBody>
      <dsp:txXfrm>
        <a:off x="56563" y="1449381"/>
        <a:ext cx="4630798" cy="797108"/>
      </dsp:txXfrm>
    </dsp:sp>
    <dsp:sp modelId="{BAC8C2A6-8C09-405B-89F1-9BFD5B7E39E7}">
      <dsp:nvSpPr>
        <dsp:cNvPr id="0" name=""/>
        <dsp:cNvSpPr/>
      </dsp:nvSpPr>
      <dsp:spPr>
        <a:xfrm>
          <a:off x="6343975" y="1070901"/>
          <a:ext cx="440212" cy="440212"/>
        </a:xfrm>
        <a:prstGeom prst="ellipse">
          <a:avLst/>
        </a:prstGeom>
        <a:solidFill>
          <a:schemeClr val="accent1"/>
        </a:solidFill>
        <a:ln w="15875" cap="flat" cmpd="sng" algn="ctr">
          <a:solidFill>
            <a:srgbClr val="E20000"/>
          </a:solidFill>
          <a:prstDash val="solid"/>
        </a:ln>
        <a:effectLst/>
      </dsp:spPr>
      <dsp:style>
        <a:lnRef idx="2">
          <a:scrgbClr r="0" g="0" b="0"/>
        </a:lnRef>
        <a:fillRef idx="1">
          <a:scrgbClr r="0" g="0" b="0"/>
        </a:fillRef>
        <a:effectRef idx="0">
          <a:scrgbClr r="0" g="0" b="0"/>
        </a:effectRef>
        <a:fontRef idx="minor">
          <a:schemeClr val="lt1"/>
        </a:fontRef>
      </dsp:style>
    </dsp:sp>
    <dsp:sp modelId="{D0AF0F71-C603-4926-9EA2-96A564D59F03}">
      <dsp:nvSpPr>
        <dsp:cNvPr id="0" name=""/>
        <dsp:cNvSpPr/>
      </dsp:nvSpPr>
      <dsp:spPr>
        <a:xfrm>
          <a:off x="5717649" y="2028283"/>
          <a:ext cx="5129146" cy="845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6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latin typeface="Century Gothic" panose="020B0502020202020204" pitchFamily="34" charset="0"/>
            </a:rPr>
            <a:t>Find out how to control the future: </a:t>
          </a:r>
          <a:r>
            <a:rPr lang="en-US" sz="2000" b="1" kern="1200" dirty="0">
              <a:solidFill>
                <a:srgbClr val="E20000"/>
              </a:solidFill>
              <a:latin typeface="Century Gothic" panose="020B0502020202020204" pitchFamily="34" charset="0"/>
            </a:rPr>
            <a:t>Causal Discovery</a:t>
          </a:r>
          <a:endParaRPr lang="el-GR" sz="2000" kern="1200" dirty="0">
            <a:latin typeface="Century Gothic" panose="020B0502020202020204" pitchFamily="34" charset="0"/>
          </a:endParaRPr>
        </a:p>
      </dsp:txBody>
      <dsp:txXfrm>
        <a:off x="5717649" y="2028283"/>
        <a:ext cx="5129146" cy="84565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38603-16D2-4A5C-A464-33A75758F995}" type="datetimeFigureOut">
              <a:rPr lang="el-GR" smtClean="0"/>
              <a:t>11/3/2019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7C227-6958-4DCE-8F6A-71D8DF46D6B6}" type="slidenum">
              <a:rPr lang="el-GR" smtClean="0"/>
              <a:t>‹#›</a:t>
            </a:fld>
            <a:endParaRPr lang="el-GR"/>
          </a:p>
        </p:txBody>
      </p:sp>
    </p:spTree>
    <p:extLst>
      <p:ext uri="{BB962C8B-B14F-4D97-AF65-F5344CB8AC3E}">
        <p14:creationId xmlns:p14="http://schemas.microsoft.com/office/powerpoint/2010/main" val="28932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3E7C227-6958-4DCE-8F6A-71D8DF46D6B6}" type="slidenum">
              <a:rPr lang="el-GR" smtClean="0"/>
              <a:t>1</a:t>
            </a:fld>
            <a:endParaRPr lang="el-GR"/>
          </a:p>
        </p:txBody>
      </p:sp>
    </p:spTree>
    <p:extLst>
      <p:ext uri="{BB962C8B-B14F-4D97-AF65-F5344CB8AC3E}">
        <p14:creationId xmlns:p14="http://schemas.microsoft.com/office/powerpoint/2010/main" val="79887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7C227-6958-4DCE-8F6A-71D8DF46D6B6}" type="slidenum">
              <a:rPr lang="el-GR" smtClean="0"/>
              <a:t>10</a:t>
            </a:fld>
            <a:endParaRPr lang="el-GR"/>
          </a:p>
        </p:txBody>
      </p:sp>
    </p:spTree>
    <p:extLst>
      <p:ext uri="{BB962C8B-B14F-4D97-AF65-F5344CB8AC3E}">
        <p14:creationId xmlns:p14="http://schemas.microsoft.com/office/powerpoint/2010/main" val="325651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7C227-6958-4DCE-8F6A-71D8DF46D6B6}" type="slidenum">
              <a:rPr lang="el-GR" smtClean="0"/>
              <a:t>11</a:t>
            </a:fld>
            <a:endParaRPr lang="el-GR"/>
          </a:p>
        </p:txBody>
      </p:sp>
    </p:spTree>
    <p:extLst>
      <p:ext uri="{BB962C8B-B14F-4D97-AF65-F5344CB8AC3E}">
        <p14:creationId xmlns:p14="http://schemas.microsoft.com/office/powerpoint/2010/main" val="145444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7C227-6958-4DCE-8F6A-71D8DF46D6B6}" type="slidenum">
              <a:rPr lang="el-GR" smtClean="0"/>
              <a:t>31</a:t>
            </a:fld>
            <a:endParaRPr lang="el-GR"/>
          </a:p>
        </p:txBody>
      </p:sp>
    </p:spTree>
    <p:extLst>
      <p:ext uri="{BB962C8B-B14F-4D97-AF65-F5344CB8AC3E}">
        <p14:creationId xmlns:p14="http://schemas.microsoft.com/office/powerpoint/2010/main" val="360826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B3E7C227-6958-4DCE-8F6A-71D8DF46D6B6}" type="slidenum">
              <a:rPr lang="el-GR" smtClean="0"/>
              <a:t>55</a:t>
            </a:fld>
            <a:endParaRPr lang="el-GR"/>
          </a:p>
        </p:txBody>
      </p:sp>
    </p:spTree>
    <p:extLst>
      <p:ext uri="{BB962C8B-B14F-4D97-AF65-F5344CB8AC3E}">
        <p14:creationId xmlns:p14="http://schemas.microsoft.com/office/powerpoint/2010/main" val="183304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3E7C227-6958-4DCE-8F6A-71D8DF46D6B6}" type="slidenum">
              <a:rPr lang="el-GR" smtClean="0"/>
              <a:t>62</a:t>
            </a:fld>
            <a:endParaRPr lang="el-GR"/>
          </a:p>
        </p:txBody>
      </p:sp>
    </p:spTree>
    <p:extLst>
      <p:ext uri="{BB962C8B-B14F-4D97-AF65-F5344CB8AC3E}">
        <p14:creationId xmlns:p14="http://schemas.microsoft.com/office/powerpoint/2010/main" val="211401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E1898A0-9235-6E48-A610-866886C73517}" type="slidenum">
              <a:rPr lang="en-US" smtClean="0"/>
              <a:t>65</a:t>
            </a:fld>
            <a:endParaRPr lang="en-US"/>
          </a:p>
        </p:txBody>
      </p:sp>
    </p:spTree>
    <p:extLst>
      <p:ext uri="{BB962C8B-B14F-4D97-AF65-F5344CB8AC3E}">
        <p14:creationId xmlns:p14="http://schemas.microsoft.com/office/powerpoint/2010/main" val="158416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898A0-9235-6E48-A610-866886C73517}" type="slidenum">
              <a:rPr lang="en-US" smtClean="0"/>
              <a:t>71</a:t>
            </a:fld>
            <a:endParaRPr lang="en-US"/>
          </a:p>
        </p:txBody>
      </p:sp>
    </p:spTree>
    <p:extLst>
      <p:ext uri="{BB962C8B-B14F-4D97-AF65-F5344CB8AC3E}">
        <p14:creationId xmlns:p14="http://schemas.microsoft.com/office/powerpoint/2010/main" val="425193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E0B73C52-5075-4111-8B05-4A975B137654}" type="datetime1">
              <a:rPr lang="el-GR" smtClean="0"/>
              <a:t>11/3/2019</a:t>
            </a:fld>
            <a:endParaRPr lang="el-G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590345B-B05D-4303-AA44-006E192F548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322474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497C1BCB-B89B-4AFB-B34E-8171783185B0}" type="datetime1">
              <a:rPr lang="el-GR" smtClean="0"/>
              <a:t>11/3/2019</a:t>
            </a:fld>
            <a:endParaRPr lang="el-G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l-GR"/>
          </a:p>
        </p:txBody>
      </p:sp>
      <p:sp>
        <p:nvSpPr>
          <p:cNvPr id="7" name="Slide Number Placeholder 5">
            <a:extLst>
              <a:ext uri="{FF2B5EF4-FFF2-40B4-BE49-F238E27FC236}">
                <a16:creationId xmlns:a16="http://schemas.microsoft.com/office/drawing/2014/main" id="{2CAF5093-23A6-47E5-843E-3F27CCAC9519}"/>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r>
              <a:rPr lang="en-US" dirty="0"/>
              <a:t> of 80</a:t>
            </a:r>
            <a:endParaRPr lang="el-GR" dirty="0"/>
          </a:p>
        </p:txBody>
      </p:sp>
    </p:spTree>
    <p:extLst>
      <p:ext uri="{BB962C8B-B14F-4D97-AF65-F5344CB8AC3E}">
        <p14:creationId xmlns:p14="http://schemas.microsoft.com/office/powerpoint/2010/main" val="309812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D2FE8AC9-3B2E-4431-BDAC-BDB1D7ABEB3D}" type="datetime1">
              <a:rPr lang="el-GR" smtClean="0"/>
              <a:t>11/3/2019</a:t>
            </a:fld>
            <a:endParaRPr lang="el-G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l-GR"/>
          </a:p>
        </p:txBody>
      </p:sp>
      <p:sp>
        <p:nvSpPr>
          <p:cNvPr id="9" name="Slide Number Placeholder 5">
            <a:extLst>
              <a:ext uri="{FF2B5EF4-FFF2-40B4-BE49-F238E27FC236}">
                <a16:creationId xmlns:a16="http://schemas.microsoft.com/office/drawing/2014/main" id="{132BC769-3BC8-44DD-9378-EEDFB5A23AF3}"/>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r>
              <a:rPr lang="en-US" dirty="0"/>
              <a:t> out of 80</a:t>
            </a:r>
            <a:endParaRPr lang="el-GR" dirty="0"/>
          </a:p>
        </p:txBody>
      </p:sp>
    </p:spTree>
    <p:extLst>
      <p:ext uri="{BB962C8B-B14F-4D97-AF65-F5344CB8AC3E}">
        <p14:creationId xmlns:p14="http://schemas.microsoft.com/office/powerpoint/2010/main" val="65135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373" y="1220755"/>
            <a:ext cx="11329257" cy="50886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4543" y="6503828"/>
            <a:ext cx="11675659"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Title Placeholder 1"/>
          <p:cNvSpPr>
            <a:spLocks noGrp="1"/>
          </p:cNvSpPr>
          <p:nvPr>
            <p:ph type="title"/>
          </p:nvPr>
        </p:nvSpPr>
        <p:spPr>
          <a:xfrm>
            <a:off x="431372" y="68627"/>
            <a:ext cx="11329259" cy="864096"/>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753BA50A-5BFF-4DB6-A5EF-A7FD31E8C061}"/>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r>
              <a:rPr lang="en-US" dirty="0"/>
              <a:t> out of 80</a:t>
            </a:r>
            <a:endParaRPr lang="el-GR" dirty="0"/>
          </a:p>
        </p:txBody>
      </p:sp>
    </p:spTree>
    <p:extLst>
      <p:ext uri="{BB962C8B-B14F-4D97-AF65-F5344CB8AC3E}">
        <p14:creationId xmlns:p14="http://schemas.microsoft.com/office/powerpoint/2010/main" val="320342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cxnSp>
        <p:nvCxnSpPr>
          <p:cNvPr id="8" name="Straight Connector 7"/>
          <p:cNvCxnSpPr/>
          <p:nvPr userDrawn="1"/>
        </p:nvCxnSpPr>
        <p:spPr>
          <a:xfrm>
            <a:off x="194543" y="6503828"/>
            <a:ext cx="11675659"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itle Placeholder 1"/>
          <p:cNvSpPr>
            <a:spLocks noGrp="1"/>
          </p:cNvSpPr>
          <p:nvPr>
            <p:ph type="title"/>
          </p:nvPr>
        </p:nvSpPr>
        <p:spPr>
          <a:xfrm>
            <a:off x="431372" y="68627"/>
            <a:ext cx="11329259" cy="864096"/>
          </a:xfrm>
          <a:prstGeom prst="rect">
            <a:avLst/>
          </a:prstGeom>
        </p:spPr>
        <p:txBody>
          <a:bodyPr vert="horz" lIns="91440" tIns="45720" rIns="91440" bIns="45720" rtlCol="0" anchor="ctr">
            <a:normAutofit/>
          </a:bodyPr>
          <a:lstStyle/>
          <a:p>
            <a:r>
              <a:rPr lang="en-US" dirty="0"/>
              <a:t>Click to edit Master title style</a:t>
            </a:r>
          </a:p>
        </p:txBody>
      </p:sp>
      <p:sp>
        <p:nvSpPr>
          <p:cNvPr id="7" name="Slide Number Placeholder 5">
            <a:extLst>
              <a:ext uri="{FF2B5EF4-FFF2-40B4-BE49-F238E27FC236}">
                <a16:creationId xmlns:a16="http://schemas.microsoft.com/office/drawing/2014/main" id="{6D219966-322E-42B5-B7F6-84D7AF38E9F1}"/>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r>
              <a:rPr lang="en-US" dirty="0"/>
              <a:t> out of 80</a:t>
            </a:r>
            <a:endParaRPr lang="el-GR" dirty="0"/>
          </a:p>
        </p:txBody>
      </p:sp>
    </p:spTree>
    <p:extLst>
      <p:ext uri="{BB962C8B-B14F-4D97-AF65-F5344CB8AC3E}">
        <p14:creationId xmlns:p14="http://schemas.microsoft.com/office/powerpoint/2010/main" val="12435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66021331-3F91-4A6D-B4B7-99A8AD8F500B}" type="datetime1">
              <a:rPr lang="el-GR" smtClean="0"/>
              <a:t>11/3/2019</a:t>
            </a:fld>
            <a:endParaRPr lang="el-G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l-GR"/>
          </a:p>
        </p:txBody>
      </p:sp>
      <p:sp>
        <p:nvSpPr>
          <p:cNvPr id="7" name="Slide Number Placeholder 5">
            <a:extLst>
              <a:ext uri="{FF2B5EF4-FFF2-40B4-BE49-F238E27FC236}">
                <a16:creationId xmlns:a16="http://schemas.microsoft.com/office/drawing/2014/main" id="{2288E5F8-4278-4F82-987A-07FA7535C330}"/>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152308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16842"/>
            <a:ext cx="12188825" cy="457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DD8A0155-244A-4062-9BD6-14B65A4220D0}"/>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41095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FA37647-E1E5-44F8-A83D-287D848D4903}" type="datetime1">
              <a:rPr lang="el-GR" smtClean="0"/>
              <a:t>11/3/2019</a:t>
            </a:fld>
            <a:endParaRPr lang="el-G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l-GR"/>
          </a:p>
        </p:txBody>
      </p:sp>
      <p:sp>
        <p:nvSpPr>
          <p:cNvPr id="9" name="Slide Number Placeholder 5">
            <a:extLst>
              <a:ext uri="{FF2B5EF4-FFF2-40B4-BE49-F238E27FC236}">
                <a16:creationId xmlns:a16="http://schemas.microsoft.com/office/drawing/2014/main" id="{8184C3ED-6FAF-429C-A998-81321ACCDB7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26855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292392DB-0317-4803-A09E-6BF90EB08C1D}" type="datetime1">
              <a:rPr lang="el-GR" smtClean="0"/>
              <a:t>11/3/2019</a:t>
            </a:fld>
            <a:endParaRPr lang="el-G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l-GR"/>
          </a:p>
        </p:txBody>
      </p:sp>
      <p:sp>
        <p:nvSpPr>
          <p:cNvPr id="11" name="Slide Number Placeholder 5">
            <a:extLst>
              <a:ext uri="{FF2B5EF4-FFF2-40B4-BE49-F238E27FC236}">
                <a16:creationId xmlns:a16="http://schemas.microsoft.com/office/drawing/2014/main" id="{008D7650-F6F3-4795-A503-A6CBEE17D1BE}"/>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1241306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0040FC69-231D-4B92-80C3-9C9A8EE9A291}" type="datetime1">
              <a:rPr lang="el-GR" smtClean="0"/>
              <a:t>11/3/2019</a:t>
            </a:fld>
            <a:endParaRPr lang="el-GR"/>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l-GR"/>
          </a:p>
        </p:txBody>
      </p:sp>
      <p:sp>
        <p:nvSpPr>
          <p:cNvPr id="6" name="Slide Number Placeholder 5">
            <a:extLst>
              <a:ext uri="{FF2B5EF4-FFF2-40B4-BE49-F238E27FC236}">
                <a16:creationId xmlns:a16="http://schemas.microsoft.com/office/drawing/2014/main" id="{E9CE3216-470D-4DD9-95CC-04E89726F89D}"/>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1532468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endParaRPr lang="en-US" dirty="0"/>
          </a:p>
        </p:txBody>
      </p:sp>
      <p:sp>
        <p:nvSpPr>
          <p:cNvPr id="6" name="Rectangle 5"/>
          <p:cNvSpPr/>
          <p:nvPr/>
        </p:nvSpPr>
        <p:spPr>
          <a:xfrm>
            <a:off x="15" y="6334316"/>
            <a:ext cx="12188825" cy="64008"/>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9E2B101A-9F7B-46A5-9660-5FD980E3A64B}" type="datetime1">
              <a:rPr lang="el-GR" smtClean="0"/>
              <a:t>11/3/2019</a:t>
            </a:fld>
            <a:endParaRPr lang="el-G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l-GR"/>
          </a:p>
        </p:txBody>
      </p:sp>
      <p:sp>
        <p:nvSpPr>
          <p:cNvPr id="10" name="Slide Number Placeholder 5">
            <a:extLst>
              <a:ext uri="{FF2B5EF4-FFF2-40B4-BE49-F238E27FC236}">
                <a16:creationId xmlns:a16="http://schemas.microsoft.com/office/drawing/2014/main" id="{D7A0AAF2-4B1B-4C80-996B-C031D88FDD7E}"/>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spTree>
    <p:extLst>
      <p:ext uri="{BB962C8B-B14F-4D97-AF65-F5344CB8AC3E}">
        <p14:creationId xmlns:p14="http://schemas.microsoft.com/office/powerpoint/2010/main" val="137400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94C708B6-25FE-46ED-8525-FD774F02E4CB}" type="datetime1">
              <a:rPr lang="el-GR" smtClean="0"/>
              <a:t>11/3/2019</a:t>
            </a:fld>
            <a:endParaRPr lang="el-GR"/>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l-GR"/>
          </a:p>
        </p:txBody>
      </p:sp>
      <p:sp>
        <p:nvSpPr>
          <p:cNvPr id="11" name="Slide Number Placeholder 5">
            <a:extLst>
              <a:ext uri="{FF2B5EF4-FFF2-40B4-BE49-F238E27FC236}">
                <a16:creationId xmlns:a16="http://schemas.microsoft.com/office/drawing/2014/main" id="{42ADA860-84CD-4837-AE9A-B235B1E8E35F}"/>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r>
              <a:rPr lang="en-US" dirty="0"/>
              <a:t> out of 80</a:t>
            </a:r>
            <a:endParaRPr lang="el-GR" dirty="0"/>
          </a:p>
        </p:txBody>
      </p:sp>
    </p:spTree>
    <p:extLst>
      <p:ext uri="{BB962C8B-B14F-4D97-AF65-F5344CB8AC3E}">
        <p14:creationId xmlns:p14="http://schemas.microsoft.com/office/powerpoint/2010/main" val="319300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11F73CD3-1076-49D7-86EA-4D066C7AE945}" type="datetime1">
              <a:rPr lang="el-GR" smtClean="0"/>
              <a:t>11/3/2019</a:t>
            </a:fld>
            <a:endParaRPr lang="el-G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l-GR"/>
          </a:p>
        </p:txBody>
      </p:sp>
      <p:sp>
        <p:nvSpPr>
          <p:cNvPr id="10" name="Slide Number Placeholder 5">
            <a:extLst>
              <a:ext uri="{FF2B5EF4-FFF2-40B4-BE49-F238E27FC236}">
                <a16:creationId xmlns:a16="http://schemas.microsoft.com/office/drawing/2014/main" id="{D4D5FD40-1CF1-4254-8CCC-8EFF7DE2CEA2}"/>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r>
              <a:rPr lang="en-US" dirty="0"/>
              <a:t> out of 80</a:t>
            </a:r>
            <a:endParaRPr lang="el-GR" dirty="0"/>
          </a:p>
        </p:txBody>
      </p:sp>
    </p:spTree>
    <p:extLst>
      <p:ext uri="{BB962C8B-B14F-4D97-AF65-F5344CB8AC3E}">
        <p14:creationId xmlns:p14="http://schemas.microsoft.com/office/powerpoint/2010/main" val="284868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dirty="0"/>
          </a:p>
        </p:txBody>
      </p:sp>
      <p:sp>
        <p:nvSpPr>
          <p:cNvPr id="9" name="Rectangle 8"/>
          <p:cNvSpPr/>
          <p:nvPr/>
        </p:nvSpPr>
        <p:spPr>
          <a:xfrm>
            <a:off x="0" y="6334316"/>
            <a:ext cx="12192001" cy="65998"/>
          </a:xfrm>
          <a:prstGeom prst="rect">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20386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97280" y="1586519"/>
            <a:ext cx="10058400" cy="447595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164A33-BA3B-4257-99BF-AAAE7BC3E136}" type="slidenum">
              <a:rPr lang="el-GR" smtClean="0"/>
              <a:pPr/>
              <a:t>‹#›</a:t>
            </a:fld>
            <a:endParaRPr lang="el-GR" dirty="0"/>
          </a:p>
        </p:txBody>
      </p:sp>
      <p:cxnSp>
        <p:nvCxnSpPr>
          <p:cNvPr id="10" name="Straight Connector 9"/>
          <p:cNvCxnSpPr>
            <a:cxnSpLocks/>
          </p:cNvCxnSpPr>
          <p:nvPr/>
        </p:nvCxnSpPr>
        <p:spPr>
          <a:xfrm>
            <a:off x="1097280" y="1527533"/>
            <a:ext cx="10063212" cy="0"/>
          </a:xfrm>
          <a:prstGeom prst="line">
            <a:avLst/>
          </a:prstGeom>
          <a:ln w="539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68024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684" r:id="rId12"/>
    <p:sldLayoutId id="2147483685"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rgbClr val="E20000"/>
        </a:buClr>
        <a:buSzPct val="100000"/>
        <a:buFont typeface="Courier New" panose="02070309020205020404" pitchFamily="49" charset="0"/>
        <a:buChar char="o"/>
        <a:defRPr sz="28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6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2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1.png"/></Relationships>
</file>

<file path=ppt/slides/_rels/slide3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dataome.mensxmachina.org/" TargetMode="Externa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8193A6-5E18-4EA5-BE61-046612965454}"/>
              </a:ext>
            </a:extLst>
          </p:cNvPr>
          <p:cNvSpPr>
            <a:spLocks noGrp="1"/>
          </p:cNvSpPr>
          <p:nvPr>
            <p:ph type="ctrTitle"/>
          </p:nvPr>
        </p:nvSpPr>
        <p:spPr/>
        <p:txBody>
          <a:bodyPr>
            <a:noAutofit/>
          </a:bodyPr>
          <a:lstStyle/>
          <a:p>
            <a:r>
              <a:rPr lang="en-US" sz="4800" b="1" dirty="0">
                <a:solidFill>
                  <a:srgbClr val="C80000"/>
                </a:solidFill>
              </a:rPr>
              <a:t>Automated Predictive Modeling and Knowledge Discovery for Biomedicine</a:t>
            </a:r>
            <a:endParaRPr lang="el-GR" sz="4800" b="1" dirty="0">
              <a:solidFill>
                <a:srgbClr val="C80000"/>
              </a:solidFill>
            </a:endParaRPr>
          </a:p>
        </p:txBody>
      </p:sp>
      <p:sp>
        <p:nvSpPr>
          <p:cNvPr id="3" name="Υπότιτλος 2">
            <a:extLst>
              <a:ext uri="{FF2B5EF4-FFF2-40B4-BE49-F238E27FC236}">
                <a16:creationId xmlns:a16="http://schemas.microsoft.com/office/drawing/2014/main" id="{D518A833-A8C0-416E-B939-4E6CD95870BC}"/>
              </a:ext>
            </a:extLst>
          </p:cNvPr>
          <p:cNvSpPr>
            <a:spLocks noGrp="1"/>
          </p:cNvSpPr>
          <p:nvPr>
            <p:ph type="subTitle" idx="1"/>
          </p:nvPr>
        </p:nvSpPr>
        <p:spPr/>
        <p:txBody>
          <a:bodyPr>
            <a:noAutofit/>
          </a:bodyPr>
          <a:lstStyle/>
          <a:p>
            <a:r>
              <a:rPr lang="en-US" sz="2000" b="1" dirty="0">
                <a:solidFill>
                  <a:srgbClr val="5E5E5E"/>
                </a:solidFill>
                <a:latin typeface="Century Gothic" panose="020B0502020202020204" pitchFamily="34" charset="0"/>
              </a:rPr>
              <a:t>Ioannis Tsamardinos</a:t>
            </a:r>
          </a:p>
          <a:p>
            <a:r>
              <a:rPr lang="en-US" sz="2000" b="1" dirty="0">
                <a:solidFill>
                  <a:srgbClr val="5E5E5E"/>
                </a:solidFill>
                <a:latin typeface="Century Gothic" panose="020B0502020202020204" pitchFamily="34" charset="0"/>
              </a:rPr>
              <a:t>professor, CSD, University of Crete</a:t>
            </a:r>
          </a:p>
          <a:p>
            <a:r>
              <a:rPr lang="en-US" sz="2000" b="1" dirty="0">
                <a:solidFill>
                  <a:srgbClr val="5E5E5E"/>
                </a:solidFill>
                <a:latin typeface="Century Gothic" panose="020B0502020202020204" pitchFamily="34" charset="0"/>
              </a:rPr>
              <a:t>Gnosis Data Analysis, co-founder</a:t>
            </a:r>
            <a:endParaRPr lang="el-GR" sz="2000" b="1" dirty="0">
              <a:solidFill>
                <a:srgbClr val="5E5E5E"/>
              </a:solidFill>
              <a:latin typeface="Century Gothic" panose="020B0502020202020204" pitchFamily="34" charset="0"/>
            </a:endParaRPr>
          </a:p>
        </p:txBody>
      </p:sp>
      <p:sp>
        <p:nvSpPr>
          <p:cNvPr id="9" name="Slide Number Placeholder 8">
            <a:extLst>
              <a:ext uri="{FF2B5EF4-FFF2-40B4-BE49-F238E27FC236}">
                <a16:creationId xmlns:a16="http://schemas.microsoft.com/office/drawing/2014/main" id="{DBF99BC7-F318-445D-A5AC-25AE2336F9D6}"/>
              </a:ext>
            </a:extLst>
          </p:cNvPr>
          <p:cNvSpPr>
            <a:spLocks noGrp="1"/>
          </p:cNvSpPr>
          <p:nvPr>
            <p:ph type="sldNum" sz="quarter" idx="4"/>
          </p:nvPr>
        </p:nvSpPr>
        <p:spPr/>
        <p:txBody>
          <a:bodyPr/>
          <a:lstStyle/>
          <a:p>
            <a:fld id="{F3164A33-BA3B-4257-99BF-AAAE7BC3E136}" type="slidenum">
              <a:rPr lang="el-GR" smtClean="0"/>
              <a:pPr/>
              <a:t>1</a:t>
            </a:fld>
            <a:r>
              <a:rPr lang="en-US"/>
              <a:t> of 80</a:t>
            </a:r>
            <a:endParaRPr lang="el-GR" dirty="0"/>
          </a:p>
        </p:txBody>
      </p:sp>
    </p:spTree>
    <p:extLst>
      <p:ext uri="{BB962C8B-B14F-4D97-AF65-F5344CB8AC3E}">
        <p14:creationId xmlns:p14="http://schemas.microsoft.com/office/powerpoint/2010/main" val="371130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CB366-58B7-450F-8D52-5A7C734F468D}"/>
              </a:ext>
            </a:extLst>
          </p:cNvPr>
          <p:cNvSpPr>
            <a:spLocks noGrp="1"/>
          </p:cNvSpPr>
          <p:nvPr>
            <p:ph type="title"/>
          </p:nvPr>
        </p:nvSpPr>
        <p:spPr/>
        <p:txBody>
          <a:bodyPr/>
          <a:lstStyle/>
          <a:p>
            <a:r>
              <a:rPr lang="en-US" dirty="0"/>
              <a:t>The Data Analysis Process</a:t>
            </a:r>
          </a:p>
        </p:txBody>
      </p:sp>
      <p:sp>
        <p:nvSpPr>
          <p:cNvPr id="5" name="Rectangle: Rounded Corners 4">
            <a:extLst>
              <a:ext uri="{FF2B5EF4-FFF2-40B4-BE49-F238E27FC236}">
                <a16:creationId xmlns:a16="http://schemas.microsoft.com/office/drawing/2014/main" id="{2BD7CC6D-297A-4545-B248-2475D18180AC}"/>
              </a:ext>
            </a:extLst>
          </p:cNvPr>
          <p:cNvSpPr/>
          <p:nvPr/>
        </p:nvSpPr>
        <p:spPr>
          <a:xfrm>
            <a:off x="1034405"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a:solidFill>
                  <a:schemeClr val="tx1">
                    <a:lumMod val="85000"/>
                    <a:lumOff val="15000"/>
                  </a:schemeClr>
                </a:solidFill>
              </a:rPr>
              <a:t>Data Engineering</a:t>
            </a:r>
          </a:p>
        </p:txBody>
      </p:sp>
      <p:sp>
        <p:nvSpPr>
          <p:cNvPr id="39" name="Rectangle: Rounded Corners 38">
            <a:extLst>
              <a:ext uri="{FF2B5EF4-FFF2-40B4-BE49-F238E27FC236}">
                <a16:creationId xmlns:a16="http://schemas.microsoft.com/office/drawing/2014/main" id="{493F044A-F66E-407D-8E66-4C3D633582C8}"/>
              </a:ext>
            </a:extLst>
          </p:cNvPr>
          <p:cNvSpPr/>
          <p:nvPr/>
        </p:nvSpPr>
        <p:spPr>
          <a:xfrm>
            <a:off x="2796016"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Data Engineering and Data Analytics</a:t>
            </a:r>
          </a:p>
        </p:txBody>
      </p:sp>
      <p:sp>
        <p:nvSpPr>
          <p:cNvPr id="40" name="Rectangle: Rounded Corners 39">
            <a:extLst>
              <a:ext uri="{FF2B5EF4-FFF2-40B4-BE49-F238E27FC236}">
                <a16:creationId xmlns:a16="http://schemas.microsoft.com/office/drawing/2014/main" id="{3562AC96-3C44-4679-B5F9-0E9F21F3C89F}"/>
              </a:ext>
            </a:extLst>
          </p:cNvPr>
          <p:cNvSpPr/>
          <p:nvPr/>
        </p:nvSpPr>
        <p:spPr>
          <a:xfrm>
            <a:off x="4558276"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Data Analytics – Machine Learning</a:t>
            </a:r>
          </a:p>
        </p:txBody>
      </p:sp>
      <p:sp>
        <p:nvSpPr>
          <p:cNvPr id="41" name="Rectangle: Rounded Corners 40">
            <a:extLst>
              <a:ext uri="{FF2B5EF4-FFF2-40B4-BE49-F238E27FC236}">
                <a16:creationId xmlns:a16="http://schemas.microsoft.com/office/drawing/2014/main" id="{64608927-5A72-4A48-AB81-8082CC44A2A9}"/>
              </a:ext>
            </a:extLst>
          </p:cNvPr>
          <p:cNvSpPr/>
          <p:nvPr/>
        </p:nvSpPr>
        <p:spPr>
          <a:xfrm>
            <a:off x="6332048"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Post-Analysis Phase</a:t>
            </a:r>
          </a:p>
        </p:txBody>
      </p:sp>
      <p:sp>
        <p:nvSpPr>
          <p:cNvPr id="42" name="Rectangle: Rounded Corners 41">
            <a:extLst>
              <a:ext uri="{FF2B5EF4-FFF2-40B4-BE49-F238E27FC236}">
                <a16:creationId xmlns:a16="http://schemas.microsoft.com/office/drawing/2014/main" id="{1650824C-F777-49B3-9535-70DEBF316049}"/>
              </a:ext>
            </a:extLst>
          </p:cNvPr>
          <p:cNvSpPr/>
          <p:nvPr/>
        </p:nvSpPr>
        <p:spPr>
          <a:xfrm>
            <a:off x="8100064"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Model Production Phase</a:t>
            </a:r>
          </a:p>
        </p:txBody>
      </p:sp>
      <p:sp>
        <p:nvSpPr>
          <p:cNvPr id="43" name="Rectangle: Rounded Corners 42">
            <a:extLst>
              <a:ext uri="{FF2B5EF4-FFF2-40B4-BE49-F238E27FC236}">
                <a16:creationId xmlns:a16="http://schemas.microsoft.com/office/drawing/2014/main" id="{EF00D0B6-FDBA-4D2E-A7EF-F97799CECE44}"/>
              </a:ext>
            </a:extLst>
          </p:cNvPr>
          <p:cNvSpPr/>
          <p:nvPr/>
        </p:nvSpPr>
        <p:spPr>
          <a:xfrm>
            <a:off x="9868080"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a:solidFill>
                  <a:schemeClr val="tx1">
                    <a:lumMod val="85000"/>
                    <a:lumOff val="15000"/>
                  </a:schemeClr>
                </a:solidFill>
              </a:rPr>
              <a:t>Model Updating Phase</a:t>
            </a:r>
          </a:p>
        </p:txBody>
      </p:sp>
      <p:sp>
        <p:nvSpPr>
          <p:cNvPr id="44" name="Arrow: Right 43">
            <a:extLst>
              <a:ext uri="{FF2B5EF4-FFF2-40B4-BE49-F238E27FC236}">
                <a16:creationId xmlns:a16="http://schemas.microsoft.com/office/drawing/2014/main" id="{E37716BC-BD88-4CA6-A174-00EEC91D8374}"/>
              </a:ext>
            </a:extLst>
          </p:cNvPr>
          <p:cNvSpPr/>
          <p:nvPr/>
        </p:nvSpPr>
        <p:spPr>
          <a:xfrm rot="5400000">
            <a:off x="1620699" y="2342645"/>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5" name="Arrow: Right 44">
            <a:extLst>
              <a:ext uri="{FF2B5EF4-FFF2-40B4-BE49-F238E27FC236}">
                <a16:creationId xmlns:a16="http://schemas.microsoft.com/office/drawing/2014/main" id="{AF057B49-F397-415F-8A21-DA20554A8857}"/>
              </a:ext>
            </a:extLst>
          </p:cNvPr>
          <p:cNvSpPr/>
          <p:nvPr/>
        </p:nvSpPr>
        <p:spPr>
          <a:xfrm rot="5400000">
            <a:off x="3382310" y="2341983"/>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6" name="Arrow: Right 45">
            <a:extLst>
              <a:ext uri="{FF2B5EF4-FFF2-40B4-BE49-F238E27FC236}">
                <a16:creationId xmlns:a16="http://schemas.microsoft.com/office/drawing/2014/main" id="{D8BCED70-1812-4AE1-B28C-381D2711CB1A}"/>
              </a:ext>
            </a:extLst>
          </p:cNvPr>
          <p:cNvSpPr/>
          <p:nvPr/>
        </p:nvSpPr>
        <p:spPr>
          <a:xfrm rot="5400000">
            <a:off x="5144570" y="2345194"/>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7" name="Arrow: Right 46">
            <a:extLst>
              <a:ext uri="{FF2B5EF4-FFF2-40B4-BE49-F238E27FC236}">
                <a16:creationId xmlns:a16="http://schemas.microsoft.com/office/drawing/2014/main" id="{B8CABCCB-FF0B-449B-A892-240A6F79863B}"/>
              </a:ext>
            </a:extLst>
          </p:cNvPr>
          <p:cNvSpPr/>
          <p:nvPr/>
        </p:nvSpPr>
        <p:spPr>
          <a:xfrm rot="5400000">
            <a:off x="6918342" y="2344769"/>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8" name="Arrow: Right 47">
            <a:extLst>
              <a:ext uri="{FF2B5EF4-FFF2-40B4-BE49-F238E27FC236}">
                <a16:creationId xmlns:a16="http://schemas.microsoft.com/office/drawing/2014/main" id="{F8F77706-1DCA-4050-B2A3-F151DEE50F5A}"/>
              </a:ext>
            </a:extLst>
          </p:cNvPr>
          <p:cNvSpPr/>
          <p:nvPr/>
        </p:nvSpPr>
        <p:spPr>
          <a:xfrm rot="5400000">
            <a:off x="8686358" y="2352245"/>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9" name="Arrow: Right 48">
            <a:extLst>
              <a:ext uri="{FF2B5EF4-FFF2-40B4-BE49-F238E27FC236}">
                <a16:creationId xmlns:a16="http://schemas.microsoft.com/office/drawing/2014/main" id="{A46AABC4-84DC-4469-9B2A-F0DFDF133E5F}"/>
              </a:ext>
            </a:extLst>
          </p:cNvPr>
          <p:cNvSpPr/>
          <p:nvPr/>
        </p:nvSpPr>
        <p:spPr>
          <a:xfrm rot="5400000">
            <a:off x="10454374" y="2351642"/>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50" name="Rectangle: Rounded Corners 49">
            <a:extLst>
              <a:ext uri="{FF2B5EF4-FFF2-40B4-BE49-F238E27FC236}">
                <a16:creationId xmlns:a16="http://schemas.microsoft.com/office/drawing/2014/main" id="{F326F4BA-F55F-4246-837E-528000709A50}"/>
              </a:ext>
            </a:extLst>
          </p:cNvPr>
          <p:cNvSpPr/>
          <p:nvPr/>
        </p:nvSpPr>
        <p:spPr>
          <a:xfrm>
            <a:off x="1034405" y="2665528"/>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Data Wrangling</a:t>
            </a:r>
          </a:p>
        </p:txBody>
      </p:sp>
      <p:sp>
        <p:nvSpPr>
          <p:cNvPr id="54" name="Arrow: Right 53">
            <a:extLst>
              <a:ext uri="{FF2B5EF4-FFF2-40B4-BE49-F238E27FC236}">
                <a16:creationId xmlns:a16="http://schemas.microsoft.com/office/drawing/2014/main" id="{E6917A0A-2126-49C5-A181-3AE54D388208}"/>
              </a:ext>
            </a:extLst>
          </p:cNvPr>
          <p:cNvSpPr/>
          <p:nvPr/>
        </p:nvSpPr>
        <p:spPr>
          <a:xfrm rot="5400000">
            <a:off x="1664405" y="3164548"/>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55" name="Rectangle: Rounded Corners 54">
            <a:extLst>
              <a:ext uri="{FF2B5EF4-FFF2-40B4-BE49-F238E27FC236}">
                <a16:creationId xmlns:a16="http://schemas.microsoft.com/office/drawing/2014/main" id="{ED28CEED-3F9D-45AA-80D6-B5A50C8C83DF}"/>
              </a:ext>
            </a:extLst>
          </p:cNvPr>
          <p:cNvSpPr/>
          <p:nvPr/>
        </p:nvSpPr>
        <p:spPr>
          <a:xfrm>
            <a:off x="1034405" y="3447568"/>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Data Cleaning</a:t>
            </a:r>
          </a:p>
        </p:txBody>
      </p:sp>
      <p:sp>
        <p:nvSpPr>
          <p:cNvPr id="56" name="Arrow: Right 55">
            <a:extLst>
              <a:ext uri="{FF2B5EF4-FFF2-40B4-BE49-F238E27FC236}">
                <a16:creationId xmlns:a16="http://schemas.microsoft.com/office/drawing/2014/main" id="{3820F97D-2C9D-4B61-B661-95DC4706FEB9}"/>
              </a:ext>
            </a:extLst>
          </p:cNvPr>
          <p:cNvSpPr/>
          <p:nvPr/>
        </p:nvSpPr>
        <p:spPr>
          <a:xfrm rot="5400000">
            <a:off x="1664405" y="3946588"/>
            <a:ext cx="180000" cy="25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200"/>
              </a:lnSpc>
            </a:pPr>
            <a:endParaRPr lang="el-GR" sz="1200" b="1"/>
          </a:p>
        </p:txBody>
      </p:sp>
      <p:sp>
        <p:nvSpPr>
          <p:cNvPr id="57" name="Rectangle: Rounded Corners 56">
            <a:extLst>
              <a:ext uri="{FF2B5EF4-FFF2-40B4-BE49-F238E27FC236}">
                <a16:creationId xmlns:a16="http://schemas.microsoft.com/office/drawing/2014/main" id="{57DF4FC7-FD72-4523-A4BD-A04E3C689495}"/>
              </a:ext>
            </a:extLst>
          </p:cNvPr>
          <p:cNvSpPr/>
          <p:nvPr/>
        </p:nvSpPr>
        <p:spPr>
          <a:xfrm>
            <a:off x="1034405" y="4229608"/>
            <a:ext cx="1440000" cy="46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r>
              <a:rPr lang="en-US" sz="1200" b="1" dirty="0"/>
              <a:t>Data Preprocessing</a:t>
            </a:r>
          </a:p>
        </p:txBody>
      </p:sp>
      <p:sp>
        <p:nvSpPr>
          <p:cNvPr id="58" name="Arrow: Right 57">
            <a:extLst>
              <a:ext uri="{FF2B5EF4-FFF2-40B4-BE49-F238E27FC236}">
                <a16:creationId xmlns:a16="http://schemas.microsoft.com/office/drawing/2014/main" id="{9B6DA448-0554-4661-9DC4-700A36435BCE}"/>
              </a:ext>
            </a:extLst>
          </p:cNvPr>
          <p:cNvSpPr/>
          <p:nvPr/>
        </p:nvSpPr>
        <p:spPr>
          <a:xfrm rot="5400000">
            <a:off x="1664405" y="4728628"/>
            <a:ext cx="180000" cy="252000"/>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endParaRPr lang="el-GR" sz="1200" b="1"/>
          </a:p>
        </p:txBody>
      </p:sp>
      <p:sp>
        <p:nvSpPr>
          <p:cNvPr id="59" name="Rectangle: Rounded Corners 58">
            <a:extLst>
              <a:ext uri="{FF2B5EF4-FFF2-40B4-BE49-F238E27FC236}">
                <a16:creationId xmlns:a16="http://schemas.microsoft.com/office/drawing/2014/main" id="{80FB3591-D39C-413B-834A-4EFD32B050C8}"/>
              </a:ext>
            </a:extLst>
          </p:cNvPr>
          <p:cNvSpPr/>
          <p:nvPr/>
        </p:nvSpPr>
        <p:spPr>
          <a:xfrm>
            <a:off x="1034405" y="5011648"/>
            <a:ext cx="1440000" cy="4680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200"/>
              </a:lnSpc>
            </a:pPr>
            <a:r>
              <a:rPr lang="en-US" sz="1200" b="1" dirty="0"/>
              <a:t>(Unsupervised) Outlier Detection</a:t>
            </a:r>
          </a:p>
        </p:txBody>
      </p:sp>
      <p:sp>
        <p:nvSpPr>
          <p:cNvPr id="61" name="Rectangle: Rounded Corners 60">
            <a:extLst>
              <a:ext uri="{FF2B5EF4-FFF2-40B4-BE49-F238E27FC236}">
                <a16:creationId xmlns:a16="http://schemas.microsoft.com/office/drawing/2014/main" id="{65CD6F4D-103E-4408-9A05-9D4314BF0DCF}"/>
              </a:ext>
            </a:extLst>
          </p:cNvPr>
          <p:cNvSpPr/>
          <p:nvPr/>
        </p:nvSpPr>
        <p:spPr>
          <a:xfrm>
            <a:off x="2763964" y="2665528"/>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Feature engineering and construction</a:t>
            </a:r>
          </a:p>
        </p:txBody>
      </p:sp>
      <p:sp>
        <p:nvSpPr>
          <p:cNvPr id="62" name="Rectangle: Rounded Corners 61">
            <a:extLst>
              <a:ext uri="{FF2B5EF4-FFF2-40B4-BE49-F238E27FC236}">
                <a16:creationId xmlns:a16="http://schemas.microsoft.com/office/drawing/2014/main" id="{1F775024-A4ED-4D77-90A0-BD9C3B46ACCE}"/>
              </a:ext>
            </a:extLst>
          </p:cNvPr>
          <p:cNvSpPr/>
          <p:nvPr/>
        </p:nvSpPr>
        <p:spPr>
          <a:xfrm>
            <a:off x="4558276" y="2670626"/>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Transformations</a:t>
            </a:r>
          </a:p>
        </p:txBody>
      </p:sp>
      <p:sp>
        <p:nvSpPr>
          <p:cNvPr id="63" name="Arrow: Right 62">
            <a:extLst>
              <a:ext uri="{FF2B5EF4-FFF2-40B4-BE49-F238E27FC236}">
                <a16:creationId xmlns:a16="http://schemas.microsoft.com/office/drawing/2014/main" id="{C0C74632-1BC1-4321-8096-B648E9828AF2}"/>
              </a:ext>
            </a:extLst>
          </p:cNvPr>
          <p:cNvSpPr/>
          <p:nvPr/>
        </p:nvSpPr>
        <p:spPr>
          <a:xfrm rot="5400000">
            <a:off x="5188276" y="3169009"/>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64" name="Rectangle: Rounded Corners 63">
            <a:extLst>
              <a:ext uri="{FF2B5EF4-FFF2-40B4-BE49-F238E27FC236}">
                <a16:creationId xmlns:a16="http://schemas.microsoft.com/office/drawing/2014/main" id="{F18DCF05-AEDC-4BFF-A6B9-C443C72ABABD}"/>
              </a:ext>
            </a:extLst>
          </p:cNvPr>
          <p:cNvSpPr/>
          <p:nvPr/>
        </p:nvSpPr>
        <p:spPr>
          <a:xfrm>
            <a:off x="4558276" y="3451392"/>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Imputation</a:t>
            </a:r>
          </a:p>
        </p:txBody>
      </p:sp>
      <p:sp>
        <p:nvSpPr>
          <p:cNvPr id="65" name="Arrow: Right 64">
            <a:extLst>
              <a:ext uri="{FF2B5EF4-FFF2-40B4-BE49-F238E27FC236}">
                <a16:creationId xmlns:a16="http://schemas.microsoft.com/office/drawing/2014/main" id="{B5561C52-86D2-4CB1-8D17-025B9A4071E2}"/>
              </a:ext>
            </a:extLst>
          </p:cNvPr>
          <p:cNvSpPr/>
          <p:nvPr/>
        </p:nvSpPr>
        <p:spPr>
          <a:xfrm rot="5400000">
            <a:off x="5188276" y="3949775"/>
            <a:ext cx="180000" cy="25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200"/>
              </a:lnSpc>
            </a:pPr>
            <a:endParaRPr lang="el-GR" sz="1200" b="1"/>
          </a:p>
        </p:txBody>
      </p:sp>
      <p:sp>
        <p:nvSpPr>
          <p:cNvPr id="66" name="Rectangle: Rounded Corners 65">
            <a:extLst>
              <a:ext uri="{FF2B5EF4-FFF2-40B4-BE49-F238E27FC236}">
                <a16:creationId xmlns:a16="http://schemas.microsoft.com/office/drawing/2014/main" id="{B1CA66C9-6AE9-48B1-8F7A-9E7113B032B4}"/>
              </a:ext>
            </a:extLst>
          </p:cNvPr>
          <p:cNvSpPr/>
          <p:nvPr/>
        </p:nvSpPr>
        <p:spPr>
          <a:xfrm>
            <a:off x="4558276" y="4232158"/>
            <a:ext cx="1440000" cy="46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r>
              <a:rPr lang="en-US" sz="1200" b="1" dirty="0"/>
              <a:t>Feature Selection</a:t>
            </a:r>
          </a:p>
        </p:txBody>
      </p:sp>
      <p:sp>
        <p:nvSpPr>
          <p:cNvPr id="67" name="Arrow: Right 66">
            <a:extLst>
              <a:ext uri="{FF2B5EF4-FFF2-40B4-BE49-F238E27FC236}">
                <a16:creationId xmlns:a16="http://schemas.microsoft.com/office/drawing/2014/main" id="{592BBF1A-B962-4F6C-9F38-E48800B2173C}"/>
              </a:ext>
            </a:extLst>
          </p:cNvPr>
          <p:cNvSpPr/>
          <p:nvPr/>
        </p:nvSpPr>
        <p:spPr>
          <a:xfrm rot="5400000">
            <a:off x="5188276" y="4730541"/>
            <a:ext cx="180000" cy="252000"/>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endParaRPr lang="el-GR" sz="1200" b="1"/>
          </a:p>
        </p:txBody>
      </p:sp>
      <p:sp>
        <p:nvSpPr>
          <p:cNvPr id="68" name="Rectangle: Rounded Corners 67">
            <a:extLst>
              <a:ext uri="{FF2B5EF4-FFF2-40B4-BE49-F238E27FC236}">
                <a16:creationId xmlns:a16="http://schemas.microsoft.com/office/drawing/2014/main" id="{50FF701C-EF28-47D6-8897-9079FE0D23E5}"/>
              </a:ext>
            </a:extLst>
          </p:cNvPr>
          <p:cNvSpPr/>
          <p:nvPr/>
        </p:nvSpPr>
        <p:spPr>
          <a:xfrm>
            <a:off x="4558276" y="5012924"/>
            <a:ext cx="1440000" cy="4680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200"/>
              </a:lnSpc>
            </a:pPr>
            <a:r>
              <a:rPr lang="en-US" sz="1200" b="1" dirty="0"/>
              <a:t>Modeling</a:t>
            </a:r>
          </a:p>
        </p:txBody>
      </p:sp>
      <p:sp>
        <p:nvSpPr>
          <p:cNvPr id="69" name="Arrow: Right 68">
            <a:extLst>
              <a:ext uri="{FF2B5EF4-FFF2-40B4-BE49-F238E27FC236}">
                <a16:creationId xmlns:a16="http://schemas.microsoft.com/office/drawing/2014/main" id="{D59A2A7F-DDC1-4DEA-8D0A-54A0004C821B}"/>
              </a:ext>
            </a:extLst>
          </p:cNvPr>
          <p:cNvSpPr/>
          <p:nvPr/>
        </p:nvSpPr>
        <p:spPr>
          <a:xfrm rot="5400000">
            <a:off x="5188276" y="5511307"/>
            <a:ext cx="180000" cy="25200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200"/>
              </a:lnSpc>
            </a:pPr>
            <a:endParaRPr lang="el-GR" sz="1200" b="1"/>
          </a:p>
        </p:txBody>
      </p:sp>
      <p:sp>
        <p:nvSpPr>
          <p:cNvPr id="70" name="Rectangle: Rounded Corners 69">
            <a:extLst>
              <a:ext uri="{FF2B5EF4-FFF2-40B4-BE49-F238E27FC236}">
                <a16:creationId xmlns:a16="http://schemas.microsoft.com/office/drawing/2014/main" id="{03FC0614-E831-40D3-9698-281FF886E789}"/>
              </a:ext>
            </a:extLst>
          </p:cNvPr>
          <p:cNvSpPr/>
          <p:nvPr/>
        </p:nvSpPr>
        <p:spPr>
          <a:xfrm>
            <a:off x="4558276" y="5793691"/>
            <a:ext cx="1440000"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200" b="1" dirty="0"/>
              <a:t>Performance Estimation</a:t>
            </a:r>
          </a:p>
        </p:txBody>
      </p:sp>
      <p:sp>
        <p:nvSpPr>
          <p:cNvPr id="71" name="Rectangle: Rounded Corners 70">
            <a:extLst>
              <a:ext uri="{FF2B5EF4-FFF2-40B4-BE49-F238E27FC236}">
                <a16:creationId xmlns:a16="http://schemas.microsoft.com/office/drawing/2014/main" id="{4E9A9539-B4D8-40F4-8314-3DEF53684CDF}"/>
              </a:ext>
            </a:extLst>
          </p:cNvPr>
          <p:cNvSpPr/>
          <p:nvPr/>
        </p:nvSpPr>
        <p:spPr>
          <a:xfrm>
            <a:off x="6287835" y="2669776"/>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Model Explanation</a:t>
            </a:r>
          </a:p>
        </p:txBody>
      </p:sp>
      <p:sp>
        <p:nvSpPr>
          <p:cNvPr id="72" name="Arrow: Right 71">
            <a:extLst>
              <a:ext uri="{FF2B5EF4-FFF2-40B4-BE49-F238E27FC236}">
                <a16:creationId xmlns:a16="http://schemas.microsoft.com/office/drawing/2014/main" id="{0C8FA244-31A5-4114-85A3-ADED5186862F}"/>
              </a:ext>
            </a:extLst>
          </p:cNvPr>
          <p:cNvSpPr/>
          <p:nvPr/>
        </p:nvSpPr>
        <p:spPr>
          <a:xfrm rot="5400000">
            <a:off x="6917835" y="3167734"/>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73" name="Rectangle: Rounded Corners 72">
            <a:extLst>
              <a:ext uri="{FF2B5EF4-FFF2-40B4-BE49-F238E27FC236}">
                <a16:creationId xmlns:a16="http://schemas.microsoft.com/office/drawing/2014/main" id="{73204D8B-AC9A-4296-AD11-12328B5AB5DD}"/>
              </a:ext>
            </a:extLst>
          </p:cNvPr>
          <p:cNvSpPr/>
          <p:nvPr/>
        </p:nvSpPr>
        <p:spPr>
          <a:xfrm>
            <a:off x="6287835" y="3449692"/>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Visualization of results</a:t>
            </a:r>
          </a:p>
        </p:txBody>
      </p:sp>
      <p:sp>
        <p:nvSpPr>
          <p:cNvPr id="74" name="Arrow: Right 73">
            <a:extLst>
              <a:ext uri="{FF2B5EF4-FFF2-40B4-BE49-F238E27FC236}">
                <a16:creationId xmlns:a16="http://schemas.microsoft.com/office/drawing/2014/main" id="{1FD8F2FD-273C-46B7-A641-570B3DCBF19E}"/>
              </a:ext>
            </a:extLst>
          </p:cNvPr>
          <p:cNvSpPr/>
          <p:nvPr/>
        </p:nvSpPr>
        <p:spPr>
          <a:xfrm rot="5400000">
            <a:off x="6917835" y="3947650"/>
            <a:ext cx="180000" cy="25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200"/>
              </a:lnSpc>
            </a:pPr>
            <a:endParaRPr lang="el-GR" sz="1200" b="1"/>
          </a:p>
        </p:txBody>
      </p:sp>
      <p:sp>
        <p:nvSpPr>
          <p:cNvPr id="75" name="Rectangle: Rounded Corners 74">
            <a:extLst>
              <a:ext uri="{FF2B5EF4-FFF2-40B4-BE49-F238E27FC236}">
                <a16:creationId xmlns:a16="http://schemas.microsoft.com/office/drawing/2014/main" id="{6B720768-B41E-4EF4-9396-86133038DA19}"/>
              </a:ext>
            </a:extLst>
          </p:cNvPr>
          <p:cNvSpPr/>
          <p:nvPr/>
        </p:nvSpPr>
        <p:spPr>
          <a:xfrm>
            <a:off x="6287835" y="4229608"/>
            <a:ext cx="1440000" cy="46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r>
              <a:rPr lang="en-US" sz="1200" b="1" dirty="0"/>
              <a:t>(Supervised) Anomaly Detection</a:t>
            </a:r>
          </a:p>
        </p:txBody>
      </p:sp>
      <p:sp>
        <p:nvSpPr>
          <p:cNvPr id="77" name="Rectangle: Rounded Corners 76">
            <a:extLst>
              <a:ext uri="{FF2B5EF4-FFF2-40B4-BE49-F238E27FC236}">
                <a16:creationId xmlns:a16="http://schemas.microsoft.com/office/drawing/2014/main" id="{733AF1C1-1FCD-4709-B3E2-63AF0F6CAFBB}"/>
              </a:ext>
            </a:extLst>
          </p:cNvPr>
          <p:cNvSpPr/>
          <p:nvPr/>
        </p:nvSpPr>
        <p:spPr>
          <a:xfrm>
            <a:off x="8082147" y="2684728"/>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Model Deployment</a:t>
            </a:r>
          </a:p>
        </p:txBody>
      </p:sp>
      <p:sp>
        <p:nvSpPr>
          <p:cNvPr id="78" name="Arrow: Right 77">
            <a:extLst>
              <a:ext uri="{FF2B5EF4-FFF2-40B4-BE49-F238E27FC236}">
                <a16:creationId xmlns:a16="http://schemas.microsoft.com/office/drawing/2014/main" id="{094746D5-67A1-436F-BD30-21ADF4D104A7}"/>
              </a:ext>
            </a:extLst>
          </p:cNvPr>
          <p:cNvSpPr/>
          <p:nvPr/>
        </p:nvSpPr>
        <p:spPr>
          <a:xfrm rot="5400000">
            <a:off x="8712147" y="3190162"/>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79" name="Rectangle: Rounded Corners 78">
            <a:extLst>
              <a:ext uri="{FF2B5EF4-FFF2-40B4-BE49-F238E27FC236}">
                <a16:creationId xmlns:a16="http://schemas.microsoft.com/office/drawing/2014/main" id="{51526BA3-B208-41FD-A2E2-CF2A5D2FE7DE}"/>
              </a:ext>
            </a:extLst>
          </p:cNvPr>
          <p:cNvSpPr/>
          <p:nvPr/>
        </p:nvSpPr>
        <p:spPr>
          <a:xfrm>
            <a:off x="8082147" y="3479597"/>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Monitoring for model invalidation</a:t>
            </a:r>
          </a:p>
        </p:txBody>
      </p:sp>
      <p:sp>
        <p:nvSpPr>
          <p:cNvPr id="82" name="Rectangle: Rounded Corners 81">
            <a:extLst>
              <a:ext uri="{FF2B5EF4-FFF2-40B4-BE49-F238E27FC236}">
                <a16:creationId xmlns:a16="http://schemas.microsoft.com/office/drawing/2014/main" id="{89D2D66A-F8AA-4D98-B0B3-438B132B54A3}"/>
              </a:ext>
            </a:extLst>
          </p:cNvPr>
          <p:cNvSpPr/>
          <p:nvPr/>
        </p:nvSpPr>
        <p:spPr>
          <a:xfrm>
            <a:off x="9876459" y="2683522"/>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Retraining with more samples (records)</a:t>
            </a:r>
          </a:p>
        </p:txBody>
      </p:sp>
      <p:sp>
        <p:nvSpPr>
          <p:cNvPr id="83" name="Arrow: Right 82">
            <a:extLst>
              <a:ext uri="{FF2B5EF4-FFF2-40B4-BE49-F238E27FC236}">
                <a16:creationId xmlns:a16="http://schemas.microsoft.com/office/drawing/2014/main" id="{232AF25E-E363-4E0F-923D-484A73B7C591}"/>
              </a:ext>
            </a:extLst>
          </p:cNvPr>
          <p:cNvSpPr/>
          <p:nvPr/>
        </p:nvSpPr>
        <p:spPr>
          <a:xfrm rot="5400000">
            <a:off x="10506459" y="3188353"/>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84" name="Rectangle: Rounded Corners 83">
            <a:extLst>
              <a:ext uri="{FF2B5EF4-FFF2-40B4-BE49-F238E27FC236}">
                <a16:creationId xmlns:a16="http://schemas.microsoft.com/office/drawing/2014/main" id="{5185C2E6-AA1E-4D37-8AED-97D935162185}"/>
              </a:ext>
            </a:extLst>
          </p:cNvPr>
          <p:cNvSpPr/>
          <p:nvPr/>
        </p:nvSpPr>
        <p:spPr>
          <a:xfrm>
            <a:off x="9876459" y="3477183"/>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Retraining with more features</a:t>
            </a:r>
          </a:p>
        </p:txBody>
      </p:sp>
    </p:spTree>
    <p:extLst>
      <p:ext uri="{BB962C8B-B14F-4D97-AF65-F5344CB8AC3E}">
        <p14:creationId xmlns:p14="http://schemas.microsoft.com/office/powerpoint/2010/main" val="6992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4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42"/>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43"/>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up)">
                                      <p:cBhvr>
                                        <p:cTn id="25" dur="200"/>
                                        <p:tgtEl>
                                          <p:spTgt spid="4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up)">
                                      <p:cBhvr>
                                        <p:cTn id="28" dur="200"/>
                                        <p:tgtEl>
                                          <p:spTgt spid="5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200"/>
                                        <p:tgtEl>
                                          <p:spTgt spid="5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up)">
                                      <p:cBhvr>
                                        <p:cTn id="34" dur="200"/>
                                        <p:tgtEl>
                                          <p:spTgt spid="5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200"/>
                                        <p:tgtEl>
                                          <p:spTgt spid="5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2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200"/>
                                        <p:tgtEl>
                                          <p:spTgt spid="5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200"/>
                                        <p:tgtEl>
                                          <p:spTgt spid="59"/>
                                        </p:tgtEl>
                                      </p:cBhvr>
                                    </p:animEffect>
                                  </p:childTnLst>
                                </p:cTn>
                              </p:par>
                            </p:childTnLst>
                          </p:cTn>
                        </p:par>
                        <p:par>
                          <p:cTn id="47" fill="hold">
                            <p:stCondLst>
                              <p:cond delay="1200"/>
                            </p:stCondLst>
                            <p:childTnLst>
                              <p:par>
                                <p:cTn id="48" presetID="22" presetClass="entr" presetSubtype="1" fill="hold" grpId="0" nodeType="afterEffect">
                                  <p:stCondLst>
                                    <p:cond delay="20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200"/>
                                        <p:tgtEl>
                                          <p:spTgt spid="45"/>
                                        </p:tgtEl>
                                      </p:cBhvr>
                                    </p:animEffect>
                                  </p:childTnLst>
                                </p:cTn>
                              </p:par>
                            </p:childTnLst>
                          </p:cTn>
                        </p:par>
                        <p:par>
                          <p:cTn id="51" fill="hold">
                            <p:stCondLst>
                              <p:cond delay="1600"/>
                            </p:stCondLst>
                            <p:childTnLst>
                              <p:par>
                                <p:cTn id="52" presetID="22" presetClass="entr" presetSubtype="1"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up)">
                                      <p:cBhvr>
                                        <p:cTn id="54" dur="200"/>
                                        <p:tgtEl>
                                          <p:spTgt spid="61"/>
                                        </p:tgtEl>
                                      </p:cBhvr>
                                    </p:animEffect>
                                  </p:childTnLst>
                                </p:cTn>
                              </p:par>
                            </p:childTnLst>
                          </p:cTn>
                        </p:par>
                        <p:par>
                          <p:cTn id="55" fill="hold">
                            <p:stCondLst>
                              <p:cond delay="1800"/>
                            </p:stCondLst>
                            <p:childTnLst>
                              <p:par>
                                <p:cTn id="56" presetID="22" presetClass="entr" presetSubtype="1"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up)">
                                      <p:cBhvr>
                                        <p:cTn id="58" dur="200"/>
                                        <p:tgtEl>
                                          <p:spTgt spid="46"/>
                                        </p:tgtEl>
                                      </p:cBhvr>
                                    </p:animEffect>
                                  </p:childTnLst>
                                </p:cTn>
                              </p:par>
                            </p:childTnLst>
                          </p:cTn>
                        </p:par>
                        <p:par>
                          <p:cTn id="59" fill="hold">
                            <p:stCondLst>
                              <p:cond delay="2000"/>
                            </p:stCondLst>
                            <p:childTnLst>
                              <p:par>
                                <p:cTn id="60" presetID="22" presetClass="entr" presetSubtype="1"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up)">
                                      <p:cBhvr>
                                        <p:cTn id="62" dur="200"/>
                                        <p:tgtEl>
                                          <p:spTgt spid="62"/>
                                        </p:tgtEl>
                                      </p:cBhvr>
                                    </p:animEffect>
                                  </p:childTnLst>
                                </p:cTn>
                              </p:par>
                            </p:childTnLst>
                          </p:cTn>
                        </p:par>
                        <p:par>
                          <p:cTn id="63" fill="hold">
                            <p:stCondLst>
                              <p:cond delay="22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200"/>
                                        <p:tgtEl>
                                          <p:spTgt spid="63"/>
                                        </p:tgtEl>
                                      </p:cBhvr>
                                    </p:animEffect>
                                  </p:childTnLst>
                                </p:cTn>
                              </p:par>
                            </p:childTnLst>
                          </p:cTn>
                        </p:par>
                        <p:par>
                          <p:cTn id="67" fill="hold">
                            <p:stCondLst>
                              <p:cond delay="2400"/>
                            </p:stCondLst>
                            <p:childTnLst>
                              <p:par>
                                <p:cTn id="68" presetID="22" presetClass="entr" presetSubtype="1"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up)">
                                      <p:cBhvr>
                                        <p:cTn id="70" dur="200"/>
                                        <p:tgtEl>
                                          <p:spTgt spid="64"/>
                                        </p:tgtEl>
                                      </p:cBhvr>
                                    </p:animEffect>
                                  </p:childTnLst>
                                </p:cTn>
                              </p:par>
                            </p:childTnLst>
                          </p:cTn>
                        </p:par>
                        <p:par>
                          <p:cTn id="71" fill="hold">
                            <p:stCondLst>
                              <p:cond delay="2600"/>
                            </p:stCondLst>
                            <p:childTnLst>
                              <p:par>
                                <p:cTn id="72" presetID="22" presetClass="entr" presetSubtype="1" fill="hold" grpId="0"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200"/>
                                        <p:tgtEl>
                                          <p:spTgt spid="65"/>
                                        </p:tgtEl>
                                      </p:cBhvr>
                                    </p:animEffect>
                                  </p:childTnLst>
                                </p:cTn>
                              </p:par>
                            </p:childTnLst>
                          </p:cTn>
                        </p:par>
                        <p:par>
                          <p:cTn id="75" fill="hold">
                            <p:stCondLst>
                              <p:cond delay="2800"/>
                            </p:stCondLst>
                            <p:childTnLst>
                              <p:par>
                                <p:cTn id="76" presetID="22" presetClass="entr" presetSubtype="1"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up)">
                                      <p:cBhvr>
                                        <p:cTn id="78" dur="200"/>
                                        <p:tgtEl>
                                          <p:spTgt spid="66"/>
                                        </p:tgtEl>
                                      </p:cBhvr>
                                    </p:animEffect>
                                  </p:childTnLst>
                                </p:cTn>
                              </p:par>
                            </p:childTnLst>
                          </p:cTn>
                        </p:par>
                        <p:par>
                          <p:cTn id="79" fill="hold">
                            <p:stCondLst>
                              <p:cond delay="3000"/>
                            </p:stCondLst>
                            <p:childTnLst>
                              <p:par>
                                <p:cTn id="80" presetID="22" presetClass="entr" presetSubtype="1"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up)">
                                      <p:cBhvr>
                                        <p:cTn id="82" dur="200"/>
                                        <p:tgtEl>
                                          <p:spTgt spid="67"/>
                                        </p:tgtEl>
                                      </p:cBhvr>
                                    </p:animEffect>
                                  </p:childTnLst>
                                </p:cTn>
                              </p:par>
                            </p:childTnLst>
                          </p:cTn>
                        </p:par>
                        <p:par>
                          <p:cTn id="83" fill="hold">
                            <p:stCondLst>
                              <p:cond delay="32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200"/>
                                        <p:tgtEl>
                                          <p:spTgt spid="68"/>
                                        </p:tgtEl>
                                      </p:cBhvr>
                                    </p:animEffect>
                                  </p:childTnLst>
                                </p:cTn>
                              </p:par>
                            </p:childTnLst>
                          </p:cTn>
                        </p:par>
                        <p:par>
                          <p:cTn id="87" fill="hold">
                            <p:stCondLst>
                              <p:cond delay="3400"/>
                            </p:stCondLst>
                            <p:childTnLst>
                              <p:par>
                                <p:cTn id="88" presetID="22" presetClass="entr" presetSubtype="1"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up)">
                                      <p:cBhvr>
                                        <p:cTn id="90" dur="200"/>
                                        <p:tgtEl>
                                          <p:spTgt spid="69"/>
                                        </p:tgtEl>
                                      </p:cBhvr>
                                    </p:animEffect>
                                  </p:childTnLst>
                                </p:cTn>
                              </p:par>
                            </p:childTnLst>
                          </p:cTn>
                        </p:par>
                        <p:par>
                          <p:cTn id="91" fill="hold">
                            <p:stCondLst>
                              <p:cond delay="3600"/>
                            </p:stCondLst>
                            <p:childTnLst>
                              <p:par>
                                <p:cTn id="92" presetID="22" presetClass="entr" presetSubtype="1" fill="hold" grpId="0" nodeType="after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wipe(up)">
                                      <p:cBhvr>
                                        <p:cTn id="94" dur="200"/>
                                        <p:tgtEl>
                                          <p:spTgt spid="70"/>
                                        </p:tgtEl>
                                      </p:cBhvr>
                                    </p:animEffect>
                                  </p:childTnLst>
                                </p:cTn>
                              </p:par>
                            </p:childTnLst>
                          </p:cTn>
                        </p:par>
                        <p:par>
                          <p:cTn id="95" fill="hold">
                            <p:stCondLst>
                              <p:cond delay="3800"/>
                            </p:stCondLst>
                            <p:childTnLst>
                              <p:par>
                                <p:cTn id="96" presetID="22" presetClass="entr" presetSubtype="1"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up)">
                                      <p:cBhvr>
                                        <p:cTn id="98" dur="200"/>
                                        <p:tgtEl>
                                          <p:spTgt spid="47"/>
                                        </p:tgtEl>
                                      </p:cBhvr>
                                    </p:animEffect>
                                  </p:childTnLst>
                                </p:cTn>
                              </p:par>
                            </p:childTnLst>
                          </p:cTn>
                        </p:par>
                        <p:par>
                          <p:cTn id="99" fill="hold">
                            <p:stCondLst>
                              <p:cond delay="4000"/>
                            </p:stCondLst>
                            <p:childTnLst>
                              <p:par>
                                <p:cTn id="100" presetID="22" presetClass="entr" presetSubtype="1" fill="hold" grpId="0" nodeType="after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up)">
                                      <p:cBhvr>
                                        <p:cTn id="102" dur="200"/>
                                        <p:tgtEl>
                                          <p:spTgt spid="71"/>
                                        </p:tgtEl>
                                      </p:cBhvr>
                                    </p:animEffect>
                                  </p:childTnLst>
                                </p:cTn>
                              </p:par>
                            </p:childTnLst>
                          </p:cTn>
                        </p:par>
                        <p:par>
                          <p:cTn id="103" fill="hold">
                            <p:stCondLst>
                              <p:cond delay="4200"/>
                            </p:stCondLst>
                            <p:childTnLst>
                              <p:par>
                                <p:cTn id="104" presetID="22" presetClass="entr" presetSubtype="1"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up)">
                                      <p:cBhvr>
                                        <p:cTn id="106" dur="200"/>
                                        <p:tgtEl>
                                          <p:spTgt spid="72"/>
                                        </p:tgtEl>
                                      </p:cBhvr>
                                    </p:animEffect>
                                  </p:childTnLst>
                                </p:cTn>
                              </p:par>
                            </p:childTnLst>
                          </p:cTn>
                        </p:par>
                        <p:par>
                          <p:cTn id="107" fill="hold">
                            <p:stCondLst>
                              <p:cond delay="4400"/>
                            </p:stCondLst>
                            <p:childTnLst>
                              <p:par>
                                <p:cTn id="108" presetID="22" presetClass="entr" presetSubtype="1"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wipe(up)">
                                      <p:cBhvr>
                                        <p:cTn id="110" dur="200"/>
                                        <p:tgtEl>
                                          <p:spTgt spid="73"/>
                                        </p:tgtEl>
                                      </p:cBhvr>
                                    </p:animEffect>
                                  </p:childTnLst>
                                </p:cTn>
                              </p:par>
                            </p:childTnLst>
                          </p:cTn>
                        </p:par>
                        <p:par>
                          <p:cTn id="111" fill="hold">
                            <p:stCondLst>
                              <p:cond delay="4600"/>
                            </p:stCondLst>
                            <p:childTnLst>
                              <p:par>
                                <p:cTn id="112" presetID="22" presetClass="entr" presetSubtype="1" fill="hold" grpId="0" nodeType="after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wipe(up)">
                                      <p:cBhvr>
                                        <p:cTn id="114" dur="200"/>
                                        <p:tgtEl>
                                          <p:spTgt spid="74"/>
                                        </p:tgtEl>
                                      </p:cBhvr>
                                    </p:animEffect>
                                  </p:childTnLst>
                                </p:cTn>
                              </p:par>
                            </p:childTnLst>
                          </p:cTn>
                        </p:par>
                        <p:par>
                          <p:cTn id="115" fill="hold">
                            <p:stCondLst>
                              <p:cond delay="4800"/>
                            </p:stCondLst>
                            <p:childTnLst>
                              <p:par>
                                <p:cTn id="116" presetID="22" presetClass="entr" presetSubtype="1" fill="hold" grpId="0" nodeType="after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up)">
                                      <p:cBhvr>
                                        <p:cTn id="118" dur="200"/>
                                        <p:tgtEl>
                                          <p:spTgt spid="75"/>
                                        </p:tgtEl>
                                      </p:cBhvr>
                                    </p:animEffect>
                                  </p:childTnLst>
                                </p:cTn>
                              </p:par>
                            </p:childTnLst>
                          </p:cTn>
                        </p:par>
                        <p:par>
                          <p:cTn id="119" fill="hold">
                            <p:stCondLst>
                              <p:cond delay="5000"/>
                            </p:stCondLst>
                            <p:childTnLst>
                              <p:par>
                                <p:cTn id="120" presetID="22" presetClass="entr" presetSubtype="1" fill="hold" grpId="0" nodeType="after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up)">
                                      <p:cBhvr>
                                        <p:cTn id="122" dur="200"/>
                                        <p:tgtEl>
                                          <p:spTgt spid="48"/>
                                        </p:tgtEl>
                                      </p:cBhvr>
                                    </p:animEffect>
                                  </p:childTnLst>
                                </p:cTn>
                              </p:par>
                            </p:childTnLst>
                          </p:cTn>
                        </p:par>
                        <p:par>
                          <p:cTn id="123" fill="hold">
                            <p:stCondLst>
                              <p:cond delay="5200"/>
                            </p:stCondLst>
                            <p:childTnLst>
                              <p:par>
                                <p:cTn id="124" presetID="22" presetClass="entr" presetSubtype="1" fill="hold" grpId="0" nodeType="afterEffect">
                                  <p:stCondLst>
                                    <p:cond delay="0"/>
                                  </p:stCondLst>
                                  <p:childTnLst>
                                    <p:set>
                                      <p:cBhvr>
                                        <p:cTn id="125" dur="1" fill="hold">
                                          <p:stCondLst>
                                            <p:cond delay="0"/>
                                          </p:stCondLst>
                                        </p:cTn>
                                        <p:tgtEl>
                                          <p:spTgt spid="77"/>
                                        </p:tgtEl>
                                        <p:attrNameLst>
                                          <p:attrName>style.visibility</p:attrName>
                                        </p:attrNameLst>
                                      </p:cBhvr>
                                      <p:to>
                                        <p:strVal val="visible"/>
                                      </p:to>
                                    </p:set>
                                    <p:animEffect transition="in" filter="wipe(up)">
                                      <p:cBhvr>
                                        <p:cTn id="126" dur="200"/>
                                        <p:tgtEl>
                                          <p:spTgt spid="77"/>
                                        </p:tgtEl>
                                      </p:cBhvr>
                                    </p:animEffect>
                                  </p:childTnLst>
                                </p:cTn>
                              </p:par>
                            </p:childTnLst>
                          </p:cTn>
                        </p:par>
                        <p:par>
                          <p:cTn id="127" fill="hold">
                            <p:stCondLst>
                              <p:cond delay="5400"/>
                            </p:stCondLst>
                            <p:childTnLst>
                              <p:par>
                                <p:cTn id="128" presetID="22" presetClass="entr" presetSubtype="1"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Effect transition="in" filter="wipe(up)">
                                      <p:cBhvr>
                                        <p:cTn id="130" dur="200"/>
                                        <p:tgtEl>
                                          <p:spTgt spid="78"/>
                                        </p:tgtEl>
                                      </p:cBhvr>
                                    </p:animEffect>
                                  </p:childTnLst>
                                </p:cTn>
                              </p:par>
                            </p:childTnLst>
                          </p:cTn>
                        </p:par>
                        <p:par>
                          <p:cTn id="131" fill="hold">
                            <p:stCondLst>
                              <p:cond delay="5600"/>
                            </p:stCondLst>
                            <p:childTnLst>
                              <p:par>
                                <p:cTn id="132" presetID="22" presetClass="entr" presetSubtype="1" fill="hold" grpId="0" nodeType="afterEffect">
                                  <p:stCondLst>
                                    <p:cond delay="0"/>
                                  </p:stCondLst>
                                  <p:childTnLst>
                                    <p:set>
                                      <p:cBhvr>
                                        <p:cTn id="133" dur="1" fill="hold">
                                          <p:stCondLst>
                                            <p:cond delay="0"/>
                                          </p:stCondLst>
                                        </p:cTn>
                                        <p:tgtEl>
                                          <p:spTgt spid="79"/>
                                        </p:tgtEl>
                                        <p:attrNameLst>
                                          <p:attrName>style.visibility</p:attrName>
                                        </p:attrNameLst>
                                      </p:cBhvr>
                                      <p:to>
                                        <p:strVal val="visible"/>
                                      </p:to>
                                    </p:set>
                                    <p:animEffect transition="in" filter="wipe(up)">
                                      <p:cBhvr>
                                        <p:cTn id="134" dur="200"/>
                                        <p:tgtEl>
                                          <p:spTgt spid="79"/>
                                        </p:tgtEl>
                                      </p:cBhvr>
                                    </p:animEffect>
                                  </p:childTnLst>
                                </p:cTn>
                              </p:par>
                            </p:childTnLst>
                          </p:cTn>
                        </p:par>
                        <p:par>
                          <p:cTn id="135" fill="hold">
                            <p:stCondLst>
                              <p:cond delay="5800"/>
                            </p:stCondLst>
                            <p:childTnLst>
                              <p:par>
                                <p:cTn id="136" presetID="22" presetClass="entr" presetSubtype="1" fill="hold" grpId="0" nodeType="after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wipe(up)">
                                      <p:cBhvr>
                                        <p:cTn id="138" dur="200"/>
                                        <p:tgtEl>
                                          <p:spTgt spid="49"/>
                                        </p:tgtEl>
                                      </p:cBhvr>
                                    </p:animEffect>
                                  </p:childTnLst>
                                </p:cTn>
                              </p:par>
                            </p:childTnLst>
                          </p:cTn>
                        </p:par>
                        <p:par>
                          <p:cTn id="139" fill="hold">
                            <p:stCondLst>
                              <p:cond delay="6000"/>
                            </p:stCondLst>
                            <p:childTnLst>
                              <p:par>
                                <p:cTn id="140" presetID="22" presetClass="entr" presetSubtype="1" fill="hold" grpId="0" nodeType="afterEffect">
                                  <p:stCondLst>
                                    <p:cond delay="0"/>
                                  </p:stCondLst>
                                  <p:childTnLst>
                                    <p:set>
                                      <p:cBhvr>
                                        <p:cTn id="141" dur="1" fill="hold">
                                          <p:stCondLst>
                                            <p:cond delay="0"/>
                                          </p:stCondLst>
                                        </p:cTn>
                                        <p:tgtEl>
                                          <p:spTgt spid="82"/>
                                        </p:tgtEl>
                                        <p:attrNameLst>
                                          <p:attrName>style.visibility</p:attrName>
                                        </p:attrNameLst>
                                      </p:cBhvr>
                                      <p:to>
                                        <p:strVal val="visible"/>
                                      </p:to>
                                    </p:set>
                                    <p:animEffect transition="in" filter="wipe(up)">
                                      <p:cBhvr>
                                        <p:cTn id="142" dur="200"/>
                                        <p:tgtEl>
                                          <p:spTgt spid="82"/>
                                        </p:tgtEl>
                                      </p:cBhvr>
                                    </p:animEffect>
                                  </p:childTnLst>
                                </p:cTn>
                              </p:par>
                            </p:childTnLst>
                          </p:cTn>
                        </p:par>
                        <p:par>
                          <p:cTn id="143" fill="hold">
                            <p:stCondLst>
                              <p:cond delay="6200"/>
                            </p:stCondLst>
                            <p:childTnLst>
                              <p:par>
                                <p:cTn id="144" presetID="22" presetClass="entr" presetSubtype="1" fill="hold" grpId="0" nodeType="after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wipe(up)">
                                      <p:cBhvr>
                                        <p:cTn id="146" dur="200"/>
                                        <p:tgtEl>
                                          <p:spTgt spid="83"/>
                                        </p:tgtEl>
                                      </p:cBhvr>
                                    </p:animEffect>
                                  </p:childTnLst>
                                </p:cTn>
                              </p:par>
                            </p:childTnLst>
                          </p:cTn>
                        </p:par>
                        <p:par>
                          <p:cTn id="147" fill="hold">
                            <p:stCondLst>
                              <p:cond delay="6400"/>
                            </p:stCondLst>
                            <p:childTnLst>
                              <p:par>
                                <p:cTn id="148" presetID="22" presetClass="entr" presetSubtype="1" fill="hold" grpId="0" nodeType="after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wipe(up)">
                                      <p:cBhvr>
                                        <p:cTn id="150" dur="2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4" grpId="0" animBg="1"/>
      <p:bldP spid="55" grpId="0" animBg="1"/>
      <p:bldP spid="56" grpId="0" animBg="1"/>
      <p:bldP spid="57"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2" grpId="0" animBg="1"/>
      <p:bldP spid="83"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5CB366-58B7-450F-8D52-5A7C734F468D}"/>
              </a:ext>
            </a:extLst>
          </p:cNvPr>
          <p:cNvSpPr>
            <a:spLocks noGrp="1"/>
          </p:cNvSpPr>
          <p:nvPr>
            <p:ph type="title"/>
          </p:nvPr>
        </p:nvSpPr>
        <p:spPr/>
        <p:txBody>
          <a:bodyPr/>
          <a:lstStyle/>
          <a:p>
            <a:r>
              <a:rPr lang="en-US" dirty="0"/>
              <a:t>The Data Analysis Process</a:t>
            </a:r>
          </a:p>
        </p:txBody>
      </p:sp>
      <p:sp>
        <p:nvSpPr>
          <p:cNvPr id="5" name="Rectangle: Rounded Corners 4">
            <a:extLst>
              <a:ext uri="{FF2B5EF4-FFF2-40B4-BE49-F238E27FC236}">
                <a16:creationId xmlns:a16="http://schemas.microsoft.com/office/drawing/2014/main" id="{2BD7CC6D-297A-4545-B248-2475D18180AC}"/>
              </a:ext>
            </a:extLst>
          </p:cNvPr>
          <p:cNvSpPr/>
          <p:nvPr/>
        </p:nvSpPr>
        <p:spPr>
          <a:xfrm>
            <a:off x="1034405"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a:solidFill>
                  <a:schemeClr val="tx1">
                    <a:lumMod val="85000"/>
                    <a:lumOff val="15000"/>
                  </a:schemeClr>
                </a:solidFill>
              </a:rPr>
              <a:t>Data Engineering</a:t>
            </a:r>
          </a:p>
        </p:txBody>
      </p:sp>
      <p:sp>
        <p:nvSpPr>
          <p:cNvPr id="39" name="Rectangle: Rounded Corners 38">
            <a:extLst>
              <a:ext uri="{FF2B5EF4-FFF2-40B4-BE49-F238E27FC236}">
                <a16:creationId xmlns:a16="http://schemas.microsoft.com/office/drawing/2014/main" id="{493F044A-F66E-407D-8E66-4C3D633582C8}"/>
              </a:ext>
            </a:extLst>
          </p:cNvPr>
          <p:cNvSpPr/>
          <p:nvPr/>
        </p:nvSpPr>
        <p:spPr>
          <a:xfrm>
            <a:off x="2796016"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Data Engineering and Data Analytics</a:t>
            </a:r>
          </a:p>
        </p:txBody>
      </p:sp>
      <p:sp>
        <p:nvSpPr>
          <p:cNvPr id="40" name="Rectangle: Rounded Corners 39">
            <a:extLst>
              <a:ext uri="{FF2B5EF4-FFF2-40B4-BE49-F238E27FC236}">
                <a16:creationId xmlns:a16="http://schemas.microsoft.com/office/drawing/2014/main" id="{3562AC96-3C44-4679-B5F9-0E9F21F3C89F}"/>
              </a:ext>
            </a:extLst>
          </p:cNvPr>
          <p:cNvSpPr/>
          <p:nvPr/>
        </p:nvSpPr>
        <p:spPr>
          <a:xfrm>
            <a:off x="4558276"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Data Analytics – Machine Learning</a:t>
            </a:r>
          </a:p>
        </p:txBody>
      </p:sp>
      <p:sp>
        <p:nvSpPr>
          <p:cNvPr id="41" name="Rectangle: Rounded Corners 40">
            <a:extLst>
              <a:ext uri="{FF2B5EF4-FFF2-40B4-BE49-F238E27FC236}">
                <a16:creationId xmlns:a16="http://schemas.microsoft.com/office/drawing/2014/main" id="{64608927-5A72-4A48-AB81-8082CC44A2A9}"/>
              </a:ext>
            </a:extLst>
          </p:cNvPr>
          <p:cNvSpPr/>
          <p:nvPr/>
        </p:nvSpPr>
        <p:spPr>
          <a:xfrm>
            <a:off x="6332048"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Post-Analysis Phase</a:t>
            </a:r>
          </a:p>
        </p:txBody>
      </p:sp>
      <p:sp>
        <p:nvSpPr>
          <p:cNvPr id="42" name="Rectangle: Rounded Corners 41">
            <a:extLst>
              <a:ext uri="{FF2B5EF4-FFF2-40B4-BE49-F238E27FC236}">
                <a16:creationId xmlns:a16="http://schemas.microsoft.com/office/drawing/2014/main" id="{1650824C-F777-49B3-9535-70DEBF316049}"/>
              </a:ext>
            </a:extLst>
          </p:cNvPr>
          <p:cNvSpPr/>
          <p:nvPr/>
        </p:nvSpPr>
        <p:spPr>
          <a:xfrm>
            <a:off x="8100064"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dirty="0">
                <a:solidFill>
                  <a:schemeClr val="tx1">
                    <a:lumMod val="85000"/>
                    <a:lumOff val="15000"/>
                  </a:schemeClr>
                </a:solidFill>
              </a:rPr>
              <a:t>Model Production Phase</a:t>
            </a:r>
          </a:p>
        </p:txBody>
      </p:sp>
      <p:sp>
        <p:nvSpPr>
          <p:cNvPr id="43" name="Rectangle: Rounded Corners 42">
            <a:extLst>
              <a:ext uri="{FF2B5EF4-FFF2-40B4-BE49-F238E27FC236}">
                <a16:creationId xmlns:a16="http://schemas.microsoft.com/office/drawing/2014/main" id="{EF00D0B6-FDBA-4D2E-A7EF-F97799CECE44}"/>
              </a:ext>
            </a:extLst>
          </p:cNvPr>
          <p:cNvSpPr/>
          <p:nvPr/>
        </p:nvSpPr>
        <p:spPr>
          <a:xfrm>
            <a:off x="9868080" y="1658448"/>
            <a:ext cx="1440000" cy="61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400" b="1">
                <a:solidFill>
                  <a:schemeClr val="tx1">
                    <a:lumMod val="85000"/>
                    <a:lumOff val="15000"/>
                  </a:schemeClr>
                </a:solidFill>
              </a:rPr>
              <a:t>Model Updating Phase</a:t>
            </a:r>
          </a:p>
        </p:txBody>
      </p:sp>
      <p:sp>
        <p:nvSpPr>
          <p:cNvPr id="44" name="Arrow: Right 43">
            <a:extLst>
              <a:ext uri="{FF2B5EF4-FFF2-40B4-BE49-F238E27FC236}">
                <a16:creationId xmlns:a16="http://schemas.microsoft.com/office/drawing/2014/main" id="{E37716BC-BD88-4CA6-A174-00EEC91D8374}"/>
              </a:ext>
            </a:extLst>
          </p:cNvPr>
          <p:cNvSpPr/>
          <p:nvPr/>
        </p:nvSpPr>
        <p:spPr>
          <a:xfrm rot="5400000">
            <a:off x="1620699" y="2342645"/>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5" name="Arrow: Right 44">
            <a:extLst>
              <a:ext uri="{FF2B5EF4-FFF2-40B4-BE49-F238E27FC236}">
                <a16:creationId xmlns:a16="http://schemas.microsoft.com/office/drawing/2014/main" id="{AF057B49-F397-415F-8A21-DA20554A8857}"/>
              </a:ext>
            </a:extLst>
          </p:cNvPr>
          <p:cNvSpPr/>
          <p:nvPr/>
        </p:nvSpPr>
        <p:spPr>
          <a:xfrm rot="5400000">
            <a:off x="3382310" y="2341983"/>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6" name="Arrow: Right 45">
            <a:extLst>
              <a:ext uri="{FF2B5EF4-FFF2-40B4-BE49-F238E27FC236}">
                <a16:creationId xmlns:a16="http://schemas.microsoft.com/office/drawing/2014/main" id="{D8BCED70-1812-4AE1-B28C-381D2711CB1A}"/>
              </a:ext>
            </a:extLst>
          </p:cNvPr>
          <p:cNvSpPr/>
          <p:nvPr/>
        </p:nvSpPr>
        <p:spPr>
          <a:xfrm rot="5400000">
            <a:off x="5144570" y="2345194"/>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7" name="Arrow: Right 46">
            <a:extLst>
              <a:ext uri="{FF2B5EF4-FFF2-40B4-BE49-F238E27FC236}">
                <a16:creationId xmlns:a16="http://schemas.microsoft.com/office/drawing/2014/main" id="{B8CABCCB-FF0B-449B-A892-240A6F79863B}"/>
              </a:ext>
            </a:extLst>
          </p:cNvPr>
          <p:cNvSpPr/>
          <p:nvPr/>
        </p:nvSpPr>
        <p:spPr>
          <a:xfrm rot="5400000">
            <a:off x="6918342" y="2344769"/>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8" name="Arrow: Right 47">
            <a:extLst>
              <a:ext uri="{FF2B5EF4-FFF2-40B4-BE49-F238E27FC236}">
                <a16:creationId xmlns:a16="http://schemas.microsoft.com/office/drawing/2014/main" id="{F8F77706-1DCA-4050-B2A3-F151DEE50F5A}"/>
              </a:ext>
            </a:extLst>
          </p:cNvPr>
          <p:cNvSpPr/>
          <p:nvPr/>
        </p:nvSpPr>
        <p:spPr>
          <a:xfrm rot="5400000">
            <a:off x="8686358" y="2352245"/>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49" name="Arrow: Right 48">
            <a:extLst>
              <a:ext uri="{FF2B5EF4-FFF2-40B4-BE49-F238E27FC236}">
                <a16:creationId xmlns:a16="http://schemas.microsoft.com/office/drawing/2014/main" id="{A46AABC4-84DC-4469-9B2A-F0DFDF133E5F}"/>
              </a:ext>
            </a:extLst>
          </p:cNvPr>
          <p:cNvSpPr/>
          <p:nvPr/>
        </p:nvSpPr>
        <p:spPr>
          <a:xfrm rot="5400000">
            <a:off x="10454374" y="2351642"/>
            <a:ext cx="267412" cy="2506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b="1"/>
          </a:p>
        </p:txBody>
      </p:sp>
      <p:sp>
        <p:nvSpPr>
          <p:cNvPr id="50" name="Rectangle: Rounded Corners 49">
            <a:extLst>
              <a:ext uri="{FF2B5EF4-FFF2-40B4-BE49-F238E27FC236}">
                <a16:creationId xmlns:a16="http://schemas.microsoft.com/office/drawing/2014/main" id="{F326F4BA-F55F-4246-837E-528000709A50}"/>
              </a:ext>
            </a:extLst>
          </p:cNvPr>
          <p:cNvSpPr/>
          <p:nvPr/>
        </p:nvSpPr>
        <p:spPr>
          <a:xfrm>
            <a:off x="1034405" y="2665528"/>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Data Wrangling</a:t>
            </a:r>
          </a:p>
        </p:txBody>
      </p:sp>
      <p:sp>
        <p:nvSpPr>
          <p:cNvPr id="54" name="Arrow: Right 53">
            <a:extLst>
              <a:ext uri="{FF2B5EF4-FFF2-40B4-BE49-F238E27FC236}">
                <a16:creationId xmlns:a16="http://schemas.microsoft.com/office/drawing/2014/main" id="{E6917A0A-2126-49C5-A181-3AE54D388208}"/>
              </a:ext>
            </a:extLst>
          </p:cNvPr>
          <p:cNvSpPr/>
          <p:nvPr/>
        </p:nvSpPr>
        <p:spPr>
          <a:xfrm rot="5400000">
            <a:off x="1664405" y="3164548"/>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55" name="Rectangle: Rounded Corners 54">
            <a:extLst>
              <a:ext uri="{FF2B5EF4-FFF2-40B4-BE49-F238E27FC236}">
                <a16:creationId xmlns:a16="http://schemas.microsoft.com/office/drawing/2014/main" id="{ED28CEED-3F9D-45AA-80D6-B5A50C8C83DF}"/>
              </a:ext>
            </a:extLst>
          </p:cNvPr>
          <p:cNvSpPr/>
          <p:nvPr/>
        </p:nvSpPr>
        <p:spPr>
          <a:xfrm>
            <a:off x="1034405" y="3447568"/>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Data Cleaning</a:t>
            </a:r>
          </a:p>
        </p:txBody>
      </p:sp>
      <p:sp>
        <p:nvSpPr>
          <p:cNvPr id="56" name="Arrow: Right 55">
            <a:extLst>
              <a:ext uri="{FF2B5EF4-FFF2-40B4-BE49-F238E27FC236}">
                <a16:creationId xmlns:a16="http://schemas.microsoft.com/office/drawing/2014/main" id="{3820F97D-2C9D-4B61-B661-95DC4706FEB9}"/>
              </a:ext>
            </a:extLst>
          </p:cNvPr>
          <p:cNvSpPr/>
          <p:nvPr/>
        </p:nvSpPr>
        <p:spPr>
          <a:xfrm rot="5400000">
            <a:off x="1664405" y="3946588"/>
            <a:ext cx="180000" cy="25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200"/>
              </a:lnSpc>
            </a:pPr>
            <a:endParaRPr lang="el-GR" sz="1200" b="1"/>
          </a:p>
        </p:txBody>
      </p:sp>
      <p:sp>
        <p:nvSpPr>
          <p:cNvPr id="57" name="Rectangle: Rounded Corners 56">
            <a:extLst>
              <a:ext uri="{FF2B5EF4-FFF2-40B4-BE49-F238E27FC236}">
                <a16:creationId xmlns:a16="http://schemas.microsoft.com/office/drawing/2014/main" id="{57DF4FC7-FD72-4523-A4BD-A04E3C689495}"/>
              </a:ext>
            </a:extLst>
          </p:cNvPr>
          <p:cNvSpPr/>
          <p:nvPr/>
        </p:nvSpPr>
        <p:spPr>
          <a:xfrm>
            <a:off x="1034405" y="4229608"/>
            <a:ext cx="1440000" cy="46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r>
              <a:rPr lang="en-US" sz="1200" b="1" dirty="0"/>
              <a:t>Data Preprocessing</a:t>
            </a:r>
          </a:p>
        </p:txBody>
      </p:sp>
      <p:sp>
        <p:nvSpPr>
          <p:cNvPr id="58" name="Arrow: Right 57">
            <a:extLst>
              <a:ext uri="{FF2B5EF4-FFF2-40B4-BE49-F238E27FC236}">
                <a16:creationId xmlns:a16="http://schemas.microsoft.com/office/drawing/2014/main" id="{9B6DA448-0554-4661-9DC4-700A36435BCE}"/>
              </a:ext>
            </a:extLst>
          </p:cNvPr>
          <p:cNvSpPr/>
          <p:nvPr/>
        </p:nvSpPr>
        <p:spPr>
          <a:xfrm rot="5400000">
            <a:off x="1664405" y="4728628"/>
            <a:ext cx="180000" cy="252000"/>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endParaRPr lang="el-GR" sz="1200" b="1"/>
          </a:p>
        </p:txBody>
      </p:sp>
      <p:sp>
        <p:nvSpPr>
          <p:cNvPr id="59" name="Rectangle: Rounded Corners 58">
            <a:extLst>
              <a:ext uri="{FF2B5EF4-FFF2-40B4-BE49-F238E27FC236}">
                <a16:creationId xmlns:a16="http://schemas.microsoft.com/office/drawing/2014/main" id="{80FB3591-D39C-413B-834A-4EFD32B050C8}"/>
              </a:ext>
            </a:extLst>
          </p:cNvPr>
          <p:cNvSpPr/>
          <p:nvPr/>
        </p:nvSpPr>
        <p:spPr>
          <a:xfrm>
            <a:off x="1034405" y="5011648"/>
            <a:ext cx="1440000" cy="4680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200"/>
              </a:lnSpc>
            </a:pPr>
            <a:r>
              <a:rPr lang="en-US" sz="1200" b="1" dirty="0"/>
              <a:t>(Unsupervised) Outlier Detection</a:t>
            </a:r>
          </a:p>
        </p:txBody>
      </p:sp>
      <p:sp>
        <p:nvSpPr>
          <p:cNvPr id="61" name="Rectangle: Rounded Corners 60">
            <a:extLst>
              <a:ext uri="{FF2B5EF4-FFF2-40B4-BE49-F238E27FC236}">
                <a16:creationId xmlns:a16="http://schemas.microsoft.com/office/drawing/2014/main" id="{65CD6F4D-103E-4408-9A05-9D4314BF0DCF}"/>
              </a:ext>
            </a:extLst>
          </p:cNvPr>
          <p:cNvSpPr/>
          <p:nvPr/>
        </p:nvSpPr>
        <p:spPr>
          <a:xfrm>
            <a:off x="2763964" y="2665528"/>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Feature engineering and construction</a:t>
            </a:r>
          </a:p>
        </p:txBody>
      </p:sp>
      <p:sp>
        <p:nvSpPr>
          <p:cNvPr id="62" name="Rectangle: Rounded Corners 61">
            <a:extLst>
              <a:ext uri="{FF2B5EF4-FFF2-40B4-BE49-F238E27FC236}">
                <a16:creationId xmlns:a16="http://schemas.microsoft.com/office/drawing/2014/main" id="{1F775024-A4ED-4D77-90A0-BD9C3B46ACCE}"/>
              </a:ext>
            </a:extLst>
          </p:cNvPr>
          <p:cNvSpPr/>
          <p:nvPr/>
        </p:nvSpPr>
        <p:spPr>
          <a:xfrm>
            <a:off x="4558276" y="2670626"/>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Transformations</a:t>
            </a:r>
          </a:p>
        </p:txBody>
      </p:sp>
      <p:sp>
        <p:nvSpPr>
          <p:cNvPr id="63" name="Arrow: Right 62">
            <a:extLst>
              <a:ext uri="{FF2B5EF4-FFF2-40B4-BE49-F238E27FC236}">
                <a16:creationId xmlns:a16="http://schemas.microsoft.com/office/drawing/2014/main" id="{C0C74632-1BC1-4321-8096-B648E9828AF2}"/>
              </a:ext>
            </a:extLst>
          </p:cNvPr>
          <p:cNvSpPr/>
          <p:nvPr/>
        </p:nvSpPr>
        <p:spPr>
          <a:xfrm rot="5400000">
            <a:off x="5188276" y="3169009"/>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64" name="Rectangle: Rounded Corners 63">
            <a:extLst>
              <a:ext uri="{FF2B5EF4-FFF2-40B4-BE49-F238E27FC236}">
                <a16:creationId xmlns:a16="http://schemas.microsoft.com/office/drawing/2014/main" id="{F18DCF05-AEDC-4BFF-A6B9-C443C72ABABD}"/>
              </a:ext>
            </a:extLst>
          </p:cNvPr>
          <p:cNvSpPr/>
          <p:nvPr/>
        </p:nvSpPr>
        <p:spPr>
          <a:xfrm>
            <a:off x="4558276" y="3451392"/>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Imputation</a:t>
            </a:r>
          </a:p>
        </p:txBody>
      </p:sp>
      <p:sp>
        <p:nvSpPr>
          <p:cNvPr id="65" name="Arrow: Right 64">
            <a:extLst>
              <a:ext uri="{FF2B5EF4-FFF2-40B4-BE49-F238E27FC236}">
                <a16:creationId xmlns:a16="http://schemas.microsoft.com/office/drawing/2014/main" id="{B5561C52-86D2-4CB1-8D17-025B9A4071E2}"/>
              </a:ext>
            </a:extLst>
          </p:cNvPr>
          <p:cNvSpPr/>
          <p:nvPr/>
        </p:nvSpPr>
        <p:spPr>
          <a:xfrm rot="5400000">
            <a:off x="5188276" y="3949775"/>
            <a:ext cx="180000" cy="25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200"/>
              </a:lnSpc>
            </a:pPr>
            <a:endParaRPr lang="el-GR" sz="1200" b="1"/>
          </a:p>
        </p:txBody>
      </p:sp>
      <p:sp>
        <p:nvSpPr>
          <p:cNvPr id="66" name="Rectangle: Rounded Corners 65">
            <a:extLst>
              <a:ext uri="{FF2B5EF4-FFF2-40B4-BE49-F238E27FC236}">
                <a16:creationId xmlns:a16="http://schemas.microsoft.com/office/drawing/2014/main" id="{B1CA66C9-6AE9-48B1-8F7A-9E7113B032B4}"/>
              </a:ext>
            </a:extLst>
          </p:cNvPr>
          <p:cNvSpPr/>
          <p:nvPr/>
        </p:nvSpPr>
        <p:spPr>
          <a:xfrm>
            <a:off x="4558276" y="4232158"/>
            <a:ext cx="1440000" cy="46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r>
              <a:rPr lang="en-US" sz="1200" b="1" dirty="0"/>
              <a:t>Feature Selection</a:t>
            </a:r>
          </a:p>
        </p:txBody>
      </p:sp>
      <p:sp>
        <p:nvSpPr>
          <p:cNvPr id="67" name="Arrow: Right 66">
            <a:extLst>
              <a:ext uri="{FF2B5EF4-FFF2-40B4-BE49-F238E27FC236}">
                <a16:creationId xmlns:a16="http://schemas.microsoft.com/office/drawing/2014/main" id="{592BBF1A-B962-4F6C-9F38-E48800B2173C}"/>
              </a:ext>
            </a:extLst>
          </p:cNvPr>
          <p:cNvSpPr/>
          <p:nvPr/>
        </p:nvSpPr>
        <p:spPr>
          <a:xfrm rot="5400000">
            <a:off x="5188276" y="4730541"/>
            <a:ext cx="180000" cy="252000"/>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endParaRPr lang="el-GR" sz="1200" b="1"/>
          </a:p>
        </p:txBody>
      </p:sp>
      <p:sp>
        <p:nvSpPr>
          <p:cNvPr id="68" name="Rectangle: Rounded Corners 67">
            <a:extLst>
              <a:ext uri="{FF2B5EF4-FFF2-40B4-BE49-F238E27FC236}">
                <a16:creationId xmlns:a16="http://schemas.microsoft.com/office/drawing/2014/main" id="{50FF701C-EF28-47D6-8897-9079FE0D23E5}"/>
              </a:ext>
            </a:extLst>
          </p:cNvPr>
          <p:cNvSpPr/>
          <p:nvPr/>
        </p:nvSpPr>
        <p:spPr>
          <a:xfrm>
            <a:off x="4558276" y="5012924"/>
            <a:ext cx="1440000" cy="4680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200"/>
              </a:lnSpc>
            </a:pPr>
            <a:r>
              <a:rPr lang="en-US" sz="1200" b="1" dirty="0"/>
              <a:t>Modeling</a:t>
            </a:r>
          </a:p>
        </p:txBody>
      </p:sp>
      <p:sp>
        <p:nvSpPr>
          <p:cNvPr id="69" name="Arrow: Right 68">
            <a:extLst>
              <a:ext uri="{FF2B5EF4-FFF2-40B4-BE49-F238E27FC236}">
                <a16:creationId xmlns:a16="http://schemas.microsoft.com/office/drawing/2014/main" id="{D59A2A7F-DDC1-4DEA-8D0A-54A0004C821B}"/>
              </a:ext>
            </a:extLst>
          </p:cNvPr>
          <p:cNvSpPr/>
          <p:nvPr/>
        </p:nvSpPr>
        <p:spPr>
          <a:xfrm rot="5400000">
            <a:off x="5188276" y="5511307"/>
            <a:ext cx="180000" cy="252000"/>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200"/>
              </a:lnSpc>
            </a:pPr>
            <a:endParaRPr lang="el-GR" sz="1200" b="1"/>
          </a:p>
        </p:txBody>
      </p:sp>
      <p:sp>
        <p:nvSpPr>
          <p:cNvPr id="70" name="Rectangle: Rounded Corners 69">
            <a:extLst>
              <a:ext uri="{FF2B5EF4-FFF2-40B4-BE49-F238E27FC236}">
                <a16:creationId xmlns:a16="http://schemas.microsoft.com/office/drawing/2014/main" id="{03FC0614-E831-40D3-9698-281FF886E789}"/>
              </a:ext>
            </a:extLst>
          </p:cNvPr>
          <p:cNvSpPr/>
          <p:nvPr/>
        </p:nvSpPr>
        <p:spPr>
          <a:xfrm>
            <a:off x="4558276" y="5793691"/>
            <a:ext cx="1440000" cy="46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200" b="1" dirty="0"/>
              <a:t>Performance Estimation</a:t>
            </a:r>
          </a:p>
        </p:txBody>
      </p:sp>
      <p:sp>
        <p:nvSpPr>
          <p:cNvPr id="71" name="Rectangle: Rounded Corners 70">
            <a:extLst>
              <a:ext uri="{FF2B5EF4-FFF2-40B4-BE49-F238E27FC236}">
                <a16:creationId xmlns:a16="http://schemas.microsoft.com/office/drawing/2014/main" id="{4E9A9539-B4D8-40F4-8314-3DEF53684CDF}"/>
              </a:ext>
            </a:extLst>
          </p:cNvPr>
          <p:cNvSpPr/>
          <p:nvPr/>
        </p:nvSpPr>
        <p:spPr>
          <a:xfrm>
            <a:off x="6287835" y="2669776"/>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Model Explanation</a:t>
            </a:r>
          </a:p>
        </p:txBody>
      </p:sp>
      <p:sp>
        <p:nvSpPr>
          <p:cNvPr id="72" name="Arrow: Right 71">
            <a:extLst>
              <a:ext uri="{FF2B5EF4-FFF2-40B4-BE49-F238E27FC236}">
                <a16:creationId xmlns:a16="http://schemas.microsoft.com/office/drawing/2014/main" id="{0C8FA244-31A5-4114-85A3-ADED5186862F}"/>
              </a:ext>
            </a:extLst>
          </p:cNvPr>
          <p:cNvSpPr/>
          <p:nvPr/>
        </p:nvSpPr>
        <p:spPr>
          <a:xfrm rot="5400000">
            <a:off x="6917835" y="3167734"/>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73" name="Rectangle: Rounded Corners 72">
            <a:extLst>
              <a:ext uri="{FF2B5EF4-FFF2-40B4-BE49-F238E27FC236}">
                <a16:creationId xmlns:a16="http://schemas.microsoft.com/office/drawing/2014/main" id="{73204D8B-AC9A-4296-AD11-12328B5AB5DD}"/>
              </a:ext>
            </a:extLst>
          </p:cNvPr>
          <p:cNvSpPr/>
          <p:nvPr/>
        </p:nvSpPr>
        <p:spPr>
          <a:xfrm>
            <a:off x="6287835" y="3449692"/>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Visualization of results</a:t>
            </a:r>
          </a:p>
        </p:txBody>
      </p:sp>
      <p:sp>
        <p:nvSpPr>
          <p:cNvPr id="74" name="Arrow: Right 73">
            <a:extLst>
              <a:ext uri="{FF2B5EF4-FFF2-40B4-BE49-F238E27FC236}">
                <a16:creationId xmlns:a16="http://schemas.microsoft.com/office/drawing/2014/main" id="{1FD8F2FD-273C-46B7-A641-570B3DCBF19E}"/>
              </a:ext>
            </a:extLst>
          </p:cNvPr>
          <p:cNvSpPr/>
          <p:nvPr/>
        </p:nvSpPr>
        <p:spPr>
          <a:xfrm rot="5400000">
            <a:off x="6917835" y="3947650"/>
            <a:ext cx="180000" cy="2520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200"/>
              </a:lnSpc>
            </a:pPr>
            <a:endParaRPr lang="el-GR" sz="1200" b="1"/>
          </a:p>
        </p:txBody>
      </p:sp>
      <p:sp>
        <p:nvSpPr>
          <p:cNvPr id="75" name="Rectangle: Rounded Corners 74">
            <a:extLst>
              <a:ext uri="{FF2B5EF4-FFF2-40B4-BE49-F238E27FC236}">
                <a16:creationId xmlns:a16="http://schemas.microsoft.com/office/drawing/2014/main" id="{6B720768-B41E-4EF4-9396-86133038DA19}"/>
              </a:ext>
            </a:extLst>
          </p:cNvPr>
          <p:cNvSpPr/>
          <p:nvPr/>
        </p:nvSpPr>
        <p:spPr>
          <a:xfrm>
            <a:off x="6287835" y="4229608"/>
            <a:ext cx="1440000" cy="4680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200"/>
              </a:lnSpc>
            </a:pPr>
            <a:r>
              <a:rPr lang="en-US" sz="1200" b="1" dirty="0"/>
              <a:t>(Supervised) Anomaly Detection</a:t>
            </a:r>
          </a:p>
        </p:txBody>
      </p:sp>
      <p:sp>
        <p:nvSpPr>
          <p:cNvPr id="77" name="Rectangle: Rounded Corners 76">
            <a:extLst>
              <a:ext uri="{FF2B5EF4-FFF2-40B4-BE49-F238E27FC236}">
                <a16:creationId xmlns:a16="http://schemas.microsoft.com/office/drawing/2014/main" id="{733AF1C1-1FCD-4709-B3E2-63AF0F6CAFBB}"/>
              </a:ext>
            </a:extLst>
          </p:cNvPr>
          <p:cNvSpPr/>
          <p:nvPr/>
        </p:nvSpPr>
        <p:spPr>
          <a:xfrm>
            <a:off x="8082147" y="2684728"/>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Model Deployment</a:t>
            </a:r>
          </a:p>
        </p:txBody>
      </p:sp>
      <p:sp>
        <p:nvSpPr>
          <p:cNvPr id="78" name="Arrow: Right 77">
            <a:extLst>
              <a:ext uri="{FF2B5EF4-FFF2-40B4-BE49-F238E27FC236}">
                <a16:creationId xmlns:a16="http://schemas.microsoft.com/office/drawing/2014/main" id="{094746D5-67A1-436F-BD30-21ADF4D104A7}"/>
              </a:ext>
            </a:extLst>
          </p:cNvPr>
          <p:cNvSpPr/>
          <p:nvPr/>
        </p:nvSpPr>
        <p:spPr>
          <a:xfrm rot="5400000">
            <a:off x="8712147" y="3190162"/>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79" name="Rectangle: Rounded Corners 78">
            <a:extLst>
              <a:ext uri="{FF2B5EF4-FFF2-40B4-BE49-F238E27FC236}">
                <a16:creationId xmlns:a16="http://schemas.microsoft.com/office/drawing/2014/main" id="{51526BA3-B208-41FD-A2E2-CF2A5D2FE7DE}"/>
              </a:ext>
            </a:extLst>
          </p:cNvPr>
          <p:cNvSpPr/>
          <p:nvPr/>
        </p:nvSpPr>
        <p:spPr>
          <a:xfrm>
            <a:off x="8082147" y="3479597"/>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Monitoring for model invalidation</a:t>
            </a:r>
          </a:p>
        </p:txBody>
      </p:sp>
      <p:sp>
        <p:nvSpPr>
          <p:cNvPr id="82" name="Rectangle: Rounded Corners 81">
            <a:extLst>
              <a:ext uri="{FF2B5EF4-FFF2-40B4-BE49-F238E27FC236}">
                <a16:creationId xmlns:a16="http://schemas.microsoft.com/office/drawing/2014/main" id="{89D2D66A-F8AA-4D98-B0B3-438B132B54A3}"/>
              </a:ext>
            </a:extLst>
          </p:cNvPr>
          <p:cNvSpPr/>
          <p:nvPr/>
        </p:nvSpPr>
        <p:spPr>
          <a:xfrm>
            <a:off x="9876459" y="2683522"/>
            <a:ext cx="1440000" cy="468000"/>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lnSpc>
                <a:spcPts val="1200"/>
              </a:lnSpc>
            </a:pPr>
            <a:r>
              <a:rPr lang="en-US" sz="1200" b="1" dirty="0">
                <a:solidFill>
                  <a:schemeClr val="bg1">
                    <a:lumMod val="95000"/>
                  </a:schemeClr>
                </a:solidFill>
              </a:rPr>
              <a:t>Retraining with more samples (records)</a:t>
            </a:r>
          </a:p>
        </p:txBody>
      </p:sp>
      <p:sp>
        <p:nvSpPr>
          <p:cNvPr id="83" name="Arrow: Right 82">
            <a:extLst>
              <a:ext uri="{FF2B5EF4-FFF2-40B4-BE49-F238E27FC236}">
                <a16:creationId xmlns:a16="http://schemas.microsoft.com/office/drawing/2014/main" id="{232AF25E-E363-4E0F-923D-484A73B7C591}"/>
              </a:ext>
            </a:extLst>
          </p:cNvPr>
          <p:cNvSpPr/>
          <p:nvPr/>
        </p:nvSpPr>
        <p:spPr>
          <a:xfrm rot="5400000">
            <a:off x="10506459" y="3188353"/>
            <a:ext cx="180000" cy="252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l-GR" sz="1200" b="1"/>
          </a:p>
        </p:txBody>
      </p:sp>
      <p:sp>
        <p:nvSpPr>
          <p:cNvPr id="84" name="Rectangle: Rounded Corners 83">
            <a:extLst>
              <a:ext uri="{FF2B5EF4-FFF2-40B4-BE49-F238E27FC236}">
                <a16:creationId xmlns:a16="http://schemas.microsoft.com/office/drawing/2014/main" id="{5185C2E6-AA1E-4D37-8AED-97D935162185}"/>
              </a:ext>
            </a:extLst>
          </p:cNvPr>
          <p:cNvSpPr/>
          <p:nvPr/>
        </p:nvSpPr>
        <p:spPr>
          <a:xfrm>
            <a:off x="9876459" y="3477183"/>
            <a:ext cx="1440000" cy="468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1200"/>
              </a:lnSpc>
            </a:pPr>
            <a:r>
              <a:rPr lang="en-US" sz="1200" b="1" dirty="0"/>
              <a:t>Retraining with more features</a:t>
            </a:r>
          </a:p>
        </p:txBody>
      </p:sp>
      <p:grpSp>
        <p:nvGrpSpPr>
          <p:cNvPr id="51" name="Group 50">
            <a:extLst>
              <a:ext uri="{FF2B5EF4-FFF2-40B4-BE49-F238E27FC236}">
                <a16:creationId xmlns:a16="http://schemas.microsoft.com/office/drawing/2014/main" id="{6A57DE09-9030-4402-B6E5-806C3F654D10}"/>
              </a:ext>
            </a:extLst>
          </p:cNvPr>
          <p:cNvGrpSpPr/>
          <p:nvPr/>
        </p:nvGrpSpPr>
        <p:grpSpPr>
          <a:xfrm>
            <a:off x="1576176" y="2801763"/>
            <a:ext cx="3703914" cy="900000"/>
            <a:chOff x="8352708" y="1775448"/>
            <a:chExt cx="3703914" cy="900000"/>
          </a:xfrm>
        </p:grpSpPr>
        <p:pic>
          <p:nvPicPr>
            <p:cNvPr id="52" name="Picture 51">
              <a:extLst>
                <a:ext uri="{FF2B5EF4-FFF2-40B4-BE49-F238E27FC236}">
                  <a16:creationId xmlns:a16="http://schemas.microsoft.com/office/drawing/2014/main" id="{8FD7F169-F100-4BEF-A0CB-A81C20B79126}"/>
                </a:ext>
              </a:extLst>
            </p:cNvPr>
            <p:cNvPicPr>
              <a:picLocks noChangeAspect="1"/>
            </p:cNvPicPr>
            <p:nvPr/>
          </p:nvPicPr>
          <p:blipFill>
            <a:blip r:embed="rId3">
              <a:duotone>
                <a:schemeClr val="accent1">
                  <a:shade val="45000"/>
                  <a:satMod val="135000"/>
                </a:schemeClr>
                <a:prstClr val="white"/>
              </a:duotone>
            </a:blip>
            <a:stretch>
              <a:fillRect/>
            </a:stretch>
          </p:blipFill>
          <p:spPr>
            <a:xfrm>
              <a:off x="8352708" y="1775448"/>
              <a:ext cx="900000" cy="900000"/>
            </a:xfrm>
            <a:prstGeom prst="rect">
              <a:avLst/>
            </a:prstGeom>
          </p:spPr>
        </p:pic>
        <p:sp>
          <p:nvSpPr>
            <p:cNvPr id="53" name="Rectangle 52">
              <a:extLst>
                <a:ext uri="{FF2B5EF4-FFF2-40B4-BE49-F238E27FC236}">
                  <a16:creationId xmlns:a16="http://schemas.microsoft.com/office/drawing/2014/main" id="{A0480AEA-FE2E-485C-A238-8B14BAB2BFF8}"/>
                </a:ext>
              </a:extLst>
            </p:cNvPr>
            <p:cNvSpPr/>
            <p:nvPr/>
          </p:nvSpPr>
          <p:spPr>
            <a:xfrm>
              <a:off x="9060289" y="2108916"/>
              <a:ext cx="2996333" cy="400110"/>
            </a:xfrm>
            <a:prstGeom prst="rect">
              <a:avLst/>
            </a:prstGeom>
          </p:spPr>
          <p:txBody>
            <a:bodyPr wrap="none">
              <a:spAutoFit/>
            </a:bodyPr>
            <a:lstStyle/>
            <a:p>
              <a:r>
                <a:rPr lang="en-US" sz="2000" b="1" dirty="0">
                  <a:solidFill>
                    <a:schemeClr val="accent4">
                      <a:lumMod val="75000"/>
                    </a:schemeClr>
                  </a:solidFill>
                  <a:latin typeface="Century Gothic" panose="020B0502020202020204" pitchFamily="34" charset="0"/>
                </a:rPr>
                <a:t>Selection of algorithms</a:t>
              </a:r>
            </a:p>
          </p:txBody>
        </p:sp>
      </p:grpSp>
      <p:grpSp>
        <p:nvGrpSpPr>
          <p:cNvPr id="60" name="Group 59">
            <a:extLst>
              <a:ext uri="{FF2B5EF4-FFF2-40B4-BE49-F238E27FC236}">
                <a16:creationId xmlns:a16="http://schemas.microsoft.com/office/drawing/2014/main" id="{44BB965D-482B-481C-BD81-6B5CDF324EEA}"/>
              </a:ext>
            </a:extLst>
          </p:cNvPr>
          <p:cNvGrpSpPr/>
          <p:nvPr/>
        </p:nvGrpSpPr>
        <p:grpSpPr>
          <a:xfrm>
            <a:off x="5904166" y="2824376"/>
            <a:ext cx="4577772" cy="1159953"/>
            <a:chOff x="7578357" y="4503388"/>
            <a:chExt cx="4577772" cy="1159953"/>
          </a:xfrm>
        </p:grpSpPr>
        <p:sp>
          <p:nvSpPr>
            <p:cNvPr id="76" name="Rectangle 75">
              <a:extLst>
                <a:ext uri="{FF2B5EF4-FFF2-40B4-BE49-F238E27FC236}">
                  <a16:creationId xmlns:a16="http://schemas.microsoft.com/office/drawing/2014/main" id="{684CE89B-3FEF-4135-91A0-3DAEEFEFD476}"/>
                </a:ext>
              </a:extLst>
            </p:cNvPr>
            <p:cNvSpPr/>
            <p:nvPr/>
          </p:nvSpPr>
          <p:spPr>
            <a:xfrm>
              <a:off x="8550097" y="4831022"/>
              <a:ext cx="3606032" cy="646331"/>
            </a:xfrm>
            <a:prstGeom prst="rect">
              <a:avLst/>
            </a:prstGeom>
          </p:spPr>
          <p:txBody>
            <a:bodyPr wrap="square" lIns="0" rIns="0">
              <a:spAutoFit/>
            </a:bodyPr>
            <a:lstStyle/>
            <a:p>
              <a:pPr marL="38100" lvl="1"/>
              <a:r>
                <a:rPr lang="en-US" b="1" dirty="0">
                  <a:solidFill>
                    <a:schemeClr val="accent3">
                      <a:lumMod val="75000"/>
                    </a:schemeClr>
                  </a:solidFill>
                  <a:latin typeface="Century Gothic" panose="020B0502020202020204" pitchFamily="34" charset="0"/>
                </a:rPr>
                <a:t>Combinations of algorithms</a:t>
              </a:r>
            </a:p>
            <a:p>
              <a:pPr marL="38100" lvl="1"/>
              <a:r>
                <a:rPr lang="en-US" b="1" dirty="0">
                  <a:solidFill>
                    <a:schemeClr val="accent3">
                      <a:lumMod val="75000"/>
                    </a:schemeClr>
                  </a:solidFill>
                  <a:latin typeface="Century Gothic" panose="020B0502020202020204" pitchFamily="34" charset="0"/>
                </a:rPr>
                <a:t>Algorithms hyper-parameters</a:t>
              </a:r>
            </a:p>
          </p:txBody>
        </p:sp>
        <p:grpSp>
          <p:nvGrpSpPr>
            <p:cNvPr id="80" name="Group 79">
              <a:extLst>
                <a:ext uri="{FF2B5EF4-FFF2-40B4-BE49-F238E27FC236}">
                  <a16:creationId xmlns:a16="http://schemas.microsoft.com/office/drawing/2014/main" id="{17F11D70-EE15-4095-A0FF-63D44E703715}"/>
                </a:ext>
              </a:extLst>
            </p:cNvPr>
            <p:cNvGrpSpPr/>
            <p:nvPr/>
          </p:nvGrpSpPr>
          <p:grpSpPr>
            <a:xfrm>
              <a:off x="7578357" y="4503388"/>
              <a:ext cx="971741" cy="1159953"/>
              <a:chOff x="8229600" y="2867648"/>
              <a:chExt cx="971741" cy="1159953"/>
            </a:xfrm>
          </p:grpSpPr>
          <p:pic>
            <p:nvPicPr>
              <p:cNvPr id="81" name="Picture 80">
                <a:extLst>
                  <a:ext uri="{FF2B5EF4-FFF2-40B4-BE49-F238E27FC236}">
                    <a16:creationId xmlns:a16="http://schemas.microsoft.com/office/drawing/2014/main" id="{5F6A1C30-F2D4-4A42-8E55-F70EDDA5FE01}"/>
                  </a:ext>
                </a:extLst>
              </p:cNvPr>
              <p:cNvPicPr>
                <a:picLocks noChangeAspect="1"/>
              </p:cNvPicPr>
              <p:nvPr/>
            </p:nvPicPr>
            <p:blipFill>
              <a:blip r:embed="rId4">
                <a:duotone>
                  <a:schemeClr val="accent3">
                    <a:shade val="45000"/>
                    <a:satMod val="135000"/>
                  </a:schemeClr>
                  <a:prstClr val="white"/>
                </a:duotone>
              </a:blip>
              <a:stretch>
                <a:fillRect/>
              </a:stretch>
            </p:blipFill>
            <p:spPr>
              <a:xfrm>
                <a:off x="8265470" y="3127601"/>
                <a:ext cx="900000" cy="900000"/>
              </a:xfrm>
              <a:prstGeom prst="rect">
                <a:avLst/>
              </a:prstGeom>
            </p:spPr>
          </p:pic>
          <p:sp>
            <p:nvSpPr>
              <p:cNvPr id="85" name="Rectangle 84">
                <a:extLst>
                  <a:ext uri="{FF2B5EF4-FFF2-40B4-BE49-F238E27FC236}">
                    <a16:creationId xmlns:a16="http://schemas.microsoft.com/office/drawing/2014/main" id="{7702ED78-61BB-4BBB-A91D-9043271E7AC6}"/>
                  </a:ext>
                </a:extLst>
              </p:cNvPr>
              <p:cNvSpPr/>
              <p:nvPr/>
            </p:nvSpPr>
            <p:spPr>
              <a:xfrm>
                <a:off x="8229600" y="2867648"/>
                <a:ext cx="971741" cy="369332"/>
              </a:xfrm>
              <a:prstGeom prst="rect">
                <a:avLst/>
              </a:prstGeom>
            </p:spPr>
            <p:txBody>
              <a:bodyPr wrap="none">
                <a:spAutoFit/>
              </a:bodyPr>
              <a:lstStyle/>
              <a:p>
                <a:r>
                  <a:rPr lang="en-US" b="1" dirty="0">
                    <a:solidFill>
                      <a:schemeClr val="accent3">
                        <a:lumMod val="75000"/>
                      </a:schemeClr>
                    </a:solidFill>
                    <a:latin typeface="Century Gothic" panose="020B0502020202020204" pitchFamily="34" charset="0"/>
                  </a:rPr>
                  <a:t>Tuning </a:t>
                </a:r>
              </a:p>
            </p:txBody>
          </p:sp>
        </p:grpSp>
      </p:grpSp>
    </p:spTree>
    <p:extLst>
      <p:ext uri="{BB962C8B-B14F-4D97-AF65-F5344CB8AC3E}">
        <p14:creationId xmlns:p14="http://schemas.microsoft.com/office/powerpoint/2010/main" val="427507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5"/>
                                        </p:tgtEl>
                                        <p:attrNameLst>
                                          <p:attrName>fillcolor</p:attrName>
                                        </p:attrNameLst>
                                      </p:cBhvr>
                                      <p:to>
                                        <a:srgbClr val="F2F2F2"/>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1" presetClass="emph" presetSubtype="2" fill="hold" grpId="0" nodeType="withEffect">
                                  <p:stCondLst>
                                    <p:cond delay="0"/>
                                  </p:stCondLst>
                                  <p:childTnLst>
                                    <p:animClr clrSpc="rgb" dir="cw">
                                      <p:cBhvr>
                                        <p:cTn id="10" dur="500" fill="hold"/>
                                        <p:tgtEl>
                                          <p:spTgt spid="39"/>
                                        </p:tgtEl>
                                        <p:attrNameLst>
                                          <p:attrName>fillcolor</p:attrName>
                                        </p:attrNameLst>
                                      </p:cBhvr>
                                      <p:to>
                                        <a:srgbClr val="F2F2F2"/>
                                      </p:to>
                                    </p:animClr>
                                    <p:set>
                                      <p:cBhvr>
                                        <p:cTn id="11" dur="500" fill="hold"/>
                                        <p:tgtEl>
                                          <p:spTgt spid="39"/>
                                        </p:tgtEl>
                                        <p:attrNameLst>
                                          <p:attrName>fill.type</p:attrName>
                                        </p:attrNameLst>
                                      </p:cBhvr>
                                      <p:to>
                                        <p:strVal val="solid"/>
                                      </p:to>
                                    </p:set>
                                    <p:set>
                                      <p:cBhvr>
                                        <p:cTn id="12" dur="500" fill="hold"/>
                                        <p:tgtEl>
                                          <p:spTgt spid="39"/>
                                        </p:tgtEl>
                                        <p:attrNameLst>
                                          <p:attrName>fill.on</p:attrName>
                                        </p:attrNameLst>
                                      </p:cBhvr>
                                      <p:to>
                                        <p:strVal val="true"/>
                                      </p:to>
                                    </p:set>
                                  </p:childTnLst>
                                </p:cTn>
                              </p:par>
                              <p:par>
                                <p:cTn id="13" presetID="1" presetClass="emph" presetSubtype="2" fill="hold" grpId="0" nodeType="withEffect">
                                  <p:stCondLst>
                                    <p:cond delay="0"/>
                                  </p:stCondLst>
                                  <p:childTnLst>
                                    <p:animClr clrSpc="rgb" dir="cw">
                                      <p:cBhvr>
                                        <p:cTn id="14" dur="500" fill="hold"/>
                                        <p:tgtEl>
                                          <p:spTgt spid="40"/>
                                        </p:tgtEl>
                                        <p:attrNameLst>
                                          <p:attrName>fillcolor</p:attrName>
                                        </p:attrNameLst>
                                      </p:cBhvr>
                                      <p:to>
                                        <a:srgbClr val="F2F2F2"/>
                                      </p:to>
                                    </p:animClr>
                                    <p:set>
                                      <p:cBhvr>
                                        <p:cTn id="15" dur="500" fill="hold"/>
                                        <p:tgtEl>
                                          <p:spTgt spid="40"/>
                                        </p:tgtEl>
                                        <p:attrNameLst>
                                          <p:attrName>fill.type</p:attrName>
                                        </p:attrNameLst>
                                      </p:cBhvr>
                                      <p:to>
                                        <p:strVal val="solid"/>
                                      </p:to>
                                    </p:set>
                                    <p:set>
                                      <p:cBhvr>
                                        <p:cTn id="16" dur="500" fill="hold"/>
                                        <p:tgtEl>
                                          <p:spTgt spid="40"/>
                                        </p:tgtEl>
                                        <p:attrNameLst>
                                          <p:attrName>fill.on</p:attrName>
                                        </p:attrNameLst>
                                      </p:cBhvr>
                                      <p:to>
                                        <p:strVal val="true"/>
                                      </p:to>
                                    </p:set>
                                  </p:childTnLst>
                                </p:cTn>
                              </p:par>
                              <p:par>
                                <p:cTn id="17" presetID="1" presetClass="emph" presetSubtype="2" fill="hold" grpId="0" nodeType="withEffect">
                                  <p:stCondLst>
                                    <p:cond delay="0"/>
                                  </p:stCondLst>
                                  <p:childTnLst>
                                    <p:animClr clrSpc="rgb" dir="cw">
                                      <p:cBhvr>
                                        <p:cTn id="18" dur="500" fill="hold"/>
                                        <p:tgtEl>
                                          <p:spTgt spid="41"/>
                                        </p:tgtEl>
                                        <p:attrNameLst>
                                          <p:attrName>fillcolor</p:attrName>
                                        </p:attrNameLst>
                                      </p:cBhvr>
                                      <p:to>
                                        <a:srgbClr val="F2F2F2"/>
                                      </p:to>
                                    </p:animClr>
                                    <p:set>
                                      <p:cBhvr>
                                        <p:cTn id="19" dur="500" fill="hold"/>
                                        <p:tgtEl>
                                          <p:spTgt spid="41"/>
                                        </p:tgtEl>
                                        <p:attrNameLst>
                                          <p:attrName>fill.type</p:attrName>
                                        </p:attrNameLst>
                                      </p:cBhvr>
                                      <p:to>
                                        <p:strVal val="solid"/>
                                      </p:to>
                                    </p:set>
                                    <p:set>
                                      <p:cBhvr>
                                        <p:cTn id="20" dur="500" fill="hold"/>
                                        <p:tgtEl>
                                          <p:spTgt spid="41"/>
                                        </p:tgtEl>
                                        <p:attrNameLst>
                                          <p:attrName>fill.on</p:attrName>
                                        </p:attrNameLst>
                                      </p:cBhvr>
                                      <p:to>
                                        <p:strVal val="true"/>
                                      </p:to>
                                    </p:set>
                                  </p:childTnLst>
                                </p:cTn>
                              </p:par>
                              <p:par>
                                <p:cTn id="21" presetID="1" presetClass="emph" presetSubtype="2" fill="hold" grpId="0" nodeType="withEffect">
                                  <p:stCondLst>
                                    <p:cond delay="0"/>
                                  </p:stCondLst>
                                  <p:childTnLst>
                                    <p:animClr clrSpc="rgb" dir="cw">
                                      <p:cBhvr>
                                        <p:cTn id="22" dur="500" fill="hold"/>
                                        <p:tgtEl>
                                          <p:spTgt spid="42"/>
                                        </p:tgtEl>
                                        <p:attrNameLst>
                                          <p:attrName>fillcolor</p:attrName>
                                        </p:attrNameLst>
                                      </p:cBhvr>
                                      <p:to>
                                        <a:srgbClr val="F2F2F2"/>
                                      </p:to>
                                    </p:animClr>
                                    <p:set>
                                      <p:cBhvr>
                                        <p:cTn id="23" dur="500" fill="hold"/>
                                        <p:tgtEl>
                                          <p:spTgt spid="42"/>
                                        </p:tgtEl>
                                        <p:attrNameLst>
                                          <p:attrName>fill.type</p:attrName>
                                        </p:attrNameLst>
                                      </p:cBhvr>
                                      <p:to>
                                        <p:strVal val="solid"/>
                                      </p:to>
                                    </p:set>
                                    <p:set>
                                      <p:cBhvr>
                                        <p:cTn id="24" dur="500" fill="hold"/>
                                        <p:tgtEl>
                                          <p:spTgt spid="42"/>
                                        </p:tgtEl>
                                        <p:attrNameLst>
                                          <p:attrName>fill.on</p:attrName>
                                        </p:attrNameLst>
                                      </p:cBhvr>
                                      <p:to>
                                        <p:strVal val="true"/>
                                      </p:to>
                                    </p:set>
                                  </p:childTnLst>
                                </p:cTn>
                              </p:par>
                              <p:par>
                                <p:cTn id="25" presetID="1" presetClass="emph" presetSubtype="2" fill="hold" grpId="0" nodeType="withEffect">
                                  <p:stCondLst>
                                    <p:cond delay="0"/>
                                  </p:stCondLst>
                                  <p:childTnLst>
                                    <p:animClr clrSpc="rgb" dir="cw">
                                      <p:cBhvr>
                                        <p:cTn id="26" dur="500" fill="hold"/>
                                        <p:tgtEl>
                                          <p:spTgt spid="43"/>
                                        </p:tgtEl>
                                        <p:attrNameLst>
                                          <p:attrName>fillcolor</p:attrName>
                                        </p:attrNameLst>
                                      </p:cBhvr>
                                      <p:to>
                                        <a:srgbClr val="F2F2F2"/>
                                      </p:to>
                                    </p:animClr>
                                    <p:set>
                                      <p:cBhvr>
                                        <p:cTn id="27" dur="500" fill="hold"/>
                                        <p:tgtEl>
                                          <p:spTgt spid="43"/>
                                        </p:tgtEl>
                                        <p:attrNameLst>
                                          <p:attrName>fill.type</p:attrName>
                                        </p:attrNameLst>
                                      </p:cBhvr>
                                      <p:to>
                                        <p:strVal val="solid"/>
                                      </p:to>
                                    </p:set>
                                    <p:set>
                                      <p:cBhvr>
                                        <p:cTn id="28" dur="500" fill="hold"/>
                                        <p:tgtEl>
                                          <p:spTgt spid="43"/>
                                        </p:tgtEl>
                                        <p:attrNameLst>
                                          <p:attrName>fill.on</p:attrName>
                                        </p:attrNameLst>
                                      </p:cBhvr>
                                      <p:to>
                                        <p:strVal val="true"/>
                                      </p:to>
                                    </p:set>
                                  </p:childTnLst>
                                </p:cTn>
                              </p:par>
                              <p:par>
                                <p:cTn id="29" presetID="1" presetClass="emph" presetSubtype="2" fill="hold" grpId="0" nodeType="withEffect">
                                  <p:stCondLst>
                                    <p:cond delay="0"/>
                                  </p:stCondLst>
                                  <p:childTnLst>
                                    <p:animClr clrSpc="rgb" dir="cw">
                                      <p:cBhvr>
                                        <p:cTn id="30" dur="500" fill="hold"/>
                                        <p:tgtEl>
                                          <p:spTgt spid="44"/>
                                        </p:tgtEl>
                                        <p:attrNameLst>
                                          <p:attrName>fillcolor</p:attrName>
                                        </p:attrNameLst>
                                      </p:cBhvr>
                                      <p:to>
                                        <a:srgbClr val="F2F2F2"/>
                                      </p:to>
                                    </p:animClr>
                                    <p:set>
                                      <p:cBhvr>
                                        <p:cTn id="31" dur="500" fill="hold"/>
                                        <p:tgtEl>
                                          <p:spTgt spid="44"/>
                                        </p:tgtEl>
                                        <p:attrNameLst>
                                          <p:attrName>fill.type</p:attrName>
                                        </p:attrNameLst>
                                      </p:cBhvr>
                                      <p:to>
                                        <p:strVal val="solid"/>
                                      </p:to>
                                    </p:set>
                                    <p:set>
                                      <p:cBhvr>
                                        <p:cTn id="32" dur="500" fill="hold"/>
                                        <p:tgtEl>
                                          <p:spTgt spid="44"/>
                                        </p:tgtEl>
                                        <p:attrNameLst>
                                          <p:attrName>fill.on</p:attrName>
                                        </p:attrNameLst>
                                      </p:cBhvr>
                                      <p:to>
                                        <p:strVal val="true"/>
                                      </p:to>
                                    </p:set>
                                  </p:childTnLst>
                                </p:cTn>
                              </p:par>
                              <p:par>
                                <p:cTn id="33" presetID="1" presetClass="emph" presetSubtype="2" fill="hold" grpId="0" nodeType="withEffect">
                                  <p:stCondLst>
                                    <p:cond delay="0"/>
                                  </p:stCondLst>
                                  <p:childTnLst>
                                    <p:animClr clrSpc="rgb" dir="cw">
                                      <p:cBhvr>
                                        <p:cTn id="34" dur="500" fill="hold"/>
                                        <p:tgtEl>
                                          <p:spTgt spid="50"/>
                                        </p:tgtEl>
                                        <p:attrNameLst>
                                          <p:attrName>fillcolor</p:attrName>
                                        </p:attrNameLst>
                                      </p:cBhvr>
                                      <p:to>
                                        <a:srgbClr val="F2F2F2"/>
                                      </p:to>
                                    </p:animClr>
                                    <p:set>
                                      <p:cBhvr>
                                        <p:cTn id="35" dur="500" fill="hold"/>
                                        <p:tgtEl>
                                          <p:spTgt spid="50"/>
                                        </p:tgtEl>
                                        <p:attrNameLst>
                                          <p:attrName>fill.type</p:attrName>
                                        </p:attrNameLst>
                                      </p:cBhvr>
                                      <p:to>
                                        <p:strVal val="solid"/>
                                      </p:to>
                                    </p:set>
                                    <p:set>
                                      <p:cBhvr>
                                        <p:cTn id="36" dur="500" fill="hold"/>
                                        <p:tgtEl>
                                          <p:spTgt spid="50"/>
                                        </p:tgtEl>
                                        <p:attrNameLst>
                                          <p:attrName>fill.on</p:attrName>
                                        </p:attrNameLst>
                                      </p:cBhvr>
                                      <p:to>
                                        <p:strVal val="true"/>
                                      </p:to>
                                    </p:set>
                                  </p:childTnLst>
                                </p:cTn>
                              </p:par>
                              <p:par>
                                <p:cTn id="37" presetID="1" presetClass="emph" presetSubtype="2" fill="hold" grpId="0" nodeType="withEffect">
                                  <p:stCondLst>
                                    <p:cond delay="0"/>
                                  </p:stCondLst>
                                  <p:childTnLst>
                                    <p:animClr clrSpc="rgb" dir="cw">
                                      <p:cBhvr>
                                        <p:cTn id="38" dur="500" fill="hold"/>
                                        <p:tgtEl>
                                          <p:spTgt spid="54"/>
                                        </p:tgtEl>
                                        <p:attrNameLst>
                                          <p:attrName>fillcolor</p:attrName>
                                        </p:attrNameLst>
                                      </p:cBhvr>
                                      <p:to>
                                        <a:srgbClr val="F2F2F2"/>
                                      </p:to>
                                    </p:animClr>
                                    <p:set>
                                      <p:cBhvr>
                                        <p:cTn id="39" dur="500" fill="hold"/>
                                        <p:tgtEl>
                                          <p:spTgt spid="54"/>
                                        </p:tgtEl>
                                        <p:attrNameLst>
                                          <p:attrName>fill.type</p:attrName>
                                        </p:attrNameLst>
                                      </p:cBhvr>
                                      <p:to>
                                        <p:strVal val="solid"/>
                                      </p:to>
                                    </p:set>
                                    <p:set>
                                      <p:cBhvr>
                                        <p:cTn id="40" dur="500" fill="hold"/>
                                        <p:tgtEl>
                                          <p:spTgt spid="54"/>
                                        </p:tgtEl>
                                        <p:attrNameLst>
                                          <p:attrName>fill.on</p:attrName>
                                        </p:attrNameLst>
                                      </p:cBhvr>
                                      <p:to>
                                        <p:strVal val="true"/>
                                      </p:to>
                                    </p:set>
                                  </p:childTnLst>
                                </p:cTn>
                              </p:par>
                              <p:par>
                                <p:cTn id="41" presetID="1" presetClass="emph" presetSubtype="2" fill="hold" grpId="0" nodeType="withEffect">
                                  <p:stCondLst>
                                    <p:cond delay="0"/>
                                  </p:stCondLst>
                                  <p:childTnLst>
                                    <p:animClr clrSpc="rgb" dir="cw">
                                      <p:cBhvr>
                                        <p:cTn id="42" dur="500" fill="hold"/>
                                        <p:tgtEl>
                                          <p:spTgt spid="55"/>
                                        </p:tgtEl>
                                        <p:attrNameLst>
                                          <p:attrName>fillcolor</p:attrName>
                                        </p:attrNameLst>
                                      </p:cBhvr>
                                      <p:to>
                                        <a:srgbClr val="F2F2F2"/>
                                      </p:to>
                                    </p:animClr>
                                    <p:set>
                                      <p:cBhvr>
                                        <p:cTn id="43" dur="500" fill="hold"/>
                                        <p:tgtEl>
                                          <p:spTgt spid="55"/>
                                        </p:tgtEl>
                                        <p:attrNameLst>
                                          <p:attrName>fill.type</p:attrName>
                                        </p:attrNameLst>
                                      </p:cBhvr>
                                      <p:to>
                                        <p:strVal val="solid"/>
                                      </p:to>
                                    </p:set>
                                    <p:set>
                                      <p:cBhvr>
                                        <p:cTn id="44" dur="500" fill="hold"/>
                                        <p:tgtEl>
                                          <p:spTgt spid="55"/>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500" fill="hold"/>
                                        <p:tgtEl>
                                          <p:spTgt spid="56"/>
                                        </p:tgtEl>
                                        <p:attrNameLst>
                                          <p:attrName>fillcolor</p:attrName>
                                        </p:attrNameLst>
                                      </p:cBhvr>
                                      <p:to>
                                        <a:srgbClr val="F2F2F2"/>
                                      </p:to>
                                    </p:animClr>
                                    <p:set>
                                      <p:cBhvr>
                                        <p:cTn id="47" dur="500" fill="hold"/>
                                        <p:tgtEl>
                                          <p:spTgt spid="56"/>
                                        </p:tgtEl>
                                        <p:attrNameLst>
                                          <p:attrName>fill.type</p:attrName>
                                        </p:attrNameLst>
                                      </p:cBhvr>
                                      <p:to>
                                        <p:strVal val="solid"/>
                                      </p:to>
                                    </p:set>
                                    <p:set>
                                      <p:cBhvr>
                                        <p:cTn id="48" dur="500" fill="hold"/>
                                        <p:tgtEl>
                                          <p:spTgt spid="56"/>
                                        </p:tgtEl>
                                        <p:attrNameLst>
                                          <p:attrName>fill.on</p:attrName>
                                        </p:attrNameLst>
                                      </p:cBhvr>
                                      <p:to>
                                        <p:strVal val="true"/>
                                      </p:to>
                                    </p:set>
                                  </p:childTnLst>
                                </p:cTn>
                              </p:par>
                              <p:par>
                                <p:cTn id="49" presetID="1" presetClass="emph" presetSubtype="2" fill="hold" grpId="0" nodeType="withEffect">
                                  <p:stCondLst>
                                    <p:cond delay="0"/>
                                  </p:stCondLst>
                                  <p:childTnLst>
                                    <p:animClr clrSpc="rgb" dir="cw">
                                      <p:cBhvr>
                                        <p:cTn id="50" dur="500" fill="hold"/>
                                        <p:tgtEl>
                                          <p:spTgt spid="57"/>
                                        </p:tgtEl>
                                        <p:attrNameLst>
                                          <p:attrName>fillcolor</p:attrName>
                                        </p:attrNameLst>
                                      </p:cBhvr>
                                      <p:to>
                                        <a:srgbClr val="F2F2F2"/>
                                      </p:to>
                                    </p:animClr>
                                    <p:set>
                                      <p:cBhvr>
                                        <p:cTn id="51" dur="500" fill="hold"/>
                                        <p:tgtEl>
                                          <p:spTgt spid="57"/>
                                        </p:tgtEl>
                                        <p:attrNameLst>
                                          <p:attrName>fill.type</p:attrName>
                                        </p:attrNameLst>
                                      </p:cBhvr>
                                      <p:to>
                                        <p:strVal val="solid"/>
                                      </p:to>
                                    </p:set>
                                    <p:set>
                                      <p:cBhvr>
                                        <p:cTn id="52" dur="500" fill="hold"/>
                                        <p:tgtEl>
                                          <p:spTgt spid="57"/>
                                        </p:tgtEl>
                                        <p:attrNameLst>
                                          <p:attrName>fill.on</p:attrName>
                                        </p:attrNameLst>
                                      </p:cBhvr>
                                      <p:to>
                                        <p:strVal val="true"/>
                                      </p:to>
                                    </p:set>
                                  </p:childTnLst>
                                </p:cTn>
                              </p:par>
                              <p:par>
                                <p:cTn id="53" presetID="1" presetClass="emph" presetSubtype="2" fill="hold" grpId="0" nodeType="withEffect">
                                  <p:stCondLst>
                                    <p:cond delay="0"/>
                                  </p:stCondLst>
                                  <p:childTnLst>
                                    <p:animClr clrSpc="rgb" dir="cw">
                                      <p:cBhvr>
                                        <p:cTn id="54" dur="500" fill="hold"/>
                                        <p:tgtEl>
                                          <p:spTgt spid="58"/>
                                        </p:tgtEl>
                                        <p:attrNameLst>
                                          <p:attrName>fillcolor</p:attrName>
                                        </p:attrNameLst>
                                      </p:cBhvr>
                                      <p:to>
                                        <a:srgbClr val="F2F2F2"/>
                                      </p:to>
                                    </p:animClr>
                                    <p:set>
                                      <p:cBhvr>
                                        <p:cTn id="55" dur="500" fill="hold"/>
                                        <p:tgtEl>
                                          <p:spTgt spid="58"/>
                                        </p:tgtEl>
                                        <p:attrNameLst>
                                          <p:attrName>fill.type</p:attrName>
                                        </p:attrNameLst>
                                      </p:cBhvr>
                                      <p:to>
                                        <p:strVal val="solid"/>
                                      </p:to>
                                    </p:set>
                                    <p:set>
                                      <p:cBhvr>
                                        <p:cTn id="56" dur="500" fill="hold"/>
                                        <p:tgtEl>
                                          <p:spTgt spid="58"/>
                                        </p:tgtEl>
                                        <p:attrNameLst>
                                          <p:attrName>fill.on</p:attrName>
                                        </p:attrNameLst>
                                      </p:cBhvr>
                                      <p:to>
                                        <p:strVal val="true"/>
                                      </p:to>
                                    </p:set>
                                  </p:childTnLst>
                                </p:cTn>
                              </p:par>
                              <p:par>
                                <p:cTn id="57" presetID="1" presetClass="emph" presetSubtype="2" fill="hold" grpId="0" nodeType="withEffect">
                                  <p:stCondLst>
                                    <p:cond delay="0"/>
                                  </p:stCondLst>
                                  <p:childTnLst>
                                    <p:animClr clrSpc="rgb" dir="cw">
                                      <p:cBhvr>
                                        <p:cTn id="58" dur="500" fill="hold"/>
                                        <p:tgtEl>
                                          <p:spTgt spid="59"/>
                                        </p:tgtEl>
                                        <p:attrNameLst>
                                          <p:attrName>fillcolor</p:attrName>
                                        </p:attrNameLst>
                                      </p:cBhvr>
                                      <p:to>
                                        <a:srgbClr val="F2F2F2"/>
                                      </p:to>
                                    </p:animClr>
                                    <p:set>
                                      <p:cBhvr>
                                        <p:cTn id="59" dur="500" fill="hold"/>
                                        <p:tgtEl>
                                          <p:spTgt spid="59"/>
                                        </p:tgtEl>
                                        <p:attrNameLst>
                                          <p:attrName>fill.type</p:attrName>
                                        </p:attrNameLst>
                                      </p:cBhvr>
                                      <p:to>
                                        <p:strVal val="solid"/>
                                      </p:to>
                                    </p:set>
                                    <p:set>
                                      <p:cBhvr>
                                        <p:cTn id="60" dur="500" fill="hold"/>
                                        <p:tgtEl>
                                          <p:spTgt spid="59"/>
                                        </p:tgtEl>
                                        <p:attrNameLst>
                                          <p:attrName>fill.on</p:attrName>
                                        </p:attrNameLst>
                                      </p:cBhvr>
                                      <p:to>
                                        <p:strVal val="true"/>
                                      </p:to>
                                    </p:set>
                                  </p:childTnLst>
                                </p:cTn>
                              </p:par>
                              <p:par>
                                <p:cTn id="61" presetID="1" presetClass="emph" presetSubtype="2" fill="hold" grpId="0" nodeType="withEffect">
                                  <p:stCondLst>
                                    <p:cond delay="0"/>
                                  </p:stCondLst>
                                  <p:childTnLst>
                                    <p:animClr clrSpc="rgb" dir="cw">
                                      <p:cBhvr>
                                        <p:cTn id="62" dur="500" fill="hold"/>
                                        <p:tgtEl>
                                          <p:spTgt spid="45"/>
                                        </p:tgtEl>
                                        <p:attrNameLst>
                                          <p:attrName>fillcolor</p:attrName>
                                        </p:attrNameLst>
                                      </p:cBhvr>
                                      <p:to>
                                        <a:srgbClr val="F2F2F2"/>
                                      </p:to>
                                    </p:animClr>
                                    <p:set>
                                      <p:cBhvr>
                                        <p:cTn id="63" dur="500" fill="hold"/>
                                        <p:tgtEl>
                                          <p:spTgt spid="45"/>
                                        </p:tgtEl>
                                        <p:attrNameLst>
                                          <p:attrName>fill.type</p:attrName>
                                        </p:attrNameLst>
                                      </p:cBhvr>
                                      <p:to>
                                        <p:strVal val="solid"/>
                                      </p:to>
                                    </p:set>
                                    <p:set>
                                      <p:cBhvr>
                                        <p:cTn id="64" dur="500" fill="hold"/>
                                        <p:tgtEl>
                                          <p:spTgt spid="45"/>
                                        </p:tgtEl>
                                        <p:attrNameLst>
                                          <p:attrName>fill.on</p:attrName>
                                        </p:attrNameLst>
                                      </p:cBhvr>
                                      <p:to>
                                        <p:strVal val="true"/>
                                      </p:to>
                                    </p:set>
                                  </p:childTnLst>
                                </p:cTn>
                              </p:par>
                              <p:par>
                                <p:cTn id="65" presetID="1" presetClass="emph" presetSubtype="2" fill="hold" grpId="0" nodeType="withEffect">
                                  <p:stCondLst>
                                    <p:cond delay="0"/>
                                  </p:stCondLst>
                                  <p:childTnLst>
                                    <p:animClr clrSpc="rgb" dir="cw">
                                      <p:cBhvr>
                                        <p:cTn id="66" dur="500" fill="hold"/>
                                        <p:tgtEl>
                                          <p:spTgt spid="61"/>
                                        </p:tgtEl>
                                        <p:attrNameLst>
                                          <p:attrName>fillcolor</p:attrName>
                                        </p:attrNameLst>
                                      </p:cBhvr>
                                      <p:to>
                                        <a:srgbClr val="F2F2F2"/>
                                      </p:to>
                                    </p:animClr>
                                    <p:set>
                                      <p:cBhvr>
                                        <p:cTn id="67" dur="500" fill="hold"/>
                                        <p:tgtEl>
                                          <p:spTgt spid="61"/>
                                        </p:tgtEl>
                                        <p:attrNameLst>
                                          <p:attrName>fill.type</p:attrName>
                                        </p:attrNameLst>
                                      </p:cBhvr>
                                      <p:to>
                                        <p:strVal val="solid"/>
                                      </p:to>
                                    </p:set>
                                    <p:set>
                                      <p:cBhvr>
                                        <p:cTn id="68" dur="500" fill="hold"/>
                                        <p:tgtEl>
                                          <p:spTgt spid="61"/>
                                        </p:tgtEl>
                                        <p:attrNameLst>
                                          <p:attrName>fill.on</p:attrName>
                                        </p:attrNameLst>
                                      </p:cBhvr>
                                      <p:to>
                                        <p:strVal val="true"/>
                                      </p:to>
                                    </p:set>
                                  </p:childTnLst>
                                </p:cTn>
                              </p:par>
                              <p:par>
                                <p:cTn id="69" presetID="1" presetClass="emph" presetSubtype="2" fill="hold" grpId="0" nodeType="withEffect">
                                  <p:stCondLst>
                                    <p:cond delay="0"/>
                                  </p:stCondLst>
                                  <p:childTnLst>
                                    <p:animClr clrSpc="rgb" dir="cw">
                                      <p:cBhvr>
                                        <p:cTn id="70" dur="500" fill="hold"/>
                                        <p:tgtEl>
                                          <p:spTgt spid="46"/>
                                        </p:tgtEl>
                                        <p:attrNameLst>
                                          <p:attrName>fillcolor</p:attrName>
                                        </p:attrNameLst>
                                      </p:cBhvr>
                                      <p:to>
                                        <a:srgbClr val="F2F2F2"/>
                                      </p:to>
                                    </p:animClr>
                                    <p:set>
                                      <p:cBhvr>
                                        <p:cTn id="71" dur="500" fill="hold"/>
                                        <p:tgtEl>
                                          <p:spTgt spid="46"/>
                                        </p:tgtEl>
                                        <p:attrNameLst>
                                          <p:attrName>fill.type</p:attrName>
                                        </p:attrNameLst>
                                      </p:cBhvr>
                                      <p:to>
                                        <p:strVal val="solid"/>
                                      </p:to>
                                    </p:set>
                                    <p:set>
                                      <p:cBhvr>
                                        <p:cTn id="72" dur="500" fill="hold"/>
                                        <p:tgtEl>
                                          <p:spTgt spid="46"/>
                                        </p:tgtEl>
                                        <p:attrNameLst>
                                          <p:attrName>fill.on</p:attrName>
                                        </p:attrNameLst>
                                      </p:cBhvr>
                                      <p:to>
                                        <p:strVal val="true"/>
                                      </p:to>
                                    </p:set>
                                  </p:childTnLst>
                                </p:cTn>
                              </p:par>
                              <p:par>
                                <p:cTn id="73" presetID="1" presetClass="emph" presetSubtype="2" fill="hold" grpId="0" nodeType="withEffect">
                                  <p:stCondLst>
                                    <p:cond delay="0"/>
                                  </p:stCondLst>
                                  <p:childTnLst>
                                    <p:animClr clrSpc="rgb" dir="cw">
                                      <p:cBhvr>
                                        <p:cTn id="74" dur="500" fill="hold"/>
                                        <p:tgtEl>
                                          <p:spTgt spid="62"/>
                                        </p:tgtEl>
                                        <p:attrNameLst>
                                          <p:attrName>fillcolor</p:attrName>
                                        </p:attrNameLst>
                                      </p:cBhvr>
                                      <p:to>
                                        <a:srgbClr val="F2F2F2"/>
                                      </p:to>
                                    </p:animClr>
                                    <p:set>
                                      <p:cBhvr>
                                        <p:cTn id="75" dur="500" fill="hold"/>
                                        <p:tgtEl>
                                          <p:spTgt spid="62"/>
                                        </p:tgtEl>
                                        <p:attrNameLst>
                                          <p:attrName>fill.type</p:attrName>
                                        </p:attrNameLst>
                                      </p:cBhvr>
                                      <p:to>
                                        <p:strVal val="solid"/>
                                      </p:to>
                                    </p:set>
                                    <p:set>
                                      <p:cBhvr>
                                        <p:cTn id="76" dur="500" fill="hold"/>
                                        <p:tgtEl>
                                          <p:spTgt spid="62"/>
                                        </p:tgtEl>
                                        <p:attrNameLst>
                                          <p:attrName>fill.on</p:attrName>
                                        </p:attrNameLst>
                                      </p:cBhvr>
                                      <p:to>
                                        <p:strVal val="true"/>
                                      </p:to>
                                    </p:set>
                                  </p:childTnLst>
                                </p:cTn>
                              </p:par>
                              <p:par>
                                <p:cTn id="77" presetID="1" presetClass="emph" presetSubtype="2" fill="hold" grpId="0" nodeType="withEffect">
                                  <p:stCondLst>
                                    <p:cond delay="0"/>
                                  </p:stCondLst>
                                  <p:childTnLst>
                                    <p:animClr clrSpc="rgb" dir="cw">
                                      <p:cBhvr>
                                        <p:cTn id="78" dur="500" fill="hold"/>
                                        <p:tgtEl>
                                          <p:spTgt spid="63"/>
                                        </p:tgtEl>
                                        <p:attrNameLst>
                                          <p:attrName>fillcolor</p:attrName>
                                        </p:attrNameLst>
                                      </p:cBhvr>
                                      <p:to>
                                        <a:srgbClr val="F2F2F2"/>
                                      </p:to>
                                    </p:animClr>
                                    <p:set>
                                      <p:cBhvr>
                                        <p:cTn id="79" dur="500" fill="hold"/>
                                        <p:tgtEl>
                                          <p:spTgt spid="63"/>
                                        </p:tgtEl>
                                        <p:attrNameLst>
                                          <p:attrName>fill.type</p:attrName>
                                        </p:attrNameLst>
                                      </p:cBhvr>
                                      <p:to>
                                        <p:strVal val="solid"/>
                                      </p:to>
                                    </p:set>
                                    <p:set>
                                      <p:cBhvr>
                                        <p:cTn id="80" dur="500" fill="hold"/>
                                        <p:tgtEl>
                                          <p:spTgt spid="63"/>
                                        </p:tgtEl>
                                        <p:attrNameLst>
                                          <p:attrName>fill.on</p:attrName>
                                        </p:attrNameLst>
                                      </p:cBhvr>
                                      <p:to>
                                        <p:strVal val="true"/>
                                      </p:to>
                                    </p:set>
                                  </p:childTnLst>
                                </p:cTn>
                              </p:par>
                              <p:par>
                                <p:cTn id="81" presetID="1" presetClass="emph" presetSubtype="2" fill="hold" grpId="0" nodeType="withEffect">
                                  <p:stCondLst>
                                    <p:cond delay="0"/>
                                  </p:stCondLst>
                                  <p:childTnLst>
                                    <p:animClr clrSpc="rgb" dir="cw">
                                      <p:cBhvr>
                                        <p:cTn id="82" dur="500" fill="hold"/>
                                        <p:tgtEl>
                                          <p:spTgt spid="64"/>
                                        </p:tgtEl>
                                        <p:attrNameLst>
                                          <p:attrName>fillcolor</p:attrName>
                                        </p:attrNameLst>
                                      </p:cBhvr>
                                      <p:to>
                                        <a:srgbClr val="F2F2F2"/>
                                      </p:to>
                                    </p:animClr>
                                    <p:set>
                                      <p:cBhvr>
                                        <p:cTn id="83" dur="500" fill="hold"/>
                                        <p:tgtEl>
                                          <p:spTgt spid="64"/>
                                        </p:tgtEl>
                                        <p:attrNameLst>
                                          <p:attrName>fill.type</p:attrName>
                                        </p:attrNameLst>
                                      </p:cBhvr>
                                      <p:to>
                                        <p:strVal val="solid"/>
                                      </p:to>
                                    </p:set>
                                    <p:set>
                                      <p:cBhvr>
                                        <p:cTn id="84" dur="500" fill="hold"/>
                                        <p:tgtEl>
                                          <p:spTgt spid="64"/>
                                        </p:tgtEl>
                                        <p:attrNameLst>
                                          <p:attrName>fill.on</p:attrName>
                                        </p:attrNameLst>
                                      </p:cBhvr>
                                      <p:to>
                                        <p:strVal val="true"/>
                                      </p:to>
                                    </p:set>
                                  </p:childTnLst>
                                </p:cTn>
                              </p:par>
                              <p:par>
                                <p:cTn id="85" presetID="1" presetClass="emph" presetSubtype="2" fill="hold" grpId="0" nodeType="withEffect">
                                  <p:stCondLst>
                                    <p:cond delay="0"/>
                                  </p:stCondLst>
                                  <p:childTnLst>
                                    <p:animClr clrSpc="rgb" dir="cw">
                                      <p:cBhvr>
                                        <p:cTn id="86" dur="500" fill="hold"/>
                                        <p:tgtEl>
                                          <p:spTgt spid="65"/>
                                        </p:tgtEl>
                                        <p:attrNameLst>
                                          <p:attrName>fillcolor</p:attrName>
                                        </p:attrNameLst>
                                      </p:cBhvr>
                                      <p:to>
                                        <a:srgbClr val="F2F2F2"/>
                                      </p:to>
                                    </p:animClr>
                                    <p:set>
                                      <p:cBhvr>
                                        <p:cTn id="87" dur="500" fill="hold"/>
                                        <p:tgtEl>
                                          <p:spTgt spid="65"/>
                                        </p:tgtEl>
                                        <p:attrNameLst>
                                          <p:attrName>fill.type</p:attrName>
                                        </p:attrNameLst>
                                      </p:cBhvr>
                                      <p:to>
                                        <p:strVal val="solid"/>
                                      </p:to>
                                    </p:set>
                                    <p:set>
                                      <p:cBhvr>
                                        <p:cTn id="88" dur="500" fill="hold"/>
                                        <p:tgtEl>
                                          <p:spTgt spid="65"/>
                                        </p:tgtEl>
                                        <p:attrNameLst>
                                          <p:attrName>fill.on</p:attrName>
                                        </p:attrNameLst>
                                      </p:cBhvr>
                                      <p:to>
                                        <p:strVal val="true"/>
                                      </p:to>
                                    </p:set>
                                  </p:childTnLst>
                                </p:cTn>
                              </p:par>
                              <p:par>
                                <p:cTn id="89" presetID="1" presetClass="emph" presetSubtype="2" fill="hold" grpId="0" nodeType="withEffect">
                                  <p:stCondLst>
                                    <p:cond delay="0"/>
                                  </p:stCondLst>
                                  <p:childTnLst>
                                    <p:animClr clrSpc="rgb" dir="cw">
                                      <p:cBhvr>
                                        <p:cTn id="90" dur="500" fill="hold"/>
                                        <p:tgtEl>
                                          <p:spTgt spid="66"/>
                                        </p:tgtEl>
                                        <p:attrNameLst>
                                          <p:attrName>fillcolor</p:attrName>
                                        </p:attrNameLst>
                                      </p:cBhvr>
                                      <p:to>
                                        <a:srgbClr val="F2F2F2"/>
                                      </p:to>
                                    </p:animClr>
                                    <p:set>
                                      <p:cBhvr>
                                        <p:cTn id="91" dur="500" fill="hold"/>
                                        <p:tgtEl>
                                          <p:spTgt spid="66"/>
                                        </p:tgtEl>
                                        <p:attrNameLst>
                                          <p:attrName>fill.type</p:attrName>
                                        </p:attrNameLst>
                                      </p:cBhvr>
                                      <p:to>
                                        <p:strVal val="solid"/>
                                      </p:to>
                                    </p:set>
                                    <p:set>
                                      <p:cBhvr>
                                        <p:cTn id="92" dur="500" fill="hold"/>
                                        <p:tgtEl>
                                          <p:spTgt spid="66"/>
                                        </p:tgtEl>
                                        <p:attrNameLst>
                                          <p:attrName>fill.on</p:attrName>
                                        </p:attrNameLst>
                                      </p:cBhvr>
                                      <p:to>
                                        <p:strVal val="true"/>
                                      </p:to>
                                    </p:set>
                                  </p:childTnLst>
                                </p:cTn>
                              </p:par>
                              <p:par>
                                <p:cTn id="93" presetID="1" presetClass="emph" presetSubtype="2" fill="hold" grpId="0" nodeType="withEffect">
                                  <p:stCondLst>
                                    <p:cond delay="0"/>
                                  </p:stCondLst>
                                  <p:childTnLst>
                                    <p:animClr clrSpc="rgb" dir="cw">
                                      <p:cBhvr>
                                        <p:cTn id="94" dur="500" fill="hold"/>
                                        <p:tgtEl>
                                          <p:spTgt spid="67"/>
                                        </p:tgtEl>
                                        <p:attrNameLst>
                                          <p:attrName>fillcolor</p:attrName>
                                        </p:attrNameLst>
                                      </p:cBhvr>
                                      <p:to>
                                        <a:srgbClr val="F2F2F2"/>
                                      </p:to>
                                    </p:animClr>
                                    <p:set>
                                      <p:cBhvr>
                                        <p:cTn id="95" dur="500" fill="hold"/>
                                        <p:tgtEl>
                                          <p:spTgt spid="67"/>
                                        </p:tgtEl>
                                        <p:attrNameLst>
                                          <p:attrName>fill.type</p:attrName>
                                        </p:attrNameLst>
                                      </p:cBhvr>
                                      <p:to>
                                        <p:strVal val="solid"/>
                                      </p:to>
                                    </p:set>
                                    <p:set>
                                      <p:cBhvr>
                                        <p:cTn id="96" dur="500" fill="hold"/>
                                        <p:tgtEl>
                                          <p:spTgt spid="67"/>
                                        </p:tgtEl>
                                        <p:attrNameLst>
                                          <p:attrName>fill.on</p:attrName>
                                        </p:attrNameLst>
                                      </p:cBhvr>
                                      <p:to>
                                        <p:strVal val="true"/>
                                      </p:to>
                                    </p:set>
                                  </p:childTnLst>
                                </p:cTn>
                              </p:par>
                              <p:par>
                                <p:cTn id="97" presetID="1" presetClass="emph" presetSubtype="2" fill="hold" grpId="0" nodeType="withEffect">
                                  <p:stCondLst>
                                    <p:cond delay="0"/>
                                  </p:stCondLst>
                                  <p:childTnLst>
                                    <p:animClr clrSpc="rgb" dir="cw">
                                      <p:cBhvr>
                                        <p:cTn id="98" dur="500" fill="hold"/>
                                        <p:tgtEl>
                                          <p:spTgt spid="68"/>
                                        </p:tgtEl>
                                        <p:attrNameLst>
                                          <p:attrName>fillcolor</p:attrName>
                                        </p:attrNameLst>
                                      </p:cBhvr>
                                      <p:to>
                                        <a:srgbClr val="F2F2F2"/>
                                      </p:to>
                                    </p:animClr>
                                    <p:set>
                                      <p:cBhvr>
                                        <p:cTn id="99" dur="500" fill="hold"/>
                                        <p:tgtEl>
                                          <p:spTgt spid="68"/>
                                        </p:tgtEl>
                                        <p:attrNameLst>
                                          <p:attrName>fill.type</p:attrName>
                                        </p:attrNameLst>
                                      </p:cBhvr>
                                      <p:to>
                                        <p:strVal val="solid"/>
                                      </p:to>
                                    </p:set>
                                    <p:set>
                                      <p:cBhvr>
                                        <p:cTn id="100" dur="500" fill="hold"/>
                                        <p:tgtEl>
                                          <p:spTgt spid="68"/>
                                        </p:tgtEl>
                                        <p:attrNameLst>
                                          <p:attrName>fill.on</p:attrName>
                                        </p:attrNameLst>
                                      </p:cBhvr>
                                      <p:to>
                                        <p:strVal val="true"/>
                                      </p:to>
                                    </p:set>
                                  </p:childTnLst>
                                </p:cTn>
                              </p:par>
                              <p:par>
                                <p:cTn id="101" presetID="1" presetClass="emph" presetSubtype="2" fill="hold" grpId="0" nodeType="withEffect">
                                  <p:stCondLst>
                                    <p:cond delay="0"/>
                                  </p:stCondLst>
                                  <p:childTnLst>
                                    <p:animClr clrSpc="rgb" dir="cw">
                                      <p:cBhvr>
                                        <p:cTn id="102" dur="500" fill="hold"/>
                                        <p:tgtEl>
                                          <p:spTgt spid="69"/>
                                        </p:tgtEl>
                                        <p:attrNameLst>
                                          <p:attrName>fillcolor</p:attrName>
                                        </p:attrNameLst>
                                      </p:cBhvr>
                                      <p:to>
                                        <a:srgbClr val="F2F2F2"/>
                                      </p:to>
                                    </p:animClr>
                                    <p:set>
                                      <p:cBhvr>
                                        <p:cTn id="103" dur="500" fill="hold"/>
                                        <p:tgtEl>
                                          <p:spTgt spid="69"/>
                                        </p:tgtEl>
                                        <p:attrNameLst>
                                          <p:attrName>fill.type</p:attrName>
                                        </p:attrNameLst>
                                      </p:cBhvr>
                                      <p:to>
                                        <p:strVal val="solid"/>
                                      </p:to>
                                    </p:set>
                                    <p:set>
                                      <p:cBhvr>
                                        <p:cTn id="104" dur="500" fill="hold"/>
                                        <p:tgtEl>
                                          <p:spTgt spid="69"/>
                                        </p:tgtEl>
                                        <p:attrNameLst>
                                          <p:attrName>fill.on</p:attrName>
                                        </p:attrNameLst>
                                      </p:cBhvr>
                                      <p:to>
                                        <p:strVal val="true"/>
                                      </p:to>
                                    </p:set>
                                  </p:childTnLst>
                                </p:cTn>
                              </p:par>
                              <p:par>
                                <p:cTn id="105" presetID="1" presetClass="emph" presetSubtype="2" fill="hold" grpId="0" nodeType="withEffect">
                                  <p:stCondLst>
                                    <p:cond delay="0"/>
                                  </p:stCondLst>
                                  <p:childTnLst>
                                    <p:animClr clrSpc="rgb" dir="cw">
                                      <p:cBhvr>
                                        <p:cTn id="106" dur="500" fill="hold"/>
                                        <p:tgtEl>
                                          <p:spTgt spid="70"/>
                                        </p:tgtEl>
                                        <p:attrNameLst>
                                          <p:attrName>fillcolor</p:attrName>
                                        </p:attrNameLst>
                                      </p:cBhvr>
                                      <p:to>
                                        <a:srgbClr val="F2F2F2"/>
                                      </p:to>
                                    </p:animClr>
                                    <p:set>
                                      <p:cBhvr>
                                        <p:cTn id="107" dur="500" fill="hold"/>
                                        <p:tgtEl>
                                          <p:spTgt spid="70"/>
                                        </p:tgtEl>
                                        <p:attrNameLst>
                                          <p:attrName>fill.type</p:attrName>
                                        </p:attrNameLst>
                                      </p:cBhvr>
                                      <p:to>
                                        <p:strVal val="solid"/>
                                      </p:to>
                                    </p:set>
                                    <p:set>
                                      <p:cBhvr>
                                        <p:cTn id="108" dur="500" fill="hold"/>
                                        <p:tgtEl>
                                          <p:spTgt spid="70"/>
                                        </p:tgtEl>
                                        <p:attrNameLst>
                                          <p:attrName>fill.on</p:attrName>
                                        </p:attrNameLst>
                                      </p:cBhvr>
                                      <p:to>
                                        <p:strVal val="true"/>
                                      </p:to>
                                    </p:set>
                                  </p:childTnLst>
                                </p:cTn>
                              </p:par>
                              <p:par>
                                <p:cTn id="109" presetID="1" presetClass="emph" presetSubtype="2" fill="hold" grpId="0" nodeType="withEffect">
                                  <p:stCondLst>
                                    <p:cond delay="0"/>
                                  </p:stCondLst>
                                  <p:childTnLst>
                                    <p:animClr clrSpc="rgb" dir="cw">
                                      <p:cBhvr>
                                        <p:cTn id="110" dur="500" fill="hold"/>
                                        <p:tgtEl>
                                          <p:spTgt spid="47"/>
                                        </p:tgtEl>
                                        <p:attrNameLst>
                                          <p:attrName>fillcolor</p:attrName>
                                        </p:attrNameLst>
                                      </p:cBhvr>
                                      <p:to>
                                        <a:srgbClr val="F2F2F2"/>
                                      </p:to>
                                    </p:animClr>
                                    <p:set>
                                      <p:cBhvr>
                                        <p:cTn id="111" dur="500" fill="hold"/>
                                        <p:tgtEl>
                                          <p:spTgt spid="47"/>
                                        </p:tgtEl>
                                        <p:attrNameLst>
                                          <p:attrName>fill.type</p:attrName>
                                        </p:attrNameLst>
                                      </p:cBhvr>
                                      <p:to>
                                        <p:strVal val="solid"/>
                                      </p:to>
                                    </p:set>
                                    <p:set>
                                      <p:cBhvr>
                                        <p:cTn id="112" dur="500" fill="hold"/>
                                        <p:tgtEl>
                                          <p:spTgt spid="47"/>
                                        </p:tgtEl>
                                        <p:attrNameLst>
                                          <p:attrName>fill.on</p:attrName>
                                        </p:attrNameLst>
                                      </p:cBhvr>
                                      <p:to>
                                        <p:strVal val="true"/>
                                      </p:to>
                                    </p:set>
                                  </p:childTnLst>
                                </p:cTn>
                              </p:par>
                              <p:par>
                                <p:cTn id="113" presetID="1" presetClass="emph" presetSubtype="2" fill="hold" grpId="0" nodeType="withEffect">
                                  <p:stCondLst>
                                    <p:cond delay="0"/>
                                  </p:stCondLst>
                                  <p:childTnLst>
                                    <p:animClr clrSpc="rgb" dir="cw">
                                      <p:cBhvr>
                                        <p:cTn id="114" dur="500" fill="hold"/>
                                        <p:tgtEl>
                                          <p:spTgt spid="71"/>
                                        </p:tgtEl>
                                        <p:attrNameLst>
                                          <p:attrName>fillcolor</p:attrName>
                                        </p:attrNameLst>
                                      </p:cBhvr>
                                      <p:to>
                                        <a:srgbClr val="F2F2F2"/>
                                      </p:to>
                                    </p:animClr>
                                    <p:set>
                                      <p:cBhvr>
                                        <p:cTn id="115" dur="500" fill="hold"/>
                                        <p:tgtEl>
                                          <p:spTgt spid="71"/>
                                        </p:tgtEl>
                                        <p:attrNameLst>
                                          <p:attrName>fill.type</p:attrName>
                                        </p:attrNameLst>
                                      </p:cBhvr>
                                      <p:to>
                                        <p:strVal val="solid"/>
                                      </p:to>
                                    </p:set>
                                    <p:set>
                                      <p:cBhvr>
                                        <p:cTn id="116" dur="500" fill="hold"/>
                                        <p:tgtEl>
                                          <p:spTgt spid="71"/>
                                        </p:tgtEl>
                                        <p:attrNameLst>
                                          <p:attrName>fill.on</p:attrName>
                                        </p:attrNameLst>
                                      </p:cBhvr>
                                      <p:to>
                                        <p:strVal val="true"/>
                                      </p:to>
                                    </p:set>
                                  </p:childTnLst>
                                </p:cTn>
                              </p:par>
                              <p:par>
                                <p:cTn id="117" presetID="1" presetClass="emph" presetSubtype="2" fill="hold" grpId="0" nodeType="withEffect">
                                  <p:stCondLst>
                                    <p:cond delay="0"/>
                                  </p:stCondLst>
                                  <p:childTnLst>
                                    <p:animClr clrSpc="rgb" dir="cw">
                                      <p:cBhvr>
                                        <p:cTn id="118" dur="500" fill="hold"/>
                                        <p:tgtEl>
                                          <p:spTgt spid="72"/>
                                        </p:tgtEl>
                                        <p:attrNameLst>
                                          <p:attrName>fillcolor</p:attrName>
                                        </p:attrNameLst>
                                      </p:cBhvr>
                                      <p:to>
                                        <a:srgbClr val="F2F2F2"/>
                                      </p:to>
                                    </p:animClr>
                                    <p:set>
                                      <p:cBhvr>
                                        <p:cTn id="119" dur="500" fill="hold"/>
                                        <p:tgtEl>
                                          <p:spTgt spid="72"/>
                                        </p:tgtEl>
                                        <p:attrNameLst>
                                          <p:attrName>fill.type</p:attrName>
                                        </p:attrNameLst>
                                      </p:cBhvr>
                                      <p:to>
                                        <p:strVal val="solid"/>
                                      </p:to>
                                    </p:set>
                                    <p:set>
                                      <p:cBhvr>
                                        <p:cTn id="120" dur="500" fill="hold"/>
                                        <p:tgtEl>
                                          <p:spTgt spid="72"/>
                                        </p:tgtEl>
                                        <p:attrNameLst>
                                          <p:attrName>fill.on</p:attrName>
                                        </p:attrNameLst>
                                      </p:cBhvr>
                                      <p:to>
                                        <p:strVal val="true"/>
                                      </p:to>
                                    </p:set>
                                  </p:childTnLst>
                                </p:cTn>
                              </p:par>
                              <p:par>
                                <p:cTn id="121" presetID="1" presetClass="emph" presetSubtype="2" fill="hold" grpId="0" nodeType="withEffect">
                                  <p:stCondLst>
                                    <p:cond delay="0"/>
                                  </p:stCondLst>
                                  <p:childTnLst>
                                    <p:animClr clrSpc="rgb" dir="cw">
                                      <p:cBhvr>
                                        <p:cTn id="122" dur="500" fill="hold"/>
                                        <p:tgtEl>
                                          <p:spTgt spid="73"/>
                                        </p:tgtEl>
                                        <p:attrNameLst>
                                          <p:attrName>fillcolor</p:attrName>
                                        </p:attrNameLst>
                                      </p:cBhvr>
                                      <p:to>
                                        <a:srgbClr val="F2F2F2"/>
                                      </p:to>
                                    </p:animClr>
                                    <p:set>
                                      <p:cBhvr>
                                        <p:cTn id="123" dur="500" fill="hold"/>
                                        <p:tgtEl>
                                          <p:spTgt spid="73"/>
                                        </p:tgtEl>
                                        <p:attrNameLst>
                                          <p:attrName>fill.type</p:attrName>
                                        </p:attrNameLst>
                                      </p:cBhvr>
                                      <p:to>
                                        <p:strVal val="solid"/>
                                      </p:to>
                                    </p:set>
                                    <p:set>
                                      <p:cBhvr>
                                        <p:cTn id="124" dur="500" fill="hold"/>
                                        <p:tgtEl>
                                          <p:spTgt spid="73"/>
                                        </p:tgtEl>
                                        <p:attrNameLst>
                                          <p:attrName>fill.on</p:attrName>
                                        </p:attrNameLst>
                                      </p:cBhvr>
                                      <p:to>
                                        <p:strVal val="true"/>
                                      </p:to>
                                    </p:set>
                                  </p:childTnLst>
                                </p:cTn>
                              </p:par>
                              <p:par>
                                <p:cTn id="125" presetID="1" presetClass="emph" presetSubtype="2" fill="hold" grpId="0" nodeType="withEffect">
                                  <p:stCondLst>
                                    <p:cond delay="0"/>
                                  </p:stCondLst>
                                  <p:childTnLst>
                                    <p:animClr clrSpc="rgb" dir="cw">
                                      <p:cBhvr>
                                        <p:cTn id="126" dur="500" fill="hold"/>
                                        <p:tgtEl>
                                          <p:spTgt spid="74"/>
                                        </p:tgtEl>
                                        <p:attrNameLst>
                                          <p:attrName>fillcolor</p:attrName>
                                        </p:attrNameLst>
                                      </p:cBhvr>
                                      <p:to>
                                        <a:srgbClr val="F2F2F2"/>
                                      </p:to>
                                    </p:animClr>
                                    <p:set>
                                      <p:cBhvr>
                                        <p:cTn id="127" dur="500" fill="hold"/>
                                        <p:tgtEl>
                                          <p:spTgt spid="74"/>
                                        </p:tgtEl>
                                        <p:attrNameLst>
                                          <p:attrName>fill.type</p:attrName>
                                        </p:attrNameLst>
                                      </p:cBhvr>
                                      <p:to>
                                        <p:strVal val="solid"/>
                                      </p:to>
                                    </p:set>
                                    <p:set>
                                      <p:cBhvr>
                                        <p:cTn id="128" dur="500" fill="hold"/>
                                        <p:tgtEl>
                                          <p:spTgt spid="74"/>
                                        </p:tgtEl>
                                        <p:attrNameLst>
                                          <p:attrName>fill.on</p:attrName>
                                        </p:attrNameLst>
                                      </p:cBhvr>
                                      <p:to>
                                        <p:strVal val="true"/>
                                      </p:to>
                                    </p:set>
                                  </p:childTnLst>
                                </p:cTn>
                              </p:par>
                              <p:par>
                                <p:cTn id="129" presetID="1" presetClass="emph" presetSubtype="2" fill="hold" grpId="0" nodeType="withEffect">
                                  <p:stCondLst>
                                    <p:cond delay="0"/>
                                  </p:stCondLst>
                                  <p:childTnLst>
                                    <p:animClr clrSpc="rgb" dir="cw">
                                      <p:cBhvr>
                                        <p:cTn id="130" dur="500" fill="hold"/>
                                        <p:tgtEl>
                                          <p:spTgt spid="75"/>
                                        </p:tgtEl>
                                        <p:attrNameLst>
                                          <p:attrName>fillcolor</p:attrName>
                                        </p:attrNameLst>
                                      </p:cBhvr>
                                      <p:to>
                                        <a:srgbClr val="F2F2F2"/>
                                      </p:to>
                                    </p:animClr>
                                    <p:set>
                                      <p:cBhvr>
                                        <p:cTn id="131" dur="500" fill="hold"/>
                                        <p:tgtEl>
                                          <p:spTgt spid="75"/>
                                        </p:tgtEl>
                                        <p:attrNameLst>
                                          <p:attrName>fill.type</p:attrName>
                                        </p:attrNameLst>
                                      </p:cBhvr>
                                      <p:to>
                                        <p:strVal val="solid"/>
                                      </p:to>
                                    </p:set>
                                    <p:set>
                                      <p:cBhvr>
                                        <p:cTn id="132" dur="500" fill="hold"/>
                                        <p:tgtEl>
                                          <p:spTgt spid="75"/>
                                        </p:tgtEl>
                                        <p:attrNameLst>
                                          <p:attrName>fill.on</p:attrName>
                                        </p:attrNameLst>
                                      </p:cBhvr>
                                      <p:to>
                                        <p:strVal val="true"/>
                                      </p:to>
                                    </p:set>
                                  </p:childTnLst>
                                </p:cTn>
                              </p:par>
                              <p:par>
                                <p:cTn id="133" presetID="1" presetClass="emph" presetSubtype="2" fill="hold" grpId="0" nodeType="withEffect">
                                  <p:stCondLst>
                                    <p:cond delay="0"/>
                                  </p:stCondLst>
                                  <p:childTnLst>
                                    <p:animClr clrSpc="rgb" dir="cw">
                                      <p:cBhvr>
                                        <p:cTn id="134" dur="500" fill="hold"/>
                                        <p:tgtEl>
                                          <p:spTgt spid="48"/>
                                        </p:tgtEl>
                                        <p:attrNameLst>
                                          <p:attrName>fillcolor</p:attrName>
                                        </p:attrNameLst>
                                      </p:cBhvr>
                                      <p:to>
                                        <a:srgbClr val="F2F2F2"/>
                                      </p:to>
                                    </p:animClr>
                                    <p:set>
                                      <p:cBhvr>
                                        <p:cTn id="135" dur="500" fill="hold"/>
                                        <p:tgtEl>
                                          <p:spTgt spid="48"/>
                                        </p:tgtEl>
                                        <p:attrNameLst>
                                          <p:attrName>fill.type</p:attrName>
                                        </p:attrNameLst>
                                      </p:cBhvr>
                                      <p:to>
                                        <p:strVal val="solid"/>
                                      </p:to>
                                    </p:set>
                                    <p:set>
                                      <p:cBhvr>
                                        <p:cTn id="136" dur="500" fill="hold"/>
                                        <p:tgtEl>
                                          <p:spTgt spid="48"/>
                                        </p:tgtEl>
                                        <p:attrNameLst>
                                          <p:attrName>fill.on</p:attrName>
                                        </p:attrNameLst>
                                      </p:cBhvr>
                                      <p:to>
                                        <p:strVal val="true"/>
                                      </p:to>
                                    </p:set>
                                  </p:childTnLst>
                                </p:cTn>
                              </p:par>
                              <p:par>
                                <p:cTn id="137" presetID="1" presetClass="emph" presetSubtype="2" fill="hold" grpId="0" nodeType="withEffect">
                                  <p:stCondLst>
                                    <p:cond delay="0"/>
                                  </p:stCondLst>
                                  <p:childTnLst>
                                    <p:animClr clrSpc="rgb" dir="cw">
                                      <p:cBhvr>
                                        <p:cTn id="138" dur="500" fill="hold"/>
                                        <p:tgtEl>
                                          <p:spTgt spid="77"/>
                                        </p:tgtEl>
                                        <p:attrNameLst>
                                          <p:attrName>fillcolor</p:attrName>
                                        </p:attrNameLst>
                                      </p:cBhvr>
                                      <p:to>
                                        <a:srgbClr val="F2F2F2"/>
                                      </p:to>
                                    </p:animClr>
                                    <p:set>
                                      <p:cBhvr>
                                        <p:cTn id="139" dur="500" fill="hold"/>
                                        <p:tgtEl>
                                          <p:spTgt spid="77"/>
                                        </p:tgtEl>
                                        <p:attrNameLst>
                                          <p:attrName>fill.type</p:attrName>
                                        </p:attrNameLst>
                                      </p:cBhvr>
                                      <p:to>
                                        <p:strVal val="solid"/>
                                      </p:to>
                                    </p:set>
                                    <p:set>
                                      <p:cBhvr>
                                        <p:cTn id="140" dur="500" fill="hold"/>
                                        <p:tgtEl>
                                          <p:spTgt spid="77"/>
                                        </p:tgtEl>
                                        <p:attrNameLst>
                                          <p:attrName>fill.on</p:attrName>
                                        </p:attrNameLst>
                                      </p:cBhvr>
                                      <p:to>
                                        <p:strVal val="true"/>
                                      </p:to>
                                    </p:set>
                                  </p:childTnLst>
                                </p:cTn>
                              </p:par>
                              <p:par>
                                <p:cTn id="141" presetID="1" presetClass="emph" presetSubtype="2" fill="hold" grpId="0" nodeType="withEffect">
                                  <p:stCondLst>
                                    <p:cond delay="0"/>
                                  </p:stCondLst>
                                  <p:childTnLst>
                                    <p:animClr clrSpc="rgb" dir="cw">
                                      <p:cBhvr>
                                        <p:cTn id="142" dur="500" fill="hold"/>
                                        <p:tgtEl>
                                          <p:spTgt spid="78"/>
                                        </p:tgtEl>
                                        <p:attrNameLst>
                                          <p:attrName>fillcolor</p:attrName>
                                        </p:attrNameLst>
                                      </p:cBhvr>
                                      <p:to>
                                        <a:srgbClr val="F2F2F2"/>
                                      </p:to>
                                    </p:animClr>
                                    <p:set>
                                      <p:cBhvr>
                                        <p:cTn id="143" dur="500" fill="hold"/>
                                        <p:tgtEl>
                                          <p:spTgt spid="78"/>
                                        </p:tgtEl>
                                        <p:attrNameLst>
                                          <p:attrName>fill.type</p:attrName>
                                        </p:attrNameLst>
                                      </p:cBhvr>
                                      <p:to>
                                        <p:strVal val="solid"/>
                                      </p:to>
                                    </p:set>
                                    <p:set>
                                      <p:cBhvr>
                                        <p:cTn id="144" dur="500" fill="hold"/>
                                        <p:tgtEl>
                                          <p:spTgt spid="78"/>
                                        </p:tgtEl>
                                        <p:attrNameLst>
                                          <p:attrName>fill.on</p:attrName>
                                        </p:attrNameLst>
                                      </p:cBhvr>
                                      <p:to>
                                        <p:strVal val="true"/>
                                      </p:to>
                                    </p:set>
                                  </p:childTnLst>
                                </p:cTn>
                              </p:par>
                              <p:par>
                                <p:cTn id="145" presetID="1" presetClass="emph" presetSubtype="2" fill="hold" grpId="0" nodeType="withEffect">
                                  <p:stCondLst>
                                    <p:cond delay="0"/>
                                  </p:stCondLst>
                                  <p:childTnLst>
                                    <p:animClr clrSpc="rgb" dir="cw">
                                      <p:cBhvr>
                                        <p:cTn id="146" dur="500" fill="hold"/>
                                        <p:tgtEl>
                                          <p:spTgt spid="79"/>
                                        </p:tgtEl>
                                        <p:attrNameLst>
                                          <p:attrName>fillcolor</p:attrName>
                                        </p:attrNameLst>
                                      </p:cBhvr>
                                      <p:to>
                                        <a:srgbClr val="F2F2F2"/>
                                      </p:to>
                                    </p:animClr>
                                    <p:set>
                                      <p:cBhvr>
                                        <p:cTn id="147" dur="500" fill="hold"/>
                                        <p:tgtEl>
                                          <p:spTgt spid="79"/>
                                        </p:tgtEl>
                                        <p:attrNameLst>
                                          <p:attrName>fill.type</p:attrName>
                                        </p:attrNameLst>
                                      </p:cBhvr>
                                      <p:to>
                                        <p:strVal val="solid"/>
                                      </p:to>
                                    </p:set>
                                    <p:set>
                                      <p:cBhvr>
                                        <p:cTn id="148" dur="500" fill="hold"/>
                                        <p:tgtEl>
                                          <p:spTgt spid="79"/>
                                        </p:tgtEl>
                                        <p:attrNameLst>
                                          <p:attrName>fill.on</p:attrName>
                                        </p:attrNameLst>
                                      </p:cBhvr>
                                      <p:to>
                                        <p:strVal val="true"/>
                                      </p:to>
                                    </p:set>
                                  </p:childTnLst>
                                </p:cTn>
                              </p:par>
                              <p:par>
                                <p:cTn id="149" presetID="1" presetClass="emph" presetSubtype="2" fill="hold" grpId="0" nodeType="withEffect">
                                  <p:stCondLst>
                                    <p:cond delay="0"/>
                                  </p:stCondLst>
                                  <p:childTnLst>
                                    <p:animClr clrSpc="rgb" dir="cw">
                                      <p:cBhvr>
                                        <p:cTn id="150" dur="500" fill="hold"/>
                                        <p:tgtEl>
                                          <p:spTgt spid="49"/>
                                        </p:tgtEl>
                                        <p:attrNameLst>
                                          <p:attrName>fillcolor</p:attrName>
                                        </p:attrNameLst>
                                      </p:cBhvr>
                                      <p:to>
                                        <a:srgbClr val="F2F2F2"/>
                                      </p:to>
                                    </p:animClr>
                                    <p:set>
                                      <p:cBhvr>
                                        <p:cTn id="151" dur="500" fill="hold"/>
                                        <p:tgtEl>
                                          <p:spTgt spid="49"/>
                                        </p:tgtEl>
                                        <p:attrNameLst>
                                          <p:attrName>fill.type</p:attrName>
                                        </p:attrNameLst>
                                      </p:cBhvr>
                                      <p:to>
                                        <p:strVal val="solid"/>
                                      </p:to>
                                    </p:set>
                                    <p:set>
                                      <p:cBhvr>
                                        <p:cTn id="152" dur="500" fill="hold"/>
                                        <p:tgtEl>
                                          <p:spTgt spid="49"/>
                                        </p:tgtEl>
                                        <p:attrNameLst>
                                          <p:attrName>fill.on</p:attrName>
                                        </p:attrNameLst>
                                      </p:cBhvr>
                                      <p:to>
                                        <p:strVal val="true"/>
                                      </p:to>
                                    </p:set>
                                  </p:childTnLst>
                                </p:cTn>
                              </p:par>
                              <p:par>
                                <p:cTn id="153" presetID="1" presetClass="emph" presetSubtype="2" fill="hold" grpId="0" nodeType="withEffect">
                                  <p:stCondLst>
                                    <p:cond delay="0"/>
                                  </p:stCondLst>
                                  <p:childTnLst>
                                    <p:animClr clrSpc="rgb" dir="cw">
                                      <p:cBhvr>
                                        <p:cTn id="154" dur="500" fill="hold"/>
                                        <p:tgtEl>
                                          <p:spTgt spid="82"/>
                                        </p:tgtEl>
                                        <p:attrNameLst>
                                          <p:attrName>fillcolor</p:attrName>
                                        </p:attrNameLst>
                                      </p:cBhvr>
                                      <p:to>
                                        <a:srgbClr val="F2F2F2"/>
                                      </p:to>
                                    </p:animClr>
                                    <p:set>
                                      <p:cBhvr>
                                        <p:cTn id="155" dur="500" fill="hold"/>
                                        <p:tgtEl>
                                          <p:spTgt spid="82"/>
                                        </p:tgtEl>
                                        <p:attrNameLst>
                                          <p:attrName>fill.type</p:attrName>
                                        </p:attrNameLst>
                                      </p:cBhvr>
                                      <p:to>
                                        <p:strVal val="solid"/>
                                      </p:to>
                                    </p:set>
                                    <p:set>
                                      <p:cBhvr>
                                        <p:cTn id="156" dur="500" fill="hold"/>
                                        <p:tgtEl>
                                          <p:spTgt spid="82"/>
                                        </p:tgtEl>
                                        <p:attrNameLst>
                                          <p:attrName>fill.on</p:attrName>
                                        </p:attrNameLst>
                                      </p:cBhvr>
                                      <p:to>
                                        <p:strVal val="true"/>
                                      </p:to>
                                    </p:set>
                                  </p:childTnLst>
                                </p:cTn>
                              </p:par>
                              <p:par>
                                <p:cTn id="157" presetID="1" presetClass="emph" presetSubtype="2" fill="hold" grpId="0" nodeType="withEffect">
                                  <p:stCondLst>
                                    <p:cond delay="0"/>
                                  </p:stCondLst>
                                  <p:childTnLst>
                                    <p:animClr clrSpc="rgb" dir="cw">
                                      <p:cBhvr>
                                        <p:cTn id="158" dur="500" fill="hold"/>
                                        <p:tgtEl>
                                          <p:spTgt spid="83"/>
                                        </p:tgtEl>
                                        <p:attrNameLst>
                                          <p:attrName>fillcolor</p:attrName>
                                        </p:attrNameLst>
                                      </p:cBhvr>
                                      <p:to>
                                        <a:srgbClr val="F2F2F2"/>
                                      </p:to>
                                    </p:animClr>
                                    <p:set>
                                      <p:cBhvr>
                                        <p:cTn id="159" dur="500" fill="hold"/>
                                        <p:tgtEl>
                                          <p:spTgt spid="83"/>
                                        </p:tgtEl>
                                        <p:attrNameLst>
                                          <p:attrName>fill.type</p:attrName>
                                        </p:attrNameLst>
                                      </p:cBhvr>
                                      <p:to>
                                        <p:strVal val="solid"/>
                                      </p:to>
                                    </p:set>
                                    <p:set>
                                      <p:cBhvr>
                                        <p:cTn id="160" dur="500" fill="hold"/>
                                        <p:tgtEl>
                                          <p:spTgt spid="83"/>
                                        </p:tgtEl>
                                        <p:attrNameLst>
                                          <p:attrName>fill.on</p:attrName>
                                        </p:attrNameLst>
                                      </p:cBhvr>
                                      <p:to>
                                        <p:strVal val="true"/>
                                      </p:to>
                                    </p:set>
                                  </p:childTnLst>
                                </p:cTn>
                              </p:par>
                              <p:par>
                                <p:cTn id="161" presetID="1" presetClass="emph" presetSubtype="2" fill="hold" grpId="0" nodeType="withEffect">
                                  <p:stCondLst>
                                    <p:cond delay="0"/>
                                  </p:stCondLst>
                                  <p:childTnLst>
                                    <p:animClr clrSpc="rgb" dir="cw">
                                      <p:cBhvr>
                                        <p:cTn id="162" dur="500" fill="hold"/>
                                        <p:tgtEl>
                                          <p:spTgt spid="84"/>
                                        </p:tgtEl>
                                        <p:attrNameLst>
                                          <p:attrName>fillcolor</p:attrName>
                                        </p:attrNameLst>
                                      </p:cBhvr>
                                      <p:to>
                                        <a:srgbClr val="F2F2F2"/>
                                      </p:to>
                                    </p:animClr>
                                    <p:set>
                                      <p:cBhvr>
                                        <p:cTn id="163" dur="500" fill="hold"/>
                                        <p:tgtEl>
                                          <p:spTgt spid="84"/>
                                        </p:tgtEl>
                                        <p:attrNameLst>
                                          <p:attrName>fill.type</p:attrName>
                                        </p:attrNameLst>
                                      </p:cBhvr>
                                      <p:to>
                                        <p:strVal val="solid"/>
                                      </p:to>
                                    </p:set>
                                    <p:set>
                                      <p:cBhvr>
                                        <p:cTn id="164" dur="500" fill="hold"/>
                                        <p:tgtEl>
                                          <p:spTgt spid="84"/>
                                        </p:tgtEl>
                                        <p:attrNameLst>
                                          <p:attrName>fill.on</p:attrName>
                                        </p:attrNameLst>
                                      </p:cBhvr>
                                      <p:to>
                                        <p:strVal val="true"/>
                                      </p:to>
                                    </p:set>
                                  </p:childTnLst>
                                </p:cTn>
                              </p:par>
                            </p:childTnLst>
                          </p:cTn>
                        </p:par>
                        <p:par>
                          <p:cTn id="165" fill="hold">
                            <p:stCondLst>
                              <p:cond delay="500"/>
                            </p:stCondLst>
                            <p:childTnLst>
                              <p:par>
                                <p:cTn id="166" presetID="53" presetClass="entr" presetSubtype="16" fill="hold" nodeType="afterEffect">
                                  <p:stCondLst>
                                    <p:cond delay="0"/>
                                  </p:stCondLst>
                                  <p:childTnLst>
                                    <p:set>
                                      <p:cBhvr>
                                        <p:cTn id="167" dur="1" fill="hold">
                                          <p:stCondLst>
                                            <p:cond delay="0"/>
                                          </p:stCondLst>
                                        </p:cTn>
                                        <p:tgtEl>
                                          <p:spTgt spid="51"/>
                                        </p:tgtEl>
                                        <p:attrNameLst>
                                          <p:attrName>style.visibility</p:attrName>
                                        </p:attrNameLst>
                                      </p:cBhvr>
                                      <p:to>
                                        <p:strVal val="visible"/>
                                      </p:to>
                                    </p:set>
                                    <p:anim calcmode="lin" valueType="num">
                                      <p:cBhvr>
                                        <p:cTn id="168" dur="500" fill="hold"/>
                                        <p:tgtEl>
                                          <p:spTgt spid="51"/>
                                        </p:tgtEl>
                                        <p:attrNameLst>
                                          <p:attrName>ppt_w</p:attrName>
                                        </p:attrNameLst>
                                      </p:cBhvr>
                                      <p:tavLst>
                                        <p:tav tm="0">
                                          <p:val>
                                            <p:fltVal val="0"/>
                                          </p:val>
                                        </p:tav>
                                        <p:tav tm="100000">
                                          <p:val>
                                            <p:strVal val="#ppt_w"/>
                                          </p:val>
                                        </p:tav>
                                      </p:tavLst>
                                    </p:anim>
                                    <p:anim calcmode="lin" valueType="num">
                                      <p:cBhvr>
                                        <p:cTn id="169" dur="500" fill="hold"/>
                                        <p:tgtEl>
                                          <p:spTgt spid="51"/>
                                        </p:tgtEl>
                                        <p:attrNameLst>
                                          <p:attrName>ppt_h</p:attrName>
                                        </p:attrNameLst>
                                      </p:cBhvr>
                                      <p:tavLst>
                                        <p:tav tm="0">
                                          <p:val>
                                            <p:fltVal val="0"/>
                                          </p:val>
                                        </p:tav>
                                        <p:tav tm="100000">
                                          <p:val>
                                            <p:strVal val="#ppt_h"/>
                                          </p:val>
                                        </p:tav>
                                      </p:tavLst>
                                    </p:anim>
                                    <p:animEffect transition="in" filter="fade">
                                      <p:cBhvr>
                                        <p:cTn id="170" dur="500"/>
                                        <p:tgtEl>
                                          <p:spTgt spid="51"/>
                                        </p:tgtEl>
                                      </p:cBhvr>
                                    </p:animEffect>
                                  </p:childTnLst>
                                </p:cTn>
                              </p:par>
                            </p:childTnLst>
                          </p:cTn>
                        </p:par>
                        <p:par>
                          <p:cTn id="171" fill="hold">
                            <p:stCondLst>
                              <p:cond delay="1000"/>
                            </p:stCondLst>
                            <p:childTnLst>
                              <p:par>
                                <p:cTn id="172" presetID="53" presetClass="entr" presetSubtype="16" fill="hold" nodeType="afterEffect">
                                  <p:stCondLst>
                                    <p:cond delay="0"/>
                                  </p:stCondLst>
                                  <p:childTnLst>
                                    <p:set>
                                      <p:cBhvr>
                                        <p:cTn id="173" dur="1" fill="hold">
                                          <p:stCondLst>
                                            <p:cond delay="0"/>
                                          </p:stCondLst>
                                        </p:cTn>
                                        <p:tgtEl>
                                          <p:spTgt spid="60"/>
                                        </p:tgtEl>
                                        <p:attrNameLst>
                                          <p:attrName>style.visibility</p:attrName>
                                        </p:attrNameLst>
                                      </p:cBhvr>
                                      <p:to>
                                        <p:strVal val="visible"/>
                                      </p:to>
                                    </p:set>
                                    <p:anim calcmode="lin" valueType="num">
                                      <p:cBhvr>
                                        <p:cTn id="174" dur="500" fill="hold"/>
                                        <p:tgtEl>
                                          <p:spTgt spid="60"/>
                                        </p:tgtEl>
                                        <p:attrNameLst>
                                          <p:attrName>ppt_w</p:attrName>
                                        </p:attrNameLst>
                                      </p:cBhvr>
                                      <p:tavLst>
                                        <p:tav tm="0">
                                          <p:val>
                                            <p:fltVal val="0"/>
                                          </p:val>
                                        </p:tav>
                                        <p:tav tm="100000">
                                          <p:val>
                                            <p:strVal val="#ppt_w"/>
                                          </p:val>
                                        </p:tav>
                                      </p:tavLst>
                                    </p:anim>
                                    <p:anim calcmode="lin" valueType="num">
                                      <p:cBhvr>
                                        <p:cTn id="175" dur="500" fill="hold"/>
                                        <p:tgtEl>
                                          <p:spTgt spid="60"/>
                                        </p:tgtEl>
                                        <p:attrNameLst>
                                          <p:attrName>ppt_h</p:attrName>
                                        </p:attrNameLst>
                                      </p:cBhvr>
                                      <p:tavLst>
                                        <p:tav tm="0">
                                          <p:val>
                                            <p:fltVal val="0"/>
                                          </p:val>
                                        </p:tav>
                                        <p:tav tm="100000">
                                          <p:val>
                                            <p:strVal val="#ppt_h"/>
                                          </p:val>
                                        </p:tav>
                                      </p:tavLst>
                                    </p:anim>
                                    <p:animEffect transition="in" filter="fade">
                                      <p:cBhvr>
                                        <p:cTn id="17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4" grpId="0" animBg="1"/>
      <p:bldP spid="55" grpId="0" animBg="1"/>
      <p:bldP spid="56" grpId="0" animBg="1"/>
      <p:bldP spid="57"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2" grpId="0" animBg="1"/>
      <p:bldP spid="83"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CE8AC-0041-401E-89D7-93A179CCEFDE}"/>
              </a:ext>
            </a:extLst>
          </p:cNvPr>
          <p:cNvSpPr>
            <a:spLocks noGrp="1"/>
          </p:cNvSpPr>
          <p:nvPr>
            <p:ph type="title"/>
          </p:nvPr>
        </p:nvSpPr>
        <p:spPr/>
        <p:txBody>
          <a:bodyPr/>
          <a:lstStyle/>
          <a:p>
            <a:r>
              <a:rPr lang="en-US" dirty="0"/>
              <a:t>Current Practice: Scripting</a:t>
            </a:r>
          </a:p>
        </p:txBody>
      </p:sp>
      <p:sp>
        <p:nvSpPr>
          <p:cNvPr id="4" name="Θέση αριθμού διαφάνειας 3">
            <a:extLst>
              <a:ext uri="{FF2B5EF4-FFF2-40B4-BE49-F238E27FC236}">
                <a16:creationId xmlns:a16="http://schemas.microsoft.com/office/drawing/2014/main" id="{F70AD6BE-9D15-42C8-90C0-903C46727EF0}"/>
              </a:ext>
            </a:extLst>
          </p:cNvPr>
          <p:cNvSpPr>
            <a:spLocks noGrp="1"/>
          </p:cNvSpPr>
          <p:nvPr>
            <p:ph type="sldNum" sz="quarter" idx="4"/>
          </p:nvPr>
        </p:nvSpPr>
        <p:spPr/>
        <p:txBody>
          <a:bodyPr/>
          <a:lstStyle/>
          <a:p>
            <a:fld id="{F3164A33-BA3B-4257-99BF-AAAE7BC3E136}" type="slidenum">
              <a:rPr lang="el-GR" smtClean="0"/>
              <a:pPr/>
              <a:t>12</a:t>
            </a:fld>
            <a:r>
              <a:rPr lang="en-US"/>
              <a:t> of 80</a:t>
            </a:r>
            <a:endParaRPr lang="el-GR" dirty="0"/>
          </a:p>
        </p:txBody>
      </p:sp>
      <p:sp>
        <p:nvSpPr>
          <p:cNvPr id="7" name="Rectangle 6">
            <a:extLst>
              <a:ext uri="{FF2B5EF4-FFF2-40B4-BE49-F238E27FC236}">
                <a16:creationId xmlns:a16="http://schemas.microsoft.com/office/drawing/2014/main" id="{8FA862B1-A26E-C947-87C8-CA5A2099B968}"/>
              </a:ext>
            </a:extLst>
          </p:cNvPr>
          <p:cNvSpPr/>
          <p:nvPr/>
        </p:nvSpPr>
        <p:spPr>
          <a:xfrm>
            <a:off x="1097280" y="-84949882"/>
            <a:ext cx="10404000" cy="92579190"/>
          </a:xfrm>
          <a:prstGeom prst="rect">
            <a:avLst/>
          </a:prstGeom>
        </p:spPr>
        <p:txBody>
          <a:bodyPr wrap="square">
            <a:spAutoFit/>
          </a:bodyPr>
          <a:lstStyle/>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title: "Update of HUNT RPM &amp; evaluation on new data"</a:t>
            </a:r>
          </a:p>
          <a:p>
            <a:r>
              <a:rPr lang="en-US" sz="1000" dirty="0">
                <a:latin typeface="Consolas" panose="020B0609020204030204" pitchFamily="49" charset="0"/>
                <a:cs typeface="Consolas" panose="020B0609020204030204" pitchFamily="49" charset="0"/>
              </a:rPr>
              <a:t>author:</a:t>
            </a:r>
          </a:p>
          <a:p>
            <a:r>
              <a:rPr lang="en-US" sz="1000" dirty="0">
                <a:latin typeface="Consolas" panose="020B0609020204030204" pitchFamily="49" charset="0"/>
                <a:cs typeface="Consolas" panose="020B0609020204030204" pitchFamily="49" charset="0"/>
              </a:rPr>
              <a:t>- name: Maria </a:t>
            </a:r>
            <a:r>
              <a:rPr lang="en-US" sz="1000" dirty="0" err="1">
                <a:latin typeface="Consolas" panose="020B0609020204030204" pitchFamily="49" charset="0"/>
                <a:cs typeface="Consolas" panose="020B0609020204030204" pitchFamily="49" charset="0"/>
              </a:rPr>
              <a:t>Markaki</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affiliation: MXM lab - Computer Science Department, University of Crete</a:t>
            </a:r>
          </a:p>
          <a:p>
            <a:r>
              <a:rPr lang="en-US" sz="1000" dirty="0">
                <a:latin typeface="Consolas" panose="020B0609020204030204" pitchFamily="49" charset="0"/>
                <a:cs typeface="Consolas" panose="020B0609020204030204" pitchFamily="49" charset="0"/>
              </a:rPr>
              <a:t>email: </a:t>
            </a:r>
            <a:r>
              <a:rPr lang="en-US" sz="1000" dirty="0" err="1">
                <a:latin typeface="Consolas" panose="020B0609020204030204" pitchFamily="49" charset="0"/>
                <a:cs typeface="Consolas" panose="020B0609020204030204" pitchFamily="49" charset="0"/>
              </a:rPr>
              <a:t>maria.g.markaki@gmail.com</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output: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BiocStyle</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html_document</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abstract: |</a:t>
            </a:r>
          </a:p>
          <a:p>
            <a:r>
              <a:rPr lang="en-US" sz="1000" dirty="0">
                <a:latin typeface="Consolas" panose="020B0609020204030204" pitchFamily="49" charset="0"/>
                <a:cs typeface="Consolas" panose="020B0609020204030204" pitchFamily="49" charset="0"/>
              </a:rPr>
              <a:t>  Random 1 denotes control, without follow-up, which does not get any image diagnostics, nor </a:t>
            </a:r>
            <a:r>
              <a:rPr lang="en-US" sz="1000" dirty="0" err="1">
                <a:latin typeface="Consolas" panose="020B0609020204030204" pitchFamily="49" charset="0"/>
                <a:cs typeface="Consolas" panose="020B0609020204030204" pitchFamily="49" charset="0"/>
              </a:rPr>
              <a:t>rtg</a:t>
            </a:r>
            <a:r>
              <a:rPr lang="en-US" sz="1000" dirty="0">
                <a:latin typeface="Consolas" panose="020B0609020204030204" pitchFamily="49" charset="0"/>
                <a:cs typeface="Consolas" panose="020B0609020204030204" pitchFamily="49" charset="0"/>
              </a:rPr>
              <a:t> thorax. Random 2 denotes CT group. Smoking status (</a:t>
            </a:r>
            <a:r>
              <a:rPr lang="en-US" sz="1000" dirty="0" err="1">
                <a:latin typeface="Consolas" panose="020B0609020204030204" pitchFamily="49" charset="0"/>
                <a:cs typeface="Consolas" panose="020B0609020204030204" pitchFamily="49" charset="0"/>
              </a:rPr>
              <a:t>Rygestatus</a:t>
            </a:r>
            <a:r>
              <a:rPr lang="en-US" sz="1000" dirty="0">
                <a:latin typeface="Consolas" panose="020B0609020204030204" pitchFamily="49" charset="0"/>
                <a:cs typeface="Consolas" panose="020B0609020204030204" pitchFamily="49" charset="0"/>
              </a:rPr>
              <a:t>) 1: current smokers, 2: ex-smokers. Nelson D group more than 15 cigarettes per day, more than 25 years, less or equal to 10 years quit time, or more than 10 cigarettes per day, more than 30 years, less or equal to 10 </a:t>
            </a:r>
            <a:r>
              <a:rPr lang="en-US" sz="1000" dirty="0" err="1">
                <a:latin typeface="Consolas" panose="020B0609020204030204" pitchFamily="49" charset="0"/>
                <a:cs typeface="Consolas" panose="020B0609020204030204" pitchFamily="49" charset="0"/>
              </a:rPr>
              <a:t>yeard</a:t>
            </a:r>
            <a:r>
              <a:rPr lang="en-US" sz="1000" dirty="0">
                <a:latin typeface="Consolas" panose="020B0609020204030204" pitchFamily="49" charset="0"/>
                <a:cs typeface="Consolas" panose="020B0609020204030204" pitchFamily="49" charset="0"/>
              </a:rPr>
              <a:t> quit time, 50 to 75 years age. </a:t>
            </a:r>
          </a:p>
          <a:p>
            <a:r>
              <a:rPr lang="en-US" sz="1000" dirty="0">
                <a:latin typeface="Consolas" panose="020B0609020204030204" pitchFamily="49" charset="0"/>
                <a:cs typeface="Consolas" panose="020B0609020204030204" pitchFamily="49" charset="0"/>
              </a:rPr>
              <a:t>vignette: |</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VignetteIndexEntry</a:t>
            </a:r>
            <a:r>
              <a:rPr lang="en-US" sz="1000" dirty="0">
                <a:latin typeface="Consolas" panose="020B0609020204030204" pitchFamily="49" charset="0"/>
                <a:cs typeface="Consolas" panose="020B0609020204030204" pitchFamily="49" charset="0"/>
              </a:rPr>
              <a:t>{Vignette Title}</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VignetteEngine</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knitr</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rmarkdown</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VignetteEncoding</a:t>
            </a:r>
            <a:r>
              <a:rPr lang="en-US" sz="1000" dirty="0">
                <a:latin typeface="Consolas" panose="020B0609020204030204" pitchFamily="49" charset="0"/>
                <a:cs typeface="Consolas" panose="020B0609020204030204" pitchFamily="49" charset="0"/>
              </a:rPr>
              <a:t>{UTF-8}</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Settting</a:t>
            </a:r>
            <a:r>
              <a:rPr lang="en-US" sz="1000" dirty="0">
                <a:latin typeface="Consolas" panose="020B0609020204030204" pitchFamily="49" charset="0"/>
                <a:cs typeface="Consolas" panose="020B0609020204030204" pitchFamily="49" charset="0"/>
              </a:rPr>
              <a:t> up the working </a:t>
            </a:r>
            <a:r>
              <a:rPr lang="en-US" sz="1000" dirty="0" err="1">
                <a:latin typeface="Consolas" panose="020B0609020204030204" pitchFamily="49" charset="0"/>
                <a:cs typeface="Consolas" panose="020B0609020204030204" pitchFamily="49" charset="0"/>
              </a:rPr>
              <a:t>enviroment</a:t>
            </a:r>
            <a:r>
              <a:rPr lang="en-US" sz="1000" dirty="0">
                <a:latin typeface="Consolas" panose="020B0609020204030204" pitchFamily="49" charset="0"/>
                <a:cs typeface="Consolas" panose="020B0609020204030204" pitchFamily="49" charset="0"/>
              </a:rPr>
              <a:t> and loading the data for Danish group of smokers</a:t>
            </a:r>
          </a:p>
          <a:p>
            <a:r>
              <a:rPr lang="en-US" sz="1000" dirty="0">
                <a:latin typeface="Consolas" panose="020B0609020204030204" pitchFamily="49" charset="0"/>
                <a:cs typeface="Consolas" panose="020B0609020204030204" pitchFamily="49" charset="0"/>
              </a:rPr>
              <a:t>```{r}  </a:t>
            </a:r>
          </a:p>
          <a:p>
            <a:r>
              <a:rPr lang="en-US" sz="1000" dirty="0" err="1">
                <a:latin typeface="Consolas" panose="020B0609020204030204" pitchFamily="49" charset="0"/>
                <a:cs typeface="Consolas" panose="020B0609020204030204" pitchFamily="49" charset="0"/>
              </a:rPr>
              <a:t>rm</a:t>
            </a:r>
            <a:r>
              <a:rPr lang="en-US" sz="1000" dirty="0">
                <a:latin typeface="Consolas" panose="020B0609020204030204" pitchFamily="49" charset="0"/>
                <a:cs typeface="Consolas" panose="020B0609020204030204" pitchFamily="49" charset="0"/>
              </a:rPr>
              <a:t>(list = ls());</a:t>
            </a:r>
          </a:p>
          <a:p>
            <a:r>
              <a:rPr lang="en-US" sz="1000" dirty="0" err="1">
                <a:latin typeface="Consolas" panose="020B0609020204030204" pitchFamily="49" charset="0"/>
                <a:cs typeface="Consolas" panose="020B0609020204030204" pitchFamily="49" charset="0"/>
              </a:rPr>
              <a:t>setwd</a:t>
            </a:r>
            <a:r>
              <a:rPr lang="en-US" sz="1000" dirty="0">
                <a:latin typeface="Consolas" panose="020B0609020204030204" pitchFamily="49" charset="0"/>
                <a:cs typeface="Consolas" panose="020B0609020204030204" pitchFamily="49" charset="0"/>
              </a:rPr>
              <a:t>("D:/Dropbox (Personal)/gnosis/HUNT/</a:t>
            </a:r>
            <a:r>
              <a:rPr lang="en-US" sz="1000" dirty="0" err="1">
                <a:latin typeface="Consolas" panose="020B0609020204030204" pitchFamily="49" charset="0"/>
                <a:cs typeface="Consolas" panose="020B0609020204030204" pitchFamily="49" charset="0"/>
              </a:rPr>
              <a:t>DanishCohort</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rms</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library("mice")</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mfp</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pROC</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library("ROCR")</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readxl</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tidyverse</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PredictABEL</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library("</a:t>
            </a:r>
            <a:r>
              <a:rPr lang="en-US" sz="1000" dirty="0" err="1">
                <a:latin typeface="Consolas" panose="020B0609020204030204" pitchFamily="49" charset="0"/>
                <a:cs typeface="Consolas" panose="020B0609020204030204" pitchFamily="49" charset="0"/>
              </a:rPr>
              <a:t>Hmisc</a:t>
            </a:r>
            <a:r>
              <a:rPr lang="en-US" sz="1000" dirty="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Other missing values in Danish cohort were set to median values: median cig per day is 20, median pack </a:t>
            </a:r>
            <a:r>
              <a:rPr lang="en-US" sz="1000" dirty="0" err="1">
                <a:latin typeface="Consolas" panose="020B0609020204030204" pitchFamily="49" charset="0"/>
                <a:cs typeface="Consolas" panose="020B0609020204030204" pitchFamily="49" charset="0"/>
              </a:rPr>
              <a:t>yrs</a:t>
            </a:r>
            <a:r>
              <a:rPr lang="en-US" sz="1000" dirty="0">
                <a:latin typeface="Consolas" panose="020B0609020204030204" pitchFamily="49" charset="0"/>
                <a:cs typeface="Consolas" panose="020B0609020204030204" pitchFamily="49" charset="0"/>
              </a:rPr>
              <a:t> is 33.75, median age is 57.60, median BMI is 24.76; Danish people have ages between 49-71</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Importation of HUNT Multiple Imputation datasets</a:t>
            </a:r>
          </a:p>
          <a:p>
            <a:r>
              <a:rPr lang="en-US" sz="1000" dirty="0">
                <a:latin typeface="Consolas" panose="020B0609020204030204" pitchFamily="49" charset="0"/>
                <a:cs typeface="Consolas" panose="020B0609020204030204" pitchFamily="49" charset="0"/>
              </a:rPr>
              <a:t>load("</a:t>
            </a:r>
            <a:r>
              <a:rPr lang="en-US" sz="1000" dirty="0" err="1">
                <a:latin typeface="Consolas" panose="020B0609020204030204" pitchFamily="49" charset="0"/>
                <a:cs typeface="Consolas" panose="020B0609020204030204" pitchFamily="49" charset="0"/>
              </a:rPr>
              <a:t>HUNTfiles</a:t>
            </a:r>
            <a:r>
              <a:rPr lang="en-US" sz="1000" dirty="0">
                <a:latin typeface="Consolas" panose="020B0609020204030204" pitchFamily="49" charset="0"/>
                <a:cs typeface="Consolas" panose="020B0609020204030204" pitchFamily="49" charset="0"/>
              </a:rPr>
              <a:t>/newimp60copy.RData")</a:t>
            </a:r>
          </a:p>
          <a:p>
            <a:r>
              <a:rPr lang="en-US" sz="1000" dirty="0">
                <a:latin typeface="Consolas" panose="020B0609020204030204" pitchFamily="49" charset="0"/>
                <a:cs typeface="Consolas" panose="020B0609020204030204" pitchFamily="49" charset="0"/>
              </a:rPr>
              <a:t>load("</a:t>
            </a:r>
            <a:r>
              <a:rPr lang="en-US" sz="1000" dirty="0" err="1">
                <a:latin typeface="Consolas" panose="020B0609020204030204" pitchFamily="49" charset="0"/>
                <a:cs typeface="Consolas" panose="020B0609020204030204" pitchFamily="49" charset="0"/>
              </a:rPr>
              <a:t>HUNTfiles</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timetoEvent.RData</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load("</a:t>
            </a:r>
            <a:r>
              <a:rPr lang="en-US" sz="1000" dirty="0" err="1">
                <a:latin typeface="Consolas" panose="020B0609020204030204" pitchFamily="49" charset="0"/>
                <a:cs typeface="Consolas" panose="020B0609020204030204" pitchFamily="49" charset="0"/>
              </a:rPr>
              <a:t>HUNTfiles</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SMARTc.RData</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load("</a:t>
            </a:r>
            <a:r>
              <a:rPr lang="en-US" sz="1000" dirty="0" err="1">
                <a:latin typeface="Consolas" panose="020B0609020204030204" pitchFamily="49" charset="0"/>
                <a:cs typeface="Consolas" panose="020B0609020204030204" pitchFamily="49" charset="0"/>
              </a:rPr>
              <a:t>HUNTfiles</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ismo.RData</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Disable scientific notation in scripts R; a problem incurred with </a:t>
            </a:r>
            <a:r>
              <a:rPr lang="en-US" sz="1000" dirty="0" err="1">
                <a:latin typeface="Consolas" panose="020B0609020204030204" pitchFamily="49" charset="0"/>
                <a:cs typeface="Consolas" panose="020B0609020204030204" pitchFamily="49" charset="0"/>
              </a:rPr>
              <a:t>alpharithmetic</a:t>
            </a:r>
            <a:r>
              <a:rPr lang="en-US" sz="1000" dirty="0">
                <a:latin typeface="Consolas" panose="020B0609020204030204" pitchFamily="49" charset="0"/>
                <a:cs typeface="Consolas" panose="020B0609020204030204" pitchFamily="49" charset="0"/>
              </a:rPr>
              <a:t> transformed to numeric when an intersection with numeric values was asked for </a:t>
            </a:r>
          </a:p>
          <a:p>
            <a:r>
              <a:rPr lang="en-US" sz="1000" dirty="0">
                <a:latin typeface="Consolas" panose="020B0609020204030204" pitchFamily="49" charset="0"/>
                <a:cs typeface="Consolas" panose="020B0609020204030204" pitchFamily="49" charset="0"/>
              </a:rPr>
              <a:t>options(</a:t>
            </a:r>
            <a:r>
              <a:rPr lang="en-US" sz="1000" dirty="0" err="1">
                <a:latin typeface="Consolas" panose="020B0609020204030204" pitchFamily="49" charset="0"/>
                <a:cs typeface="Consolas" panose="020B0609020204030204" pitchFamily="49" charset="0"/>
              </a:rPr>
              <a:t>scipen</a:t>
            </a:r>
            <a:r>
              <a:rPr lang="en-US" sz="1000" dirty="0">
                <a:latin typeface="Consolas" panose="020B0609020204030204" pitchFamily="49" charset="0"/>
                <a:cs typeface="Consolas" panose="020B0609020204030204" pitchFamily="49" charset="0"/>
              </a:rPr>
              <a:t> = 999)</a:t>
            </a:r>
          </a:p>
          <a:p>
            <a:r>
              <a:rPr lang="en-US" sz="1000" dirty="0">
                <a:latin typeface="Consolas" panose="020B0609020204030204" pitchFamily="49" charset="0"/>
                <a:cs typeface="Consolas" panose="020B0609020204030204" pitchFamily="49" charset="0"/>
              </a:rPr>
              <a:t>Dataset&lt;-</a:t>
            </a:r>
            <a:r>
              <a:rPr lang="en-US" sz="1000" dirty="0" err="1">
                <a:latin typeface="Consolas" panose="020B0609020204030204" pitchFamily="49" charset="0"/>
                <a:cs typeface="Consolas" panose="020B0609020204030204" pitchFamily="49" charset="0"/>
              </a:rPr>
              <a:t>SMARTc</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event&lt;-</a:t>
            </a:r>
            <a:r>
              <a:rPr lang="en-US" sz="1000" dirty="0" err="1">
                <a:latin typeface="Consolas" panose="020B0609020204030204" pitchFamily="49" charset="0"/>
                <a:cs typeface="Consolas" panose="020B0609020204030204" pitchFamily="49" charset="0"/>
              </a:rPr>
              <a:t>Dataset$outcome</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sum(event[</a:t>
            </a:r>
            <a:r>
              <a:rPr lang="en-US" sz="1000" dirty="0" err="1">
                <a:latin typeface="Consolas" panose="020B0609020204030204" pitchFamily="49" charset="0"/>
                <a:cs typeface="Consolas" panose="020B0609020204030204" pitchFamily="49" charset="0"/>
              </a:rPr>
              <a:t>ismo</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timetoEvent1 &lt;- </a:t>
            </a:r>
            <a:r>
              <a:rPr lang="en-US" sz="1000" dirty="0" err="1">
                <a:latin typeface="Consolas" panose="020B0609020204030204" pitchFamily="49" charset="0"/>
                <a:cs typeface="Consolas" panose="020B0609020204030204" pitchFamily="49" charset="0"/>
              </a:rPr>
              <a:t>timetoEvent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ismo</a:t>
            </a:r>
            <a:r>
              <a:rPr lang="en-US" sz="1000" dirty="0">
                <a:latin typeface="Consolas" panose="020B0609020204030204" pitchFamily="49" charset="0"/>
                <a:cs typeface="Consolas" panose="020B0609020204030204" pitchFamily="49" charset="0"/>
              </a:rPr>
              <a:t>]/365.25</a:t>
            </a:r>
          </a:p>
          <a:p>
            <a:r>
              <a:rPr lang="en-US" sz="1000" dirty="0">
                <a:latin typeface="Consolas" panose="020B0609020204030204" pitchFamily="49" charset="0"/>
                <a:cs typeface="Consolas" panose="020B0609020204030204" pitchFamily="49" charset="0"/>
              </a:rPr>
              <a:t>event1 &lt;- event[</a:t>
            </a:r>
            <a:r>
              <a:rPr lang="en-US" sz="1000" dirty="0" err="1">
                <a:latin typeface="Consolas" panose="020B0609020204030204" pitchFamily="49" charset="0"/>
                <a:cs typeface="Consolas" panose="020B0609020204030204" pitchFamily="49" charset="0"/>
              </a:rPr>
              <a:t>ismo</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sum(event1)</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which(event1 ==1)</a:t>
            </a:r>
          </a:p>
          <a:p>
            <a:r>
              <a:rPr lang="en-US" sz="1000" dirty="0">
                <a:latin typeface="Consolas" panose="020B0609020204030204" pitchFamily="49" charset="0"/>
                <a:cs typeface="Consolas" panose="020B0609020204030204" pitchFamily="49" charset="0"/>
              </a:rPr>
              <a:t>j = which(timetoEvent1[</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]&lt;=10)</a:t>
            </a:r>
          </a:p>
          <a:p>
            <a:r>
              <a:rPr lang="en-US" sz="1000" dirty="0">
                <a:latin typeface="Consolas" panose="020B0609020204030204" pitchFamily="49" charset="0"/>
                <a:cs typeface="Consolas" panose="020B0609020204030204" pitchFamily="49" charset="0"/>
              </a:rPr>
              <a:t>event10yrs &lt;- event1</a:t>
            </a:r>
          </a:p>
          <a:p>
            <a:r>
              <a:rPr lang="en-US" sz="1000" dirty="0">
                <a:latin typeface="Consolas" panose="020B0609020204030204" pitchFamily="49" charset="0"/>
                <a:cs typeface="Consolas" panose="020B0609020204030204" pitchFamily="49" charset="0"/>
              </a:rPr>
              <a:t>event10yrs[-</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[j]] &lt;- 0</a:t>
            </a:r>
          </a:p>
          <a:p>
            <a:r>
              <a:rPr lang="en-US" sz="1000" dirty="0">
                <a:latin typeface="Consolas" panose="020B0609020204030204" pitchFamily="49" charset="0"/>
                <a:cs typeface="Consolas" panose="020B0609020204030204" pitchFamily="49" charset="0"/>
              </a:rPr>
              <a:t>sum(event10yrs)</a:t>
            </a:r>
          </a:p>
          <a:p>
            <a:r>
              <a:rPr lang="en-US" sz="1000" dirty="0">
                <a:latin typeface="Consolas" panose="020B0609020204030204" pitchFamily="49" charset="0"/>
                <a:cs typeface="Consolas" panose="020B0609020204030204" pitchFamily="49" charset="0"/>
              </a:rPr>
              <a:t>timetoEvent10yrs &lt;- timetoEvent1</a:t>
            </a:r>
          </a:p>
          <a:p>
            <a:r>
              <a:rPr lang="en-US" sz="1000" dirty="0">
                <a:latin typeface="Consolas" panose="020B0609020204030204" pitchFamily="49" charset="0"/>
                <a:cs typeface="Consolas" panose="020B0609020204030204" pitchFamily="49" charset="0"/>
              </a:rPr>
              <a:t>timetoEvent10yrs[timetoEvent1&gt;10] &lt;- 10</a:t>
            </a:r>
          </a:p>
          <a:p>
            <a:r>
              <a:rPr lang="en-US" sz="1000" dirty="0">
                <a:latin typeface="Consolas" panose="020B0609020204030204" pitchFamily="49" charset="0"/>
                <a:cs typeface="Consolas" panose="020B0609020204030204" pitchFamily="49" charset="0"/>
              </a:rPr>
              <a:t>## Train on data from HUNT with the age span of Danish cohort 49-71 and events up to 10 years; try to improve using multiply imputed datasets</a:t>
            </a:r>
          </a:p>
          <a:p>
            <a:r>
              <a:rPr lang="en-US" sz="1000" dirty="0">
                <a:latin typeface="Consolas" panose="020B0609020204030204" pitchFamily="49" charset="0"/>
                <a:cs typeface="Consolas" panose="020B0609020204030204" pitchFamily="49" charset="0"/>
              </a:rPr>
              <a:t>Dataset1 &lt;- mice::complete(newimp60,1)</a:t>
            </a:r>
          </a:p>
          <a:p>
            <a:r>
              <a:rPr lang="en-US" sz="1000" dirty="0">
                <a:latin typeface="Consolas" panose="020B0609020204030204" pitchFamily="49" charset="0"/>
                <a:cs typeface="Consolas" panose="020B0609020204030204" pitchFamily="49" charset="0"/>
              </a:rPr>
              <a:t>Dataset1[] &lt;- </a:t>
            </a:r>
            <a:r>
              <a:rPr lang="en-US" sz="1000" dirty="0" err="1">
                <a:latin typeface="Consolas" panose="020B0609020204030204" pitchFamily="49" charset="0"/>
                <a:cs typeface="Consolas" panose="020B0609020204030204" pitchFamily="49" charset="0"/>
              </a:rPr>
              <a:t>lapply</a:t>
            </a:r>
            <a:r>
              <a:rPr lang="en-US" sz="1000" dirty="0">
                <a:latin typeface="Consolas" panose="020B0609020204030204" pitchFamily="49" charset="0"/>
                <a:cs typeface="Consolas" panose="020B0609020204030204" pitchFamily="49" charset="0"/>
              </a:rPr>
              <a:t>(Dataset1, </a:t>
            </a:r>
            <a:r>
              <a:rPr lang="en-US" sz="1000" dirty="0" err="1">
                <a:latin typeface="Consolas" panose="020B0609020204030204" pitchFamily="49" charset="0"/>
                <a:cs typeface="Consolas" panose="020B0609020204030204" pitchFamily="49" charset="0"/>
              </a:rPr>
              <a:t>unclass</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Dataset2 &lt;- Dataset1[c(</a:t>
            </a:r>
            <a:r>
              <a:rPr lang="en-US" sz="1000" dirty="0" err="1">
                <a:latin typeface="Consolas" panose="020B0609020204030204" pitchFamily="49" charset="0"/>
                <a:cs typeface="Consolas" panose="020B0609020204030204" pitchFamily="49" charset="0"/>
              </a:rPr>
              <a:t>ismo</a:t>
            </a:r>
            <a:r>
              <a:rPr lang="en-US" sz="1000" dirty="0">
                <a:latin typeface="Consolas" panose="020B0609020204030204" pitchFamily="49" charset="0"/>
                <a:cs typeface="Consolas" panose="020B0609020204030204" pitchFamily="49" charset="0"/>
              </a:rPr>
              <a:t>),c(2,1,4,26,27,34)]</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which(Dataset2$PartAg.NT2BLQ1 &gt;= 49 &amp; Dataset2$PartAg.NT2BLQ1 &lt;= 71)</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describe(Dataset2)</a:t>
            </a:r>
          </a:p>
          <a:p>
            <a:r>
              <a:rPr lang="en-US" sz="1000" dirty="0">
                <a:latin typeface="Consolas" panose="020B0609020204030204" pitchFamily="49" charset="0"/>
                <a:cs typeface="Consolas" panose="020B0609020204030204" pitchFamily="49" charset="0"/>
              </a:rPr>
              <a:t>timetoEvent10yrsshort &lt;- timetoEvent10yrs[</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event10yrsshort &lt;- event10yrs[</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ii = which(event10yrsshort == 1)#227</a:t>
            </a:r>
          </a:p>
          <a:p>
            <a:r>
              <a:rPr lang="en-US" sz="1000" dirty="0">
                <a:latin typeface="Consolas" panose="020B0609020204030204" pitchFamily="49" charset="0"/>
                <a:cs typeface="Consolas" panose="020B0609020204030204" pitchFamily="49" charset="0"/>
              </a:rPr>
              <a:t>sum(event10yrsshort)</a:t>
            </a:r>
          </a:p>
          <a:p>
            <a:r>
              <a:rPr lang="en-US" sz="1000" dirty="0">
                <a:latin typeface="Consolas" panose="020B0609020204030204" pitchFamily="49" charset="0"/>
                <a:cs typeface="Consolas" panose="020B0609020204030204" pitchFamily="49" charset="0"/>
              </a:rPr>
              <a:t>S &lt;- </a:t>
            </a:r>
            <a:r>
              <a:rPr lang="en-US" sz="1000" dirty="0" err="1">
                <a:latin typeface="Consolas" panose="020B0609020204030204" pitchFamily="49" charset="0"/>
                <a:cs typeface="Consolas" panose="020B0609020204030204" pitchFamily="49" charset="0"/>
              </a:rPr>
              <a:t>Surv</a:t>
            </a:r>
            <a:r>
              <a:rPr lang="en-US" sz="1000" dirty="0">
                <a:latin typeface="Consolas" panose="020B0609020204030204" pitchFamily="49" charset="0"/>
                <a:cs typeface="Consolas" panose="020B0609020204030204" pitchFamily="49" charset="0"/>
              </a:rPr>
              <a:t>(timetoEvent10yrsshort,event10yrsshort)</a:t>
            </a:r>
          </a:p>
          <a:p>
            <a:r>
              <a:rPr lang="en-US" sz="1000" dirty="0" err="1">
                <a:latin typeface="Consolas" panose="020B0609020204030204" pitchFamily="49" charset="0"/>
                <a:cs typeface="Consolas" panose="020B0609020204030204" pitchFamily="49" charset="0"/>
              </a:rPr>
              <a:t>nimp</a:t>
            </a:r>
            <a:r>
              <a:rPr lang="en-US" sz="1000" dirty="0">
                <a:latin typeface="Consolas" panose="020B0609020204030204" pitchFamily="49" charset="0"/>
                <a:cs typeface="Consolas" panose="020B0609020204030204" pitchFamily="49" charset="0"/>
              </a:rPr>
              <a:t>=newimp60$m</a:t>
            </a:r>
          </a:p>
          <a:p>
            <a:r>
              <a:rPr lang="en-US" sz="1000" dirty="0" err="1">
                <a:latin typeface="Consolas" panose="020B0609020204030204" pitchFamily="49" charset="0"/>
                <a:cs typeface="Consolas" panose="020B0609020204030204" pitchFamily="49" charset="0"/>
              </a:rPr>
              <a:t>Cindeximp</a:t>
            </a:r>
            <a:r>
              <a:rPr lang="en-US" sz="1000" dirty="0">
                <a:latin typeface="Consolas" panose="020B0609020204030204" pitchFamily="49" charset="0"/>
                <a:cs typeface="Consolas" panose="020B0609020204030204" pitchFamily="49" charset="0"/>
              </a:rPr>
              <a:t>=matrix(0,1,nimp)</a:t>
            </a:r>
          </a:p>
          <a:p>
            <a:r>
              <a:rPr lang="en-US" sz="1000" dirty="0">
                <a:latin typeface="Consolas" panose="020B0609020204030204" pitchFamily="49" charset="0"/>
                <a:cs typeface="Consolas" panose="020B0609020204030204" pitchFamily="49" charset="0"/>
              </a:rPr>
              <a:t>coef10yrsimp=matrix(0,6,nimp) </a:t>
            </a:r>
          </a:p>
          <a:p>
            <a:r>
              <a:rPr lang="en-US" sz="1000" dirty="0" err="1">
                <a:latin typeface="Consolas" panose="020B0609020204030204" pitchFamily="49" charset="0"/>
                <a:cs typeface="Consolas" panose="020B0609020204030204" pitchFamily="49" charset="0"/>
              </a:rPr>
              <a:t>riskthresh</a:t>
            </a:r>
            <a:r>
              <a:rPr lang="en-US" sz="1000" dirty="0">
                <a:latin typeface="Consolas" panose="020B0609020204030204" pitchFamily="49" charset="0"/>
                <a:cs typeface="Consolas" panose="020B0609020204030204" pitchFamily="49" charset="0"/>
              </a:rPr>
              <a:t> = matrix(0,1,nimp)</a:t>
            </a:r>
          </a:p>
          <a:p>
            <a:r>
              <a:rPr lang="en-US" sz="1000" dirty="0" err="1">
                <a:latin typeface="Consolas" panose="020B0609020204030204" pitchFamily="49" charset="0"/>
                <a:cs typeface="Consolas" panose="020B0609020204030204" pitchFamily="49" charset="0"/>
              </a:rPr>
              <a:t>interm</a:t>
            </a:r>
            <a:r>
              <a:rPr lang="en-US" sz="1000" dirty="0">
                <a:latin typeface="Consolas" panose="020B0609020204030204" pitchFamily="49" charset="0"/>
                <a:cs typeface="Consolas" panose="020B0609020204030204" pitchFamily="49" charset="0"/>
              </a:rPr>
              <a:t> = matrix(0,12091,1)</a:t>
            </a:r>
          </a:p>
          <a:p>
            <a:r>
              <a:rPr lang="en-US" sz="1000" dirty="0">
                <a:latin typeface="Consolas" panose="020B0609020204030204" pitchFamily="49" charset="0"/>
                <a:cs typeface="Consolas" panose="020B0609020204030204" pitchFamily="49" charset="0"/>
              </a:rPr>
              <a:t>Xbeta10yrsimp &lt;- matrix(0,12091,nimp)</a:t>
            </a:r>
          </a:p>
          <a:p>
            <a:r>
              <a:rPr lang="en-US" sz="1000" dirty="0">
                <a:latin typeface="Consolas" panose="020B0609020204030204" pitchFamily="49" charset="0"/>
                <a:cs typeface="Consolas" panose="020B0609020204030204" pitchFamily="49" charset="0"/>
              </a:rPr>
              <a:t>for (j in c(1:nimp)){</a:t>
            </a:r>
          </a:p>
          <a:p>
            <a:r>
              <a:rPr lang="en-US" sz="1000" dirty="0">
                <a:latin typeface="Consolas" panose="020B0609020204030204" pitchFamily="49" charset="0"/>
                <a:cs typeface="Consolas" panose="020B0609020204030204" pitchFamily="49" charset="0"/>
              </a:rPr>
              <a:t>  Dataset1 &lt;- mice::complete(newimp60,j)</a:t>
            </a:r>
          </a:p>
          <a:p>
            <a:r>
              <a:rPr lang="en-US" sz="1000" dirty="0">
                <a:latin typeface="Consolas" panose="020B0609020204030204" pitchFamily="49" charset="0"/>
                <a:cs typeface="Consolas" panose="020B0609020204030204" pitchFamily="49" charset="0"/>
              </a:rPr>
              <a:t>  Dataset1[] &lt;- </a:t>
            </a:r>
            <a:r>
              <a:rPr lang="en-US" sz="1000" dirty="0" err="1">
                <a:latin typeface="Consolas" panose="020B0609020204030204" pitchFamily="49" charset="0"/>
                <a:cs typeface="Consolas" panose="020B0609020204030204" pitchFamily="49" charset="0"/>
              </a:rPr>
              <a:t>lapply</a:t>
            </a:r>
            <a:r>
              <a:rPr lang="en-US" sz="1000" dirty="0">
                <a:latin typeface="Consolas" panose="020B0609020204030204" pitchFamily="49" charset="0"/>
                <a:cs typeface="Consolas" panose="020B0609020204030204" pitchFamily="49" charset="0"/>
              </a:rPr>
              <a:t>(Dataset1, </a:t>
            </a:r>
            <a:r>
              <a:rPr lang="en-US" sz="1000" dirty="0" err="1">
                <a:latin typeface="Consolas" panose="020B0609020204030204" pitchFamily="49" charset="0"/>
                <a:cs typeface="Consolas" panose="020B0609020204030204" pitchFamily="49" charset="0"/>
              </a:rPr>
              <a:t>unclass</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Dataset2 &lt;- Dataset1[c(</a:t>
            </a:r>
            <a:r>
              <a:rPr lang="en-US" sz="1000" dirty="0" err="1">
                <a:latin typeface="Consolas" panose="020B0609020204030204" pitchFamily="49" charset="0"/>
                <a:cs typeface="Consolas" panose="020B0609020204030204" pitchFamily="49" charset="0"/>
              </a:rPr>
              <a:t>ismo</a:t>
            </a:r>
            <a:r>
              <a:rPr lang="en-US" sz="1000" dirty="0">
                <a:latin typeface="Consolas" panose="020B0609020204030204" pitchFamily="49" charset="0"/>
                <a:cs typeface="Consolas" panose="020B0609020204030204" pitchFamily="49" charset="0"/>
              </a:rPr>
              <a:t>),c(2,1,4,26,27,34)]</a:t>
            </a:r>
          </a:p>
          <a:p>
            <a:r>
              <a:rPr lang="en-US" sz="1000" dirty="0">
                <a:latin typeface="Consolas" panose="020B0609020204030204" pitchFamily="49" charset="0"/>
                <a:cs typeface="Consolas" panose="020B0609020204030204" pitchFamily="49" charset="0"/>
              </a:rPr>
              <a:t>  Dataset22 &lt;- Dataset2[c(</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a:t>
            </a:r>
          </a:p>
          <a:p>
            <a:r>
              <a:rPr lang="en-US" sz="1000" dirty="0">
                <a:latin typeface="Consolas" panose="020B0609020204030204" pitchFamily="49" charset="0"/>
                <a:cs typeface="Consolas" panose="020B0609020204030204" pitchFamily="49" charset="0"/>
              </a:rPr>
              <a:t>  dataset111 &lt;- NULL</a:t>
            </a:r>
          </a:p>
          <a:p>
            <a:r>
              <a:rPr lang="en-US" sz="1000" dirty="0">
                <a:latin typeface="Consolas" panose="020B0609020204030204" pitchFamily="49" charset="0"/>
                <a:cs typeface="Consolas" panose="020B0609020204030204" pitchFamily="49" charset="0"/>
              </a:rPr>
              <a:t>  dataset111$age &lt;- Dataset22$PartAg.NT2BLQ1</a:t>
            </a:r>
          </a:p>
          <a:p>
            <a:r>
              <a:rPr lang="en-US" sz="1000" dirty="0">
                <a:latin typeface="Consolas" panose="020B0609020204030204" pitchFamily="49" charset="0"/>
                <a:cs typeface="Consolas" panose="020B0609020204030204" pitchFamily="49" charset="0"/>
              </a:rPr>
              <a:t>  dataset111$Sex &lt;- Dataset22$Sex</a:t>
            </a:r>
          </a:p>
          <a:p>
            <a:r>
              <a:rPr lang="en-US" sz="1000" dirty="0">
                <a:latin typeface="Consolas" panose="020B0609020204030204" pitchFamily="49" charset="0"/>
                <a:cs typeface="Consolas" panose="020B0609020204030204" pitchFamily="49" charset="0"/>
              </a:rPr>
              <a:t>  dataset111$packyrs &lt;- log(Dataset22$SmoPackYrs.NT2BLQ1+1)</a:t>
            </a:r>
          </a:p>
          <a:p>
            <a:r>
              <a:rPr lang="en-US" sz="1000" dirty="0">
                <a:latin typeface="Consolas" panose="020B0609020204030204" pitchFamily="49" charset="0"/>
                <a:cs typeface="Consolas" panose="020B0609020204030204" pitchFamily="49" charset="0"/>
              </a:rPr>
              <a:t>  dataset111$ICS &lt;- Dataset22$SmoCigDyN.NT2BLQ1</a:t>
            </a:r>
          </a:p>
          <a:p>
            <a:r>
              <a:rPr lang="en-US" sz="1000" dirty="0">
                <a:latin typeface="Consolas" panose="020B0609020204030204" pitchFamily="49" charset="0"/>
                <a:cs typeface="Consolas" panose="020B0609020204030204" pitchFamily="49" charset="0"/>
              </a:rPr>
              <a:t>  dataset111$TSC &lt;- log(Dataset22$SmoDyCesDu.NT2BLQ1+1)</a:t>
            </a:r>
          </a:p>
          <a:p>
            <a:r>
              <a:rPr lang="en-US" sz="1000" dirty="0">
                <a:latin typeface="Consolas" panose="020B0609020204030204" pitchFamily="49" charset="0"/>
                <a:cs typeface="Consolas" panose="020B0609020204030204" pitchFamily="49" charset="0"/>
              </a:rPr>
              <a:t>  dataset111$BMI &lt;- log(Dataset22$BMI)</a:t>
            </a:r>
          </a:p>
          <a:p>
            <a:r>
              <a:rPr lang="en-US" sz="1000" dirty="0">
                <a:latin typeface="Consolas" panose="020B0609020204030204" pitchFamily="49" charset="0"/>
                <a:cs typeface="Consolas" panose="020B0609020204030204" pitchFamily="49" charset="0"/>
              </a:rPr>
              <a:t>  x1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(dataset111)</a:t>
            </a:r>
          </a:p>
          <a:p>
            <a:r>
              <a:rPr lang="en-US" sz="1000" dirty="0">
                <a:latin typeface="Consolas" panose="020B0609020204030204" pitchFamily="49" charset="0"/>
                <a:cs typeface="Consolas" panose="020B0609020204030204" pitchFamily="49" charset="0"/>
              </a:rPr>
              <a:t>  #x &lt;- x1 %&gt;% select(</a:t>
            </a:r>
            <a:r>
              <a:rPr lang="en-US" sz="1000" dirty="0" err="1">
                <a:latin typeface="Consolas" panose="020B0609020204030204" pitchFamily="49" charset="0"/>
                <a:cs typeface="Consolas" panose="020B0609020204030204" pitchFamily="49" charset="0"/>
              </a:rPr>
              <a:t>age,Sex,packyrs</a:t>
            </a:r>
            <a:r>
              <a:rPr lang="en-US" sz="1000" dirty="0">
                <a:latin typeface="Consolas" panose="020B0609020204030204" pitchFamily="49" charset="0"/>
                <a:cs typeface="Consolas" panose="020B0609020204030204" pitchFamily="49" charset="0"/>
              </a:rPr>
              <a:t>, ICS,TSC,BMI) %&gt;% </a:t>
            </a:r>
            <a:r>
              <a:rPr lang="en-US" sz="1000" dirty="0" err="1">
                <a:latin typeface="Consolas" panose="020B0609020204030204" pitchFamily="49" charset="0"/>
                <a:cs typeface="Consolas" panose="020B0609020204030204" pitchFamily="49" charset="0"/>
              </a:rPr>
              <a:t>data.matrix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(Dataset22)</a:t>
            </a:r>
          </a:p>
          <a:p>
            <a:r>
              <a:rPr lang="en-US" sz="1000" dirty="0">
                <a:latin typeface="Consolas" panose="020B0609020204030204" pitchFamily="49" charset="0"/>
                <a:cs typeface="Consolas" panose="020B0609020204030204" pitchFamily="49" charset="0"/>
              </a:rPr>
              <a:t>  options(</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IMTOfit0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(S ~  PartAg.NT2BLQ1 + Sex + log(SmoPackYrs.NT2BLQ1+1) + SmoCigDyN.NT2BLQ1 + log(SmoDyCesDu.NT2BLQ1+1) + log(BMI), data=Dataset22, x=</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  coef10yrsimp[,j] &lt;- </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(IMTOfit0$coefficients)</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interm</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(x1)%*%coef10yrsimp[,j]</a:t>
            </a:r>
          </a:p>
          <a:p>
            <a:r>
              <a:rPr lang="en-US" sz="1000" dirty="0">
                <a:latin typeface="Consolas" panose="020B0609020204030204" pitchFamily="49" charset="0"/>
                <a:cs typeface="Consolas" panose="020B0609020204030204" pitchFamily="49" charset="0"/>
              </a:rPr>
              <a:t>  Xbeta10yrsimp[,j] &lt;- </a:t>
            </a:r>
            <a:r>
              <a:rPr lang="en-US" sz="1000" dirty="0" err="1">
                <a:latin typeface="Consolas" panose="020B0609020204030204" pitchFamily="49" charset="0"/>
                <a:cs typeface="Consolas" panose="020B0609020204030204" pitchFamily="49" charset="0"/>
              </a:rPr>
              <a:t>interm</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#C-statistic:</a:t>
            </a:r>
          </a:p>
          <a:p>
            <a:r>
              <a:rPr lang="en-US" sz="1000" dirty="0">
                <a:latin typeface="Consolas" panose="020B0609020204030204" pitchFamily="49" charset="0"/>
                <a:cs typeface="Consolas" panose="020B0609020204030204" pitchFamily="49" charset="0"/>
              </a:rPr>
              <a:t>   res = </a:t>
            </a:r>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interm,S</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Cindeximp</a:t>
            </a:r>
            <a:r>
              <a:rPr lang="en-US" sz="1000" dirty="0">
                <a:latin typeface="Consolas" panose="020B0609020204030204" pitchFamily="49" charset="0"/>
                <a:cs typeface="Consolas" panose="020B0609020204030204" pitchFamily="49" charset="0"/>
              </a:rPr>
              <a:t>[j] = res[[1]]</a:t>
            </a:r>
          </a:p>
          <a:p>
            <a:r>
              <a:rPr lang="en-US" sz="1000" dirty="0">
                <a:latin typeface="Consolas" panose="020B0609020204030204" pitchFamily="49" charset="0"/>
                <a:cs typeface="Consolas" panose="020B0609020204030204" pitchFamily="49" charset="0"/>
              </a:rPr>
              <a:t>  res1 = quantile(</a:t>
            </a:r>
            <a:r>
              <a:rPr lang="en-US" sz="1000" dirty="0" err="1">
                <a:latin typeface="Consolas" panose="020B0609020204030204" pitchFamily="49" charset="0"/>
                <a:cs typeface="Consolas" panose="020B0609020204030204" pitchFamily="49" charset="0"/>
              </a:rPr>
              <a:t>interm</a:t>
            </a:r>
            <a:r>
              <a:rPr lang="en-US" sz="1000" dirty="0">
                <a:latin typeface="Consolas" panose="020B0609020204030204" pitchFamily="49" charset="0"/>
                <a:cs typeface="Consolas" panose="020B0609020204030204" pitchFamily="49" charset="0"/>
              </a:rPr>
              <a:t>[ii],</a:t>
            </a:r>
            <a:r>
              <a:rPr lang="en-US" sz="1000" dirty="0" err="1">
                <a:latin typeface="Consolas" panose="020B0609020204030204" pitchFamily="49" charset="0"/>
                <a:cs typeface="Consolas" panose="020B0609020204030204" pitchFamily="49" charset="0"/>
              </a:rPr>
              <a:t>probs</a:t>
            </a:r>
            <a:r>
              <a:rPr lang="en-US" sz="1000" dirty="0">
                <a:latin typeface="Consolas" panose="020B0609020204030204" pitchFamily="49" charset="0"/>
                <a:cs typeface="Consolas" panose="020B0609020204030204" pitchFamily="49" charset="0"/>
              </a:rPr>
              <a:t> = c(0.16,0.84))</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riskthresh</a:t>
            </a:r>
            <a:r>
              <a:rPr lang="en-US" sz="1000" dirty="0">
                <a:latin typeface="Consolas" panose="020B0609020204030204" pitchFamily="49" charset="0"/>
                <a:cs typeface="Consolas" panose="020B0609020204030204" pitchFamily="49" charset="0"/>
              </a:rPr>
              <a:t>[j] &lt;- res1[[1]]</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mean(</a:t>
            </a:r>
            <a:r>
              <a:rPr lang="en-US" sz="1000" dirty="0" err="1">
                <a:latin typeface="Consolas" panose="020B0609020204030204" pitchFamily="49" charset="0"/>
                <a:cs typeface="Consolas" panose="020B0609020204030204" pitchFamily="49" charset="0"/>
              </a:rPr>
              <a:t>Cindeximp</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median(</a:t>
            </a:r>
            <a:r>
              <a:rPr lang="en-US" sz="1000" dirty="0" err="1">
                <a:latin typeface="Consolas" panose="020B0609020204030204" pitchFamily="49" charset="0"/>
                <a:cs typeface="Consolas" panose="020B0609020204030204" pitchFamily="49" charset="0"/>
              </a:rPr>
              <a:t>Cindeximp</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 = median(</a:t>
            </a:r>
            <a:r>
              <a:rPr lang="en-US" sz="1000" dirty="0" err="1">
                <a:latin typeface="Consolas" panose="020B0609020204030204" pitchFamily="49" charset="0"/>
                <a:cs typeface="Consolas" panose="020B0609020204030204" pitchFamily="49" charset="0"/>
              </a:rPr>
              <a:t>riskthresh</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riskthreshold</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mean(</a:t>
            </a:r>
            <a:r>
              <a:rPr lang="en-US" sz="1000" dirty="0" err="1">
                <a:latin typeface="Consolas" panose="020B0609020204030204" pitchFamily="49" charset="0"/>
                <a:cs typeface="Consolas" panose="020B0609020204030204" pitchFamily="49" charset="0"/>
              </a:rPr>
              <a:t>riskthresh</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Xbeta10yrs &lt;- </a:t>
            </a:r>
            <a:r>
              <a:rPr lang="en-US" sz="1000" dirty="0" err="1">
                <a:latin typeface="Consolas" panose="020B0609020204030204" pitchFamily="49" charset="0"/>
                <a:cs typeface="Consolas" panose="020B0609020204030204" pitchFamily="49" charset="0"/>
              </a:rPr>
              <a:t>rowMeans</a:t>
            </a:r>
            <a:r>
              <a:rPr lang="en-US" sz="1000" dirty="0">
                <a:latin typeface="Consolas" panose="020B0609020204030204" pitchFamily="49" charset="0"/>
                <a:cs typeface="Consolas" panose="020B0609020204030204" pitchFamily="49" charset="0"/>
              </a:rPr>
              <a:t>(Xbeta10yrsimp)</a:t>
            </a:r>
          </a:p>
          <a:p>
            <a:r>
              <a:rPr lang="en-US" sz="1000" dirty="0" err="1">
                <a:latin typeface="Consolas" panose="020B0609020204030204" pitchFamily="49" charset="0"/>
                <a:cs typeface="Consolas" panose="020B0609020204030204" pitchFamily="49" charset="0"/>
              </a:rPr>
              <a:t>rm</a:t>
            </a:r>
            <a:r>
              <a:rPr lang="en-US" sz="1000" dirty="0">
                <a:latin typeface="Consolas" panose="020B0609020204030204" pitchFamily="49" charset="0"/>
                <a:cs typeface="Consolas" panose="020B0609020204030204" pitchFamily="49" charset="0"/>
              </a:rPr>
              <a:t>(Xbeta10yrsimp)</a:t>
            </a:r>
          </a:p>
          <a:p>
            <a:r>
              <a:rPr lang="en-US" sz="1000" dirty="0">
                <a:latin typeface="Consolas" panose="020B0609020204030204" pitchFamily="49" charset="0"/>
                <a:cs typeface="Consolas" panose="020B0609020204030204" pitchFamily="49" charset="0"/>
              </a:rPr>
              <a:t>coef10yrs &lt;- </a:t>
            </a:r>
            <a:r>
              <a:rPr lang="en-US" sz="1000" dirty="0" err="1">
                <a:latin typeface="Consolas" panose="020B0609020204030204" pitchFamily="49" charset="0"/>
                <a:cs typeface="Consolas" panose="020B0609020204030204" pitchFamily="49" charset="0"/>
              </a:rPr>
              <a:t>rowMeans</a:t>
            </a:r>
            <a:r>
              <a:rPr lang="en-US" sz="1000" dirty="0">
                <a:latin typeface="Consolas" panose="020B0609020204030204" pitchFamily="49" charset="0"/>
                <a:cs typeface="Consolas" panose="020B0609020204030204" pitchFamily="49" charset="0"/>
              </a:rPr>
              <a:t>(coef10yrsimp)</a:t>
            </a:r>
          </a:p>
          <a:p>
            <a:r>
              <a:rPr lang="en-US" sz="1000" dirty="0">
                <a:latin typeface="Consolas" panose="020B0609020204030204" pitchFamily="49" charset="0"/>
                <a:cs typeface="Consolas" panose="020B0609020204030204" pitchFamily="49" charset="0"/>
              </a:rPr>
              <a:t>coef10yrs</a:t>
            </a:r>
          </a:p>
          <a:p>
            <a:r>
              <a:rPr lang="en-US" sz="1000" dirty="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```{r}</a:t>
            </a:r>
          </a:p>
          <a:p>
            <a:r>
              <a:rPr lang="en-US" sz="1000" dirty="0">
                <a:latin typeface="Consolas" panose="020B0609020204030204" pitchFamily="49" charset="0"/>
                <a:cs typeface="Consolas" panose="020B0609020204030204" pitchFamily="49" charset="0"/>
              </a:rPr>
              <a:t>j = which(abs(Xbeta10yrs -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)&lt; 0.00003)#1289</a:t>
            </a:r>
          </a:p>
          <a:p>
            <a:r>
              <a:rPr lang="en-US" sz="1000" dirty="0">
                <a:latin typeface="Consolas" panose="020B0609020204030204" pitchFamily="49" charset="0"/>
                <a:cs typeface="Consolas" panose="020B0609020204030204" pitchFamily="49" charset="0"/>
              </a:rPr>
              <a:t>Dataset22[j,]#corresponds to a risk of ~2.32% in 16 years; 0.49% in 6 years</a:t>
            </a:r>
          </a:p>
          <a:p>
            <a:r>
              <a:rPr lang="en-US" sz="1000" dirty="0">
                <a:latin typeface="Consolas" panose="020B0609020204030204" pitchFamily="49" charset="0"/>
                <a:cs typeface="Consolas" panose="020B0609020204030204" pitchFamily="49" charset="0"/>
              </a:rPr>
              <a:t>#         PartAg.NT2BLQ1 Sex SmoPackYrs.NT2BLQ1 SmoDyCesDu.NT2BLQ1 SmoCigDyN.NT2BLQ1  BMI</a:t>
            </a:r>
          </a:p>
          <a:p>
            <a:r>
              <a:rPr lang="en-US" sz="1000" dirty="0">
                <a:latin typeface="Consolas" panose="020B0609020204030204" pitchFamily="49" charset="0"/>
                <a:cs typeface="Consolas" panose="020B0609020204030204" pitchFamily="49" charset="0"/>
              </a:rPr>
              <a:t>#              49.2      1          24.3                  0                18      29.1</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)#5407 out of 12091 would be screened</a:t>
            </a:r>
          </a:p>
          <a:p>
            <a:r>
              <a:rPr lang="en-US" sz="1000" dirty="0">
                <a:latin typeface="Consolas" panose="020B0609020204030204" pitchFamily="49" charset="0"/>
                <a:cs typeface="Consolas" panose="020B0609020204030204" pitchFamily="49" charset="0"/>
              </a:rPr>
              <a:t>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#how many exceed the threshold of 16% quantile of risk of events in HUNT</a:t>
            </a:r>
          </a:p>
          <a:p>
            <a:r>
              <a:rPr lang="en-US" sz="1000" dirty="0">
                <a:latin typeface="Consolas" panose="020B0609020204030204" pitchFamily="49" charset="0"/>
                <a:cs typeface="Consolas" panose="020B0609020204030204" pitchFamily="49" charset="0"/>
              </a:rPr>
              <a:t>sum(event10yrsshort[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sum(event10yrsshort[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])/sum(event10yrsshort)#% cancers within this group would be detected</a:t>
            </a:r>
          </a:p>
          <a:p>
            <a:r>
              <a:rPr lang="en-US" sz="1000" dirty="0">
                <a:latin typeface="Consolas" panose="020B0609020204030204" pitchFamily="49" charset="0"/>
                <a:cs typeface="Consolas" panose="020B0609020204030204" pitchFamily="49" charset="0"/>
              </a:rPr>
              <a:t>#Nelson would choose:</a:t>
            </a:r>
          </a:p>
          <a:p>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&lt;- Dataset22$SmoPackYrs.NT2BLQ1*20/Dataset22$SmoCigDyN.NT2BLQ1</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&lt;- which(Dataset22$SmoCigDyN.NT2BLQ1 &gt; 15 &amp; Dataset22$SmoDyCesDu.NT2BLQ1 &lt;= 10 &amp;</a:t>
            </a:r>
          </a:p>
          <a:p>
            <a:r>
              <a:rPr lang="en-US" sz="1000" dirty="0">
                <a:latin typeface="Consolas" panose="020B0609020204030204" pitchFamily="49" charset="0"/>
                <a:cs typeface="Consolas" panose="020B0609020204030204" pitchFamily="49" charset="0"/>
              </a:rPr>
              <a:t>             Dataset22$PartAg.NT2BLQ1 &lt;= 75 &amp; Dataset22$PartAg.NT2BLQ1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25)#1121</a:t>
            </a:r>
          </a:p>
          <a:p>
            <a:r>
              <a:rPr lang="en-US" sz="1000" dirty="0">
                <a:latin typeface="Consolas" panose="020B0609020204030204" pitchFamily="49" charset="0"/>
                <a:cs typeface="Consolas" panose="020B0609020204030204" pitchFamily="49" charset="0"/>
              </a:rPr>
              <a:t>ii &lt;- which(Dataset22$SmoCigDyN.NT2BLQ1 &gt; 10 &amp; Dataset22$SmoDyCesDu.NT2BLQ1 &lt;= 10 &amp;</a:t>
            </a:r>
          </a:p>
          <a:p>
            <a:r>
              <a:rPr lang="en-US" sz="1000" dirty="0">
                <a:latin typeface="Consolas" panose="020B0609020204030204" pitchFamily="49" charset="0"/>
                <a:cs typeface="Consolas" panose="020B0609020204030204" pitchFamily="49" charset="0"/>
              </a:rPr>
              <a:t>             Dataset22$PartAg.NT2BLQ1 &lt;= 75 &amp; Dataset22$PartAg.NT2BLQ1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30)#1905</a:t>
            </a:r>
          </a:p>
          <a:p>
            <a:r>
              <a:rPr lang="en-US" sz="1000" dirty="0">
                <a:latin typeface="Consolas" panose="020B0609020204030204" pitchFamily="49" charset="0"/>
                <a:cs typeface="Consolas" panose="020B0609020204030204" pitchFamily="49" charset="0"/>
              </a:rPr>
              <a:t>sum(event10yrsshort[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])#only 49/227=21.58% events would be found by Nelson1 criteria!</a:t>
            </a:r>
          </a:p>
          <a:p>
            <a:r>
              <a:rPr lang="en-US" sz="1000" dirty="0">
                <a:latin typeface="Consolas" panose="020B0609020204030204" pitchFamily="49" charset="0"/>
                <a:cs typeface="Consolas" panose="020B0609020204030204" pitchFamily="49" charset="0"/>
              </a:rPr>
              <a:t>sum(event10yrsshort[ii])#only 78/227=34.36% events would be found by Nelson2 criteria!</a:t>
            </a:r>
          </a:p>
          <a:p>
            <a:r>
              <a:rPr lang="en-US" sz="1000" dirty="0">
                <a:latin typeface="Consolas" panose="020B0609020204030204" pitchFamily="49" charset="0"/>
                <a:cs typeface="Consolas" panose="020B0609020204030204" pitchFamily="49" charset="0"/>
              </a:rPr>
              <a:t>#NLST would choose:</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&lt;- which(Dataset22$SmoPackYrs.NT2BLQ1 &gt;= 30 &amp; Dataset22$SmoDyCesDu.NT2BLQ1 &lt;= 15 &amp; Dataset22$PartAg.NT2BLQ1 &gt;= 55)#1152</a:t>
            </a:r>
          </a:p>
          <a:p>
            <a:r>
              <a:rPr lang="en-US" sz="1000" dirty="0" err="1">
                <a:latin typeface="Consolas" panose="020B0609020204030204" pitchFamily="49" charset="0"/>
                <a:cs typeface="Consolas" panose="020B0609020204030204" pitchFamily="49" charset="0"/>
              </a:rPr>
              <a:t>NLSTnum</a:t>
            </a:r>
            <a:r>
              <a:rPr lang="en-US" sz="1000" dirty="0">
                <a:latin typeface="Consolas" panose="020B0609020204030204" pitchFamily="49" charset="0"/>
                <a:cs typeface="Consolas" panose="020B0609020204030204" pitchFamily="49" charset="0"/>
              </a:rPr>
              <a:t> &lt;- 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sum(event10yrsshort[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])#only 61/227=26.87% events would be found by NLST criteria!</a:t>
            </a:r>
          </a:p>
          <a:p>
            <a:r>
              <a:rPr lang="en-US" sz="1000" dirty="0">
                <a:latin typeface="Consolas" panose="020B0609020204030204" pitchFamily="49" charset="0"/>
                <a:cs typeface="Consolas" panose="020B0609020204030204" pitchFamily="49" charset="0"/>
              </a:rPr>
              <a:t>a &lt;- sort(Xbeta10yrs, decreasing = TRUE)</a:t>
            </a:r>
          </a:p>
          <a:p>
            <a:r>
              <a:rPr lang="en-US" sz="1000" dirty="0">
                <a:latin typeface="Consolas" panose="020B0609020204030204" pitchFamily="49" charset="0"/>
                <a:cs typeface="Consolas" panose="020B0609020204030204" pitchFamily="49" charset="0"/>
              </a:rPr>
              <a:t>head(a)#4.75</a:t>
            </a:r>
          </a:p>
          <a:p>
            <a:r>
              <a:rPr lang="en-US" sz="1000" dirty="0">
                <a:latin typeface="Consolas" panose="020B0609020204030204" pitchFamily="49" charset="0"/>
                <a:cs typeface="Consolas" panose="020B0609020204030204" pitchFamily="49" charset="0"/>
              </a:rPr>
              <a:t>a[</a:t>
            </a:r>
            <a:r>
              <a:rPr lang="en-US" sz="1000" dirty="0" err="1">
                <a:latin typeface="Consolas" panose="020B0609020204030204" pitchFamily="49" charset="0"/>
                <a:cs typeface="Consolas" panose="020B0609020204030204" pitchFamily="49" charset="0"/>
              </a:rPr>
              <a:t>NLSTnum</a:t>
            </a:r>
            <a:r>
              <a:rPr lang="en-US" sz="1000" dirty="0">
                <a:latin typeface="Consolas" panose="020B0609020204030204" pitchFamily="49" charset="0"/>
                <a:cs typeface="Consolas" panose="020B0609020204030204" pitchFamily="49" charset="0"/>
              </a:rPr>
              <a:t>]#the cutoff risk threshold in order to select the 1152 highest risk persons;3.106</a:t>
            </a:r>
          </a:p>
          <a:p>
            <a:r>
              <a:rPr lang="en-US" sz="1000" dirty="0">
                <a:latin typeface="Consolas" panose="020B0609020204030204" pitchFamily="49" charset="0"/>
                <a:cs typeface="Consolas" panose="020B0609020204030204" pitchFamily="49" charset="0"/>
              </a:rPr>
              <a:t>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a:t>
            </a:r>
            <a:r>
              <a:rPr lang="en-US" sz="1000" dirty="0" err="1">
                <a:latin typeface="Consolas" panose="020B0609020204030204" pitchFamily="49" charset="0"/>
                <a:cs typeface="Consolas" panose="020B0609020204030204" pitchFamily="49" charset="0"/>
              </a:rPr>
              <a:t>NLSTnum</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linpred</a:t>
            </a:r>
            <a:r>
              <a:rPr lang="en-US" sz="1000" dirty="0">
                <a:latin typeface="Consolas" panose="020B0609020204030204" pitchFamily="49" charset="0"/>
                <a:cs typeface="Consolas" panose="020B0609020204030204" pitchFamily="49" charset="0"/>
              </a:rPr>
              <a:t>&lt;-Xbeta10yrs #12091 HUNT subset</a:t>
            </a:r>
          </a:p>
          <a:p>
            <a:r>
              <a:rPr lang="en-US" sz="1000" dirty="0">
                <a:latin typeface="Consolas" panose="020B0609020204030204" pitchFamily="49" charset="0"/>
                <a:cs typeface="Consolas" panose="020B0609020204030204" pitchFamily="49" charset="0"/>
              </a:rPr>
              <a:t>dataset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(Dataset22)</a:t>
            </a:r>
          </a:p>
          <a:p>
            <a:r>
              <a:rPr lang="en-US" sz="1000" dirty="0" err="1">
                <a:latin typeface="Consolas" panose="020B0609020204030204" pitchFamily="49" charset="0"/>
                <a:cs typeface="Consolas" panose="020B0609020204030204" pitchFamily="49" charset="0"/>
              </a:rPr>
              <a:t>dataset$event</a:t>
            </a:r>
            <a:r>
              <a:rPr lang="en-US" sz="1000" dirty="0">
                <a:latin typeface="Consolas" panose="020B0609020204030204" pitchFamily="49" charset="0"/>
                <a:cs typeface="Consolas" panose="020B0609020204030204" pitchFamily="49" charset="0"/>
              </a:rPr>
              <a:t> &lt;- event10yrsshort</a:t>
            </a:r>
          </a:p>
          <a:p>
            <a:r>
              <a:rPr lang="en-US" sz="1000" dirty="0">
                <a:latin typeface="Consolas" panose="020B0609020204030204" pitchFamily="49" charset="0"/>
                <a:cs typeface="Consolas" panose="020B0609020204030204" pitchFamily="49" charset="0"/>
              </a:rPr>
              <a:t>groups &lt;- 10</a:t>
            </a:r>
          </a:p>
          <a:p>
            <a:r>
              <a:rPr lang="en-US" sz="1000" dirty="0">
                <a:latin typeface="Consolas" panose="020B0609020204030204" pitchFamily="49" charset="0"/>
                <a:cs typeface="Consolas" panose="020B0609020204030204" pitchFamily="49" charset="0"/>
              </a:rPr>
              <a:t>predRisk1=1-0.9978^(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linpred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max(predRisk1)</a:t>
            </a:r>
          </a:p>
          <a:p>
            <a:r>
              <a:rPr lang="en-US" sz="1000" dirty="0" err="1">
                <a:latin typeface="Consolas" panose="020B0609020204030204" pitchFamily="49" charset="0"/>
                <a:cs typeface="Consolas" panose="020B0609020204030204" pitchFamily="49" charset="0"/>
              </a:rPr>
              <a:t>plotCalibration</a:t>
            </a:r>
            <a:r>
              <a:rPr lang="en-US" sz="1000" dirty="0">
                <a:latin typeface="Consolas" panose="020B0609020204030204" pitchFamily="49" charset="0"/>
                <a:cs typeface="Consolas" panose="020B0609020204030204" pitchFamily="49" charset="0"/>
              </a:rPr>
              <a:t>(data = dataset, </a:t>
            </a:r>
            <a:r>
              <a:rPr lang="en-US" sz="1000" dirty="0" err="1">
                <a:latin typeface="Consolas" panose="020B0609020204030204" pitchFamily="49" charset="0"/>
                <a:cs typeface="Consolas" panose="020B0609020204030204" pitchFamily="49" charset="0"/>
              </a:rPr>
              <a:t>cOutcome</a:t>
            </a:r>
            <a:r>
              <a:rPr lang="en-US" sz="1000" dirty="0">
                <a:latin typeface="Consolas" panose="020B0609020204030204" pitchFamily="49" charset="0"/>
                <a:cs typeface="Consolas" panose="020B0609020204030204" pitchFamily="49" charset="0"/>
              </a:rPr>
              <a:t> = 7, </a:t>
            </a:r>
            <a:r>
              <a:rPr lang="en-US" sz="1000" dirty="0" err="1">
                <a:latin typeface="Consolas" panose="020B0609020204030204" pitchFamily="49" charset="0"/>
                <a:cs typeface="Consolas" panose="020B0609020204030204" pitchFamily="49" charset="0"/>
              </a:rPr>
              <a:t>predRisk</a:t>
            </a:r>
            <a:r>
              <a:rPr lang="en-US" sz="1000" dirty="0">
                <a:latin typeface="Consolas" panose="020B0609020204030204" pitchFamily="49" charset="0"/>
                <a:cs typeface="Consolas" panose="020B0609020204030204" pitchFamily="49" charset="0"/>
              </a:rPr>
              <a:t>=predRisk1, groups=groups, </a:t>
            </a:r>
            <a:r>
              <a:rPr lang="en-US" sz="1000" dirty="0" err="1">
                <a:latin typeface="Consolas" panose="020B0609020204030204" pitchFamily="49" charset="0"/>
                <a:cs typeface="Consolas" panose="020B0609020204030204" pitchFamily="49" charset="0"/>
              </a:rPr>
              <a:t>rangeaxis</a:t>
            </a:r>
            <a:r>
              <a:rPr lang="en-US" sz="1000" dirty="0">
                <a:latin typeface="Consolas" panose="020B0609020204030204" pitchFamily="49" charset="0"/>
                <a:cs typeface="Consolas" panose="020B0609020204030204" pitchFamily="49" charset="0"/>
              </a:rPr>
              <a:t>=c(0,0.1))</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which(event10yrsshort==1)</a:t>
            </a:r>
          </a:p>
          <a:p>
            <a:r>
              <a:rPr lang="en-US" sz="1000" dirty="0">
                <a:latin typeface="Consolas" panose="020B0609020204030204" pitchFamily="49" charset="0"/>
                <a:cs typeface="Consolas" panose="020B0609020204030204" pitchFamily="49" charset="0"/>
              </a:rPr>
              <a:t>quantile(predRisk1[</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],0.16)</a:t>
            </a:r>
          </a:p>
          <a:p>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seq</a:t>
            </a:r>
            <a:r>
              <a:rPr lang="en-US" sz="1000" dirty="0">
                <a:latin typeface="Consolas" panose="020B0609020204030204" pitchFamily="49" charset="0"/>
                <a:cs typeface="Consolas" panose="020B0609020204030204" pitchFamily="49" charset="0"/>
              </a:rPr>
              <a:t>(1,5407,50)</a:t>
            </a:r>
          </a:p>
          <a:p>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&lt;- length(</a:t>
            </a:r>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 &lt;- matrix(</a:t>
            </a:r>
            <a:r>
              <a:rPr lang="en-US" sz="1000" dirty="0" err="1">
                <a:latin typeface="Consolas" panose="020B0609020204030204" pitchFamily="49" charset="0"/>
                <a:cs typeface="Consolas" panose="020B0609020204030204" pitchFamily="49" charset="0"/>
              </a:rPr>
              <a:t>nrow</a:t>
            </a:r>
            <a:r>
              <a:rPr lang="en-US" sz="1000" dirty="0">
                <a:latin typeface="Consolas" panose="020B0609020204030204" pitchFamily="49" charset="0"/>
                <a:cs typeface="Consolas" panose="020B0609020204030204" pitchFamily="49" charset="0"/>
              </a:rPr>
              <a:t> = </a:t>
            </a:r>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ncol</a:t>
            </a:r>
            <a:r>
              <a:rPr lang="en-US" sz="1000" dirty="0">
                <a:latin typeface="Consolas" panose="020B0609020204030204" pitchFamily="49" charset="0"/>
                <a:cs typeface="Consolas" panose="020B0609020204030204" pitchFamily="49" charset="0"/>
              </a:rPr>
              <a:t> = 1)</a:t>
            </a:r>
          </a:p>
          <a:p>
            <a:r>
              <a:rPr lang="en-US" sz="1000" dirty="0">
                <a:latin typeface="Consolas" panose="020B0609020204030204" pitchFamily="49" charset="0"/>
                <a:cs typeface="Consolas" panose="020B0609020204030204" pitchFamily="49" charset="0"/>
              </a:rPr>
              <a:t>j &lt;- 1</a:t>
            </a:r>
          </a:p>
          <a:p>
            <a:r>
              <a:rPr lang="en-US" sz="1000" dirty="0">
                <a:latin typeface="Consolas" panose="020B0609020204030204" pitchFamily="49" charset="0"/>
                <a:cs typeface="Consolas" panose="020B0609020204030204" pitchFamily="49" charset="0"/>
              </a:rPr>
              <a:t>for (</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in </a:t>
            </a:r>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ii = which(Xbeta10yrs &gt;= a[[</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[j] &lt;- sum(</a:t>
            </a:r>
            <a:r>
              <a:rPr lang="en-US" sz="1000" dirty="0" err="1">
                <a:latin typeface="Consolas" panose="020B0609020204030204" pitchFamily="49" charset="0"/>
                <a:cs typeface="Consolas" panose="020B0609020204030204" pitchFamily="49" charset="0"/>
              </a:rPr>
              <a:t>dataset$event</a:t>
            </a:r>
            <a:r>
              <a:rPr lang="en-US" sz="1000" dirty="0">
                <a:latin typeface="Consolas" panose="020B0609020204030204" pitchFamily="49" charset="0"/>
                <a:cs typeface="Consolas" panose="020B0609020204030204" pitchFamily="49" charset="0"/>
              </a:rPr>
              <a:t>[ii])</a:t>
            </a:r>
          </a:p>
          <a:p>
            <a:r>
              <a:rPr lang="en-US" sz="1000" dirty="0">
                <a:latin typeface="Consolas" panose="020B0609020204030204" pitchFamily="49" charset="0"/>
                <a:cs typeface="Consolas" panose="020B0609020204030204" pitchFamily="49" charset="0"/>
              </a:rPr>
              <a:t>  j = j+1</a:t>
            </a:r>
          </a:p>
          <a:p>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cbind</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xax,maxfound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plot(</a:t>
            </a:r>
            <a:r>
              <a:rPr lang="en-US" sz="1000" dirty="0" err="1">
                <a:latin typeface="Consolas" panose="020B0609020204030204" pitchFamily="49" charset="0"/>
                <a:cs typeface="Consolas" panose="020B0609020204030204" pitchFamily="49" charset="0"/>
              </a:rPr>
              <a:t>xax,maxfound,xlab</a:t>
            </a:r>
            <a:r>
              <a:rPr lang="en-US" sz="1000" dirty="0">
                <a:latin typeface="Consolas" panose="020B0609020204030204" pitchFamily="49" charset="0"/>
                <a:cs typeface="Consolas" panose="020B0609020204030204" pitchFamily="49" charset="0"/>
              </a:rPr>
              <a:t>="Number of screenings",</a:t>
            </a:r>
            <a:r>
              <a:rPr lang="en-US" sz="1000" dirty="0" err="1">
                <a:latin typeface="Consolas" panose="020B0609020204030204" pitchFamily="49" charset="0"/>
                <a:cs typeface="Consolas" panose="020B0609020204030204" pitchFamily="49" charset="0"/>
              </a:rPr>
              <a:t>ylab</a:t>
            </a:r>
            <a:r>
              <a:rPr lang="en-US" sz="1000" dirty="0">
                <a:latin typeface="Consolas" panose="020B0609020204030204" pitchFamily="49" charset="0"/>
                <a:cs typeface="Consolas" panose="020B0609020204030204" pitchFamily="49" charset="0"/>
              </a:rPr>
              <a:t>="Events detected")</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predRisk1sort &lt;- sort(predRisk1, decreasing = TRUE)</a:t>
            </a:r>
          </a:p>
          <a:p>
            <a:r>
              <a:rPr lang="en-US" sz="1000" dirty="0">
                <a:latin typeface="Consolas" panose="020B0609020204030204" pitchFamily="49" charset="0"/>
                <a:cs typeface="Consolas" panose="020B0609020204030204" pitchFamily="49" charset="0"/>
              </a:rPr>
              <a:t>xax1 &lt;- predRisk1sort[</a:t>
            </a:r>
            <a:r>
              <a:rPr lang="en-US" sz="1000" dirty="0" err="1">
                <a:latin typeface="Consolas" panose="020B0609020204030204" pitchFamily="49" charset="0"/>
                <a:cs typeface="Consolas" panose="020B0609020204030204" pitchFamily="49" charset="0"/>
              </a:rPr>
              <a:t>seq</a:t>
            </a:r>
            <a:r>
              <a:rPr lang="en-US" sz="1000" dirty="0">
                <a:latin typeface="Consolas" panose="020B0609020204030204" pitchFamily="49" charset="0"/>
                <a:cs typeface="Consolas" panose="020B0609020204030204" pitchFamily="49" charset="0"/>
              </a:rPr>
              <a:t>(1,5407,50)]</a:t>
            </a:r>
          </a:p>
          <a:p>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 &lt;- matrix(</a:t>
            </a:r>
            <a:r>
              <a:rPr lang="en-US" sz="1000" dirty="0" err="1">
                <a:latin typeface="Consolas" panose="020B0609020204030204" pitchFamily="49" charset="0"/>
                <a:cs typeface="Consolas" panose="020B0609020204030204" pitchFamily="49" charset="0"/>
              </a:rPr>
              <a:t>nrow</a:t>
            </a:r>
            <a:r>
              <a:rPr lang="en-US" sz="1000" dirty="0">
                <a:latin typeface="Consolas" panose="020B0609020204030204" pitchFamily="49" charset="0"/>
                <a:cs typeface="Consolas" panose="020B0609020204030204" pitchFamily="49" charset="0"/>
              </a:rPr>
              <a:t> = </a:t>
            </a:r>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ncol</a:t>
            </a:r>
            <a:r>
              <a:rPr lang="en-US" sz="1000" dirty="0">
                <a:latin typeface="Consolas" panose="020B0609020204030204" pitchFamily="49" charset="0"/>
                <a:cs typeface="Consolas" panose="020B0609020204030204" pitchFamily="49" charset="0"/>
              </a:rPr>
              <a:t> = 1)</a:t>
            </a:r>
          </a:p>
          <a:p>
            <a:r>
              <a:rPr lang="en-US" sz="1000" dirty="0">
                <a:latin typeface="Consolas" panose="020B0609020204030204" pitchFamily="49" charset="0"/>
                <a:cs typeface="Consolas" panose="020B0609020204030204" pitchFamily="49" charset="0"/>
              </a:rPr>
              <a:t>j &lt;- 1</a:t>
            </a:r>
          </a:p>
          <a:p>
            <a:r>
              <a:rPr lang="en-US" sz="1000" dirty="0">
                <a:latin typeface="Consolas" panose="020B0609020204030204" pitchFamily="49" charset="0"/>
                <a:cs typeface="Consolas" panose="020B0609020204030204" pitchFamily="49" charset="0"/>
              </a:rPr>
              <a:t>for (</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in </a:t>
            </a:r>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ii = which(Xbeta10yrs &gt;= a[[</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[j] &lt;- sum(</a:t>
            </a:r>
            <a:r>
              <a:rPr lang="en-US" sz="1000" dirty="0" err="1">
                <a:latin typeface="Consolas" panose="020B0609020204030204" pitchFamily="49" charset="0"/>
                <a:cs typeface="Consolas" panose="020B0609020204030204" pitchFamily="49" charset="0"/>
              </a:rPr>
              <a:t>dataset$event</a:t>
            </a:r>
            <a:r>
              <a:rPr lang="en-US" sz="1000" dirty="0">
                <a:latin typeface="Consolas" panose="020B0609020204030204" pitchFamily="49" charset="0"/>
                <a:cs typeface="Consolas" panose="020B0609020204030204" pitchFamily="49" charset="0"/>
              </a:rPr>
              <a:t>[ii])</a:t>
            </a:r>
          </a:p>
          <a:p>
            <a:r>
              <a:rPr lang="en-US" sz="1000" dirty="0">
                <a:latin typeface="Consolas" panose="020B0609020204030204" pitchFamily="49" charset="0"/>
                <a:cs typeface="Consolas" panose="020B0609020204030204" pitchFamily="49" charset="0"/>
              </a:rPr>
              <a:t>  j = j+1</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#0.0136 0.048</a:t>
            </a:r>
          </a:p>
          <a:p>
            <a:r>
              <a:rPr lang="en-US" sz="1000" dirty="0">
                <a:latin typeface="Consolas" panose="020B0609020204030204" pitchFamily="49" charset="0"/>
                <a:cs typeface="Consolas" panose="020B0609020204030204" pitchFamily="49" charset="0"/>
              </a:rPr>
              <a:t> </a:t>
            </a:r>
          </a:p>
          <a:p>
            <a:r>
              <a:rPr lang="en-US" sz="1000" dirty="0">
                <a:latin typeface="Consolas" panose="020B0609020204030204" pitchFamily="49" charset="0"/>
                <a:cs typeface="Consolas" panose="020B0609020204030204" pitchFamily="49" charset="0"/>
              </a:rPr>
              <a:t>plot(maxfound,xax1,xlab="Events detected",</a:t>
            </a:r>
            <a:r>
              <a:rPr lang="en-US" sz="1000" dirty="0" err="1">
                <a:latin typeface="Consolas" panose="020B0609020204030204" pitchFamily="49" charset="0"/>
                <a:cs typeface="Consolas" panose="020B0609020204030204" pitchFamily="49" charset="0"/>
              </a:rPr>
              <a:t>ylab</a:t>
            </a:r>
            <a:r>
              <a:rPr lang="en-US" sz="1000" dirty="0">
                <a:latin typeface="Consolas" panose="020B0609020204030204" pitchFamily="49" charset="0"/>
                <a:cs typeface="Consolas" panose="020B0609020204030204" pitchFamily="49" charset="0"/>
              </a:rPr>
              <a:t>="Risk of Lung Cancer within 10 years")</a:t>
            </a:r>
          </a:p>
          <a:p>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abline</a:t>
            </a:r>
            <a:r>
              <a:rPr lang="en-US" sz="1000" dirty="0">
                <a:latin typeface="Consolas" panose="020B0609020204030204" pitchFamily="49" charset="0"/>
                <a:cs typeface="Consolas" panose="020B0609020204030204" pitchFamily="49" charset="0"/>
              </a:rPr>
              <a:t>(h=0.0,v=0,col="gray60")</a:t>
            </a:r>
          </a:p>
          <a:p>
            <a:r>
              <a:rPr lang="en-US" sz="1000" dirty="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Transform continuous variables in the test set as in the training  set </a:t>
            </a:r>
          </a:p>
          <a:p>
            <a:r>
              <a:rPr lang="en-US" sz="1000" dirty="0">
                <a:latin typeface="Consolas" panose="020B0609020204030204" pitchFamily="49" charset="0"/>
                <a:cs typeface="Consolas" panose="020B0609020204030204" pitchFamily="49" charset="0"/>
              </a:rPr>
              <a:t>```{r}</a:t>
            </a:r>
          </a:p>
          <a:p>
            <a:r>
              <a:rPr lang="en-US" sz="1000" dirty="0">
                <a:latin typeface="Consolas" panose="020B0609020204030204" pitchFamily="49" charset="0"/>
                <a:cs typeface="Consolas" panose="020B0609020204030204" pitchFamily="49" charset="0"/>
              </a:rPr>
              <a:t>load("D:/Dropbox (Personal)/gnosis/HUNT/</a:t>
            </a:r>
            <a:r>
              <a:rPr lang="en-US" sz="1000" dirty="0" err="1">
                <a:latin typeface="Consolas" panose="020B0609020204030204" pitchFamily="49" charset="0"/>
                <a:cs typeface="Consolas" panose="020B0609020204030204" pitchFamily="49" charset="0"/>
              </a:rPr>
              <a:t>DanishCohort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DanishCohortComplete.RData</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olufkendelig</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read_excel</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olufk?nendelig.xlsx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names(AA)#complete</a:t>
            </a:r>
          </a:p>
          <a:p>
            <a:r>
              <a:rPr lang="en-US" sz="1000" dirty="0">
                <a:latin typeface="Consolas" panose="020B0609020204030204" pitchFamily="49" charset="0"/>
                <a:cs typeface="Consolas" panose="020B0609020204030204" pitchFamily="49" charset="0"/>
              </a:rPr>
              <a:t>unique(</a:t>
            </a:r>
            <a:r>
              <a:rPr lang="en-US" sz="1000" dirty="0" err="1">
                <a:latin typeface="Consolas" panose="020B0609020204030204" pitchFamily="49" charset="0"/>
                <a:cs typeface="Consolas" panose="020B0609020204030204" pitchFamily="49" charset="0"/>
              </a:rPr>
              <a:t>AA$random</a:t>
            </a:r>
            <a:r>
              <a:rPr lang="en-US" sz="1000" dirty="0">
                <a:latin typeface="Consolas" panose="020B0609020204030204" pitchFamily="49" charset="0"/>
                <a:cs typeface="Consolas" panose="020B0609020204030204" pitchFamily="49" charset="0"/>
              </a:rPr>
              <a:t>)#2 mean screening, 1 no screening</a:t>
            </a:r>
          </a:p>
          <a:p>
            <a:r>
              <a:rPr lang="en-US" sz="1000" dirty="0">
                <a:latin typeface="Consolas" panose="020B0609020204030204" pitchFamily="49" charset="0"/>
                <a:cs typeface="Consolas" panose="020B0609020204030204" pitchFamily="49" charset="0"/>
              </a:rPr>
              <a:t>#examine possible outliers</a:t>
            </a:r>
          </a:p>
          <a:p>
            <a:r>
              <a:rPr lang="en-US" sz="1000" dirty="0">
                <a:latin typeface="Consolas" panose="020B0609020204030204" pitchFamily="49" charset="0"/>
                <a:cs typeface="Consolas" panose="020B0609020204030204" pitchFamily="49" charset="0"/>
              </a:rPr>
              <a:t>quantile(</a:t>
            </a:r>
            <a:r>
              <a:rPr lang="en-US" sz="1000" dirty="0" err="1">
                <a:latin typeface="Consolas" panose="020B0609020204030204" pitchFamily="49" charset="0"/>
                <a:cs typeface="Consolas" panose="020B0609020204030204" pitchFamily="49" charset="0"/>
              </a:rPr>
              <a:t>AA$age,probs</a:t>
            </a:r>
            <a:r>
              <a:rPr lang="en-US" sz="1000" dirty="0">
                <a:latin typeface="Consolas" panose="020B0609020204030204" pitchFamily="49" charset="0"/>
                <a:cs typeface="Consolas" panose="020B0609020204030204" pitchFamily="49" charset="0"/>
              </a:rPr>
              <a:t> = c(0.01,0.99))#almost coincide with min and max</a:t>
            </a:r>
          </a:p>
          <a:p>
            <a:r>
              <a:rPr lang="en-US" sz="1000" dirty="0">
                <a:latin typeface="Consolas" panose="020B0609020204030204" pitchFamily="49" charset="0"/>
                <a:cs typeface="Consolas" panose="020B0609020204030204" pitchFamily="49" charset="0"/>
              </a:rPr>
              <a:t>min(</a:t>
            </a:r>
            <a:r>
              <a:rPr lang="en-US" sz="1000" dirty="0" err="1">
                <a:latin typeface="Consolas" panose="020B0609020204030204" pitchFamily="49" charset="0"/>
                <a:cs typeface="Consolas" panose="020B0609020204030204" pitchFamily="49" charset="0"/>
              </a:rPr>
              <a:t>AA$age</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max(</a:t>
            </a:r>
            <a:r>
              <a:rPr lang="en-US" sz="1000" dirty="0" err="1">
                <a:latin typeface="Consolas" panose="020B0609020204030204" pitchFamily="49" charset="0"/>
                <a:cs typeface="Consolas" panose="020B0609020204030204" pitchFamily="49" charset="0"/>
              </a:rPr>
              <a:t>AA$age</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quantile(</a:t>
            </a:r>
            <a:r>
              <a:rPr lang="en-US" sz="1000" dirty="0" err="1">
                <a:latin typeface="Consolas" panose="020B0609020204030204" pitchFamily="49" charset="0"/>
                <a:cs typeface="Consolas" panose="020B0609020204030204" pitchFamily="49" charset="0"/>
              </a:rPr>
              <a:t>AA$packyrs,probs</a:t>
            </a:r>
            <a:r>
              <a:rPr lang="en-US" sz="1000" dirty="0">
                <a:latin typeface="Consolas" panose="020B0609020204030204" pitchFamily="49" charset="0"/>
                <a:cs typeface="Consolas" panose="020B0609020204030204" pitchFamily="49" charset="0"/>
              </a:rPr>
              <a:t> = c(0.01,0.99))#almost coincide with min and max</a:t>
            </a:r>
          </a:p>
          <a:p>
            <a:r>
              <a:rPr lang="en-US" sz="1000" dirty="0">
                <a:latin typeface="Consolas" panose="020B0609020204030204" pitchFamily="49" charset="0"/>
                <a:cs typeface="Consolas" panose="020B0609020204030204" pitchFamily="49" charset="0"/>
              </a:rPr>
              <a:t>min(</a:t>
            </a:r>
            <a:r>
              <a:rPr lang="en-US" sz="1000" dirty="0" err="1">
                <a:latin typeface="Consolas" panose="020B0609020204030204" pitchFamily="49" charset="0"/>
                <a:cs typeface="Consolas" panose="020B0609020204030204" pitchFamily="49" charset="0"/>
              </a:rPr>
              <a:t>AA$packyrs</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max(</a:t>
            </a:r>
            <a:r>
              <a:rPr lang="en-US" sz="1000" dirty="0" err="1">
                <a:latin typeface="Consolas" panose="020B0609020204030204" pitchFamily="49" charset="0"/>
                <a:cs typeface="Consolas" panose="020B0609020204030204" pitchFamily="49" charset="0"/>
              </a:rPr>
              <a:t>AA$packyrs</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qcig</a:t>
            </a:r>
            <a:r>
              <a:rPr lang="en-US" sz="1000" dirty="0">
                <a:latin typeface="Consolas" panose="020B0609020204030204" pitchFamily="49" charset="0"/>
                <a:cs typeface="Consolas" panose="020B0609020204030204" pitchFamily="49" charset="0"/>
              </a:rPr>
              <a:t> &lt;- quantile(</a:t>
            </a:r>
            <a:r>
              <a:rPr lang="en-US" sz="1000" dirty="0" err="1">
                <a:latin typeface="Consolas" panose="020B0609020204030204" pitchFamily="49" charset="0"/>
                <a:cs typeface="Consolas" panose="020B0609020204030204" pitchFamily="49" charset="0"/>
              </a:rPr>
              <a:t>AA$`cig</a:t>
            </a:r>
            <a:r>
              <a:rPr lang="en-US" sz="1000" dirty="0">
                <a:latin typeface="Consolas" panose="020B0609020204030204" pitchFamily="49" charset="0"/>
                <a:cs typeface="Consolas" panose="020B0609020204030204" pitchFamily="49" charset="0"/>
              </a:rPr>
              <a:t> per day`,</a:t>
            </a:r>
            <a:r>
              <a:rPr lang="en-US" sz="1000" dirty="0" err="1">
                <a:latin typeface="Consolas" panose="020B0609020204030204" pitchFamily="49" charset="0"/>
                <a:cs typeface="Consolas" panose="020B0609020204030204" pitchFamily="49" charset="0"/>
              </a:rPr>
              <a:t>probs</a:t>
            </a:r>
            <a:r>
              <a:rPr lang="en-US" sz="1000" dirty="0">
                <a:latin typeface="Consolas" panose="020B0609020204030204" pitchFamily="49" charset="0"/>
                <a:cs typeface="Consolas" panose="020B0609020204030204" pitchFamily="49" charset="0"/>
              </a:rPr>
              <a:t> = c(0.01,0.99))#10,40</a:t>
            </a:r>
          </a:p>
          <a:p>
            <a:r>
              <a:rPr lang="en-US" sz="1000" dirty="0">
                <a:latin typeface="Consolas" panose="020B0609020204030204" pitchFamily="49" charset="0"/>
                <a:cs typeface="Consolas" panose="020B0609020204030204" pitchFamily="49" charset="0"/>
              </a:rPr>
              <a:t>min(</a:t>
            </a:r>
            <a:r>
              <a:rPr lang="en-US" sz="1000" dirty="0" err="1">
                <a:latin typeface="Consolas" panose="020B0609020204030204" pitchFamily="49" charset="0"/>
                <a:cs typeface="Consolas" panose="020B0609020204030204" pitchFamily="49" charset="0"/>
              </a:rPr>
              <a:t>AA$`cig</a:t>
            </a:r>
            <a:r>
              <a:rPr lang="en-US" sz="1000" dirty="0">
                <a:latin typeface="Consolas" panose="020B0609020204030204" pitchFamily="49" charset="0"/>
                <a:cs typeface="Consolas" panose="020B0609020204030204" pitchFamily="49" charset="0"/>
              </a:rPr>
              <a:t> per day`)#0!</a:t>
            </a:r>
          </a:p>
          <a:p>
            <a:r>
              <a:rPr lang="en-US" sz="1000" dirty="0">
                <a:latin typeface="Consolas" panose="020B0609020204030204" pitchFamily="49" charset="0"/>
                <a:cs typeface="Consolas" panose="020B0609020204030204" pitchFamily="49" charset="0"/>
              </a:rPr>
              <a:t>max(</a:t>
            </a:r>
            <a:r>
              <a:rPr lang="en-US" sz="1000" dirty="0" err="1">
                <a:latin typeface="Consolas" panose="020B0609020204030204" pitchFamily="49" charset="0"/>
                <a:cs typeface="Consolas" panose="020B0609020204030204" pitchFamily="49" charset="0"/>
              </a:rPr>
              <a:t>AA$`cig</a:t>
            </a:r>
            <a:r>
              <a:rPr lang="en-US" sz="1000" dirty="0">
                <a:latin typeface="Consolas" panose="020B0609020204030204" pitchFamily="49" charset="0"/>
                <a:cs typeface="Consolas" panose="020B0609020204030204" pitchFamily="49" charset="0"/>
              </a:rPr>
              <a:t> per day`)#40 coincide with max only</a:t>
            </a:r>
          </a:p>
          <a:p>
            <a:r>
              <a:rPr lang="en-US" sz="1000" dirty="0" err="1">
                <a:latin typeface="Consolas" panose="020B0609020204030204" pitchFamily="49" charset="0"/>
                <a:cs typeface="Consolas" panose="020B0609020204030204" pitchFamily="49" charset="0"/>
              </a:rPr>
              <a:t>AA$`cig</a:t>
            </a:r>
            <a:r>
              <a:rPr lang="en-US" sz="1000" dirty="0">
                <a:latin typeface="Consolas" panose="020B0609020204030204" pitchFamily="49" charset="0"/>
                <a:cs typeface="Consolas" panose="020B0609020204030204" pitchFamily="49" charset="0"/>
              </a:rPr>
              <a:t> per day`[</a:t>
            </a:r>
            <a:r>
              <a:rPr lang="en-US" sz="1000" dirty="0" err="1">
                <a:latin typeface="Consolas" panose="020B0609020204030204" pitchFamily="49" charset="0"/>
                <a:cs typeface="Consolas" panose="020B0609020204030204" pitchFamily="49" charset="0"/>
              </a:rPr>
              <a:t>AA$`cig</a:t>
            </a:r>
            <a:r>
              <a:rPr lang="en-US" sz="1000" dirty="0">
                <a:latin typeface="Consolas" panose="020B0609020204030204" pitchFamily="49" charset="0"/>
                <a:cs typeface="Consolas" panose="020B0609020204030204" pitchFamily="49" charset="0"/>
              </a:rPr>
              <a:t> per day`&lt;</a:t>
            </a:r>
            <a:r>
              <a:rPr lang="en-US" sz="1000" dirty="0" err="1">
                <a:latin typeface="Consolas" panose="020B0609020204030204" pitchFamily="49" charset="0"/>
                <a:cs typeface="Consolas" panose="020B0609020204030204" pitchFamily="49" charset="0"/>
              </a:rPr>
              <a:t>qcig</a:t>
            </a:r>
            <a:r>
              <a:rPr lang="en-US" sz="1000" dirty="0">
                <a:latin typeface="Consolas" panose="020B0609020204030204" pitchFamily="49" charset="0"/>
                <a:cs typeface="Consolas" panose="020B0609020204030204" pitchFamily="49" charset="0"/>
              </a:rPr>
              <a:t>[1]]&lt;- </a:t>
            </a:r>
            <a:r>
              <a:rPr lang="en-US" sz="1000" dirty="0" err="1">
                <a:latin typeface="Consolas" panose="020B0609020204030204" pitchFamily="49" charset="0"/>
                <a:cs typeface="Consolas" panose="020B0609020204030204" pitchFamily="49" charset="0"/>
              </a:rPr>
              <a:t>qcig</a:t>
            </a:r>
            <a:r>
              <a:rPr lang="en-US" sz="1000" dirty="0">
                <a:latin typeface="Consolas" panose="020B0609020204030204" pitchFamily="49" charset="0"/>
                <a:cs typeface="Consolas" panose="020B0609020204030204" pitchFamily="49" charset="0"/>
              </a:rPr>
              <a:t>[1]# 1    2   35   70 range 2-35</a:t>
            </a:r>
          </a:p>
          <a:p>
            <a:r>
              <a:rPr lang="en-US" sz="1000" dirty="0">
                <a:latin typeface="Consolas" panose="020B0609020204030204" pitchFamily="49" charset="0"/>
                <a:cs typeface="Consolas" panose="020B0609020204030204" pitchFamily="49" charset="0"/>
              </a:rPr>
              <a:t>quantile(</a:t>
            </a:r>
            <a:r>
              <a:rPr lang="en-US" sz="1000" dirty="0" err="1">
                <a:latin typeface="Consolas" panose="020B0609020204030204" pitchFamily="49" charset="0"/>
                <a:cs typeface="Consolas" panose="020B0609020204030204" pitchFamily="49" charset="0"/>
              </a:rPr>
              <a:t>AA$TSC,probs</a:t>
            </a:r>
            <a:r>
              <a:rPr lang="en-US" sz="1000" dirty="0">
                <a:latin typeface="Consolas" panose="020B0609020204030204" pitchFamily="49" charset="0"/>
                <a:cs typeface="Consolas" panose="020B0609020204030204" pitchFamily="49" charset="0"/>
              </a:rPr>
              <a:t> = c(0.01,0.99))#coincide with min and max</a:t>
            </a:r>
          </a:p>
          <a:p>
            <a:r>
              <a:rPr lang="en-US" sz="1000" dirty="0">
                <a:latin typeface="Consolas" panose="020B0609020204030204" pitchFamily="49" charset="0"/>
                <a:cs typeface="Consolas" panose="020B0609020204030204" pitchFamily="49" charset="0"/>
              </a:rPr>
              <a:t>max(AA$TSC)</a:t>
            </a:r>
          </a:p>
          <a:p>
            <a:r>
              <a:rPr lang="en-US" sz="1000" dirty="0">
                <a:latin typeface="Consolas" panose="020B0609020204030204" pitchFamily="49" charset="0"/>
                <a:cs typeface="Consolas" panose="020B0609020204030204" pitchFamily="49" charset="0"/>
              </a:rPr>
              <a:t>quantile(</a:t>
            </a:r>
            <a:r>
              <a:rPr lang="en-US" sz="1000" dirty="0" err="1">
                <a:latin typeface="Consolas" panose="020B0609020204030204" pitchFamily="49" charset="0"/>
                <a:cs typeface="Consolas" panose="020B0609020204030204" pitchFamily="49" charset="0"/>
              </a:rPr>
              <a:t>AA$BMI,probs</a:t>
            </a:r>
            <a:r>
              <a:rPr lang="en-US" sz="1000" dirty="0">
                <a:latin typeface="Consolas" panose="020B0609020204030204" pitchFamily="49" charset="0"/>
                <a:cs typeface="Consolas" panose="020B0609020204030204" pitchFamily="49" charset="0"/>
              </a:rPr>
              <a:t> = c(0.01,0.99))#coincide with min and max</a:t>
            </a:r>
          </a:p>
          <a:p>
            <a:r>
              <a:rPr lang="en-US" sz="1000" dirty="0">
                <a:latin typeface="Consolas" panose="020B0609020204030204" pitchFamily="49" charset="0"/>
                <a:cs typeface="Consolas" panose="020B0609020204030204" pitchFamily="49" charset="0"/>
              </a:rPr>
              <a:t>max(AA$BMI)</a:t>
            </a:r>
          </a:p>
          <a:p>
            <a:r>
              <a:rPr lang="en-US" sz="1000" dirty="0">
                <a:latin typeface="Consolas" panose="020B0609020204030204" pitchFamily="49" charset="0"/>
                <a:cs typeface="Consolas" panose="020B0609020204030204" pitchFamily="49" charset="0"/>
              </a:rPr>
              <a:t>## Evaluation results</a:t>
            </a:r>
          </a:p>
          <a:p>
            <a:r>
              <a:rPr lang="en-US" sz="1000" dirty="0">
                <a:latin typeface="Consolas" panose="020B0609020204030204" pitchFamily="49" charset="0"/>
                <a:cs typeface="Consolas" panose="020B0609020204030204" pitchFamily="49" charset="0"/>
              </a:rPr>
              <a:t>LCLIST &lt;- </a:t>
            </a:r>
            <a:r>
              <a:rPr lang="en-US" sz="1000" dirty="0" err="1">
                <a:latin typeface="Consolas" panose="020B0609020204030204" pitchFamily="49" charset="0"/>
                <a:cs typeface="Consolas" panose="020B0609020204030204" pitchFamily="49" charset="0"/>
              </a:rPr>
              <a:t>read_excel</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LCLIST.xlsx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names(LCLIST)#plus cancer type and tumor stage: </a:t>
            </a:r>
          </a:p>
          <a:p>
            <a:r>
              <a:rPr lang="en-US" sz="1000" dirty="0">
                <a:latin typeface="Consolas" panose="020B0609020204030204" pitchFamily="49" charset="0"/>
                <a:cs typeface="Consolas" panose="020B0609020204030204" pitchFamily="49" charset="0"/>
              </a:rPr>
              <a:t>unique(LCLIST$TNM)#T1aN0M0 denotes the smallest tumors with best survival</a:t>
            </a:r>
          </a:p>
          <a:p>
            <a:r>
              <a:rPr lang="en-US" sz="1000" dirty="0">
                <a:latin typeface="Consolas" panose="020B0609020204030204" pitchFamily="49" charset="0"/>
                <a:cs typeface="Consolas" panose="020B0609020204030204" pitchFamily="49" charset="0"/>
              </a:rPr>
              <a:t>unique(</a:t>
            </a:r>
            <a:r>
              <a:rPr lang="en-US" sz="1000" dirty="0" err="1">
                <a:latin typeface="Consolas" panose="020B0609020204030204" pitchFamily="49" charset="0"/>
                <a:cs typeface="Consolas" panose="020B0609020204030204" pitchFamily="49" charset="0"/>
              </a:rPr>
              <a:t>LCLIST$Rgroup</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Rgroup</a:t>
            </a:r>
            <a:r>
              <a:rPr lang="en-US" sz="1000" dirty="0">
                <a:latin typeface="Consolas" panose="020B0609020204030204" pitchFamily="49" charset="0"/>
                <a:cs typeface="Consolas" panose="020B0609020204030204" pitchFamily="49" charset="0"/>
              </a:rPr>
              <a:t> 1 : no </a:t>
            </a:r>
            <a:r>
              <a:rPr lang="en-US" sz="1000" dirty="0" err="1">
                <a:latin typeface="Consolas" panose="020B0609020204030204" pitchFamily="49" charset="0"/>
                <a:cs typeface="Consolas" panose="020B0609020204030204" pitchFamily="49" charset="0"/>
              </a:rPr>
              <a:t>screening#Rgroup</a:t>
            </a:r>
            <a:r>
              <a:rPr lang="en-US" sz="1000" dirty="0">
                <a:latin typeface="Consolas" panose="020B0609020204030204" pitchFamily="49" charset="0"/>
                <a:cs typeface="Consolas" panose="020B0609020204030204" pitchFamily="49" charset="0"/>
              </a:rPr>
              <a:t> 2 : yearly CT screening</a:t>
            </a:r>
          </a:p>
          <a:p>
            <a:r>
              <a:rPr lang="en-US" sz="1000" dirty="0">
                <a:latin typeface="Consolas" panose="020B0609020204030204" pitchFamily="49" charset="0"/>
                <a:cs typeface="Consolas" panose="020B0609020204030204" pitchFamily="49" charset="0"/>
              </a:rPr>
              <a:t>LCLIST1 &lt;- LCLIST %&gt;% filter(</a:t>
            </a:r>
            <a:r>
              <a:rPr lang="en-US" sz="1000" dirty="0" err="1">
                <a:latin typeface="Consolas" panose="020B0609020204030204" pitchFamily="49" charset="0"/>
                <a:cs typeface="Consolas" panose="020B0609020204030204" pitchFamily="49" charset="0"/>
              </a:rPr>
              <a:t>Rgroup</a:t>
            </a:r>
            <a:r>
              <a:rPr lang="en-US" sz="1000" dirty="0">
                <a:latin typeface="Consolas" panose="020B0609020204030204" pitchFamily="49" charset="0"/>
                <a:cs typeface="Consolas" panose="020B0609020204030204" pitchFamily="49" charset="0"/>
              </a:rPr>
              <a:t> == 1)#53 no screening</a:t>
            </a:r>
          </a:p>
          <a:p>
            <a:r>
              <a:rPr lang="en-US" sz="1000" dirty="0">
                <a:latin typeface="Consolas" panose="020B0609020204030204" pitchFamily="49" charset="0"/>
                <a:cs typeface="Consolas" panose="020B0609020204030204" pitchFamily="49" charset="0"/>
              </a:rPr>
              <a:t>LCLIST2 &lt;- LCLIST %&gt;% filter(</a:t>
            </a:r>
            <a:r>
              <a:rPr lang="en-US" sz="1000" dirty="0" err="1">
                <a:latin typeface="Consolas" panose="020B0609020204030204" pitchFamily="49" charset="0"/>
                <a:cs typeface="Consolas" panose="020B0609020204030204" pitchFamily="49" charset="0"/>
              </a:rPr>
              <a:t>Rgroup</a:t>
            </a:r>
            <a:r>
              <a:rPr lang="en-US" sz="1000" dirty="0">
                <a:latin typeface="Consolas" panose="020B0609020204030204" pitchFamily="49" charset="0"/>
                <a:cs typeface="Consolas" panose="020B0609020204030204" pitchFamily="49" charset="0"/>
              </a:rPr>
              <a:t> == 2)#101 screening</a:t>
            </a:r>
          </a:p>
          <a:p>
            <a:r>
              <a:rPr lang="en-US" sz="1000" dirty="0">
                <a:latin typeface="Consolas" panose="020B0609020204030204" pitchFamily="49" charset="0"/>
                <a:cs typeface="Consolas" panose="020B0609020204030204" pitchFamily="49" charset="0"/>
              </a:rPr>
              <a:t>min(</a:t>
            </a:r>
            <a:r>
              <a:rPr lang="en-US" sz="1000" dirty="0" err="1">
                <a:latin typeface="Consolas" panose="020B0609020204030204" pitchFamily="49" charset="0"/>
                <a:cs typeface="Consolas" panose="020B0609020204030204" pitchFamily="49" charset="0"/>
              </a:rPr>
              <a:t>LCLIST$DateDiagnosis</a:t>
            </a:r>
            <a:r>
              <a:rPr lang="en-US" sz="1000" dirty="0">
                <a:latin typeface="Consolas" panose="020B0609020204030204" pitchFamily="49" charset="0"/>
                <a:cs typeface="Consolas" panose="020B0609020204030204" pitchFamily="49" charset="0"/>
              </a:rPr>
              <a:t>)#"2005-02-01 UTC"</a:t>
            </a:r>
          </a:p>
          <a:p>
            <a:r>
              <a:rPr lang="en-US" sz="1000" dirty="0">
                <a:latin typeface="Consolas" panose="020B0609020204030204" pitchFamily="49" charset="0"/>
                <a:cs typeface="Consolas" panose="020B0609020204030204" pitchFamily="49" charset="0"/>
              </a:rPr>
              <a:t>max(</a:t>
            </a:r>
            <a:r>
              <a:rPr lang="en-US" sz="1000" dirty="0" err="1">
                <a:latin typeface="Consolas" panose="020B0609020204030204" pitchFamily="49" charset="0"/>
                <a:cs typeface="Consolas" panose="020B0609020204030204" pitchFamily="49" charset="0"/>
              </a:rPr>
              <a:t>LCLIST$DateDiagnosis</a:t>
            </a:r>
            <a:r>
              <a:rPr lang="en-US" sz="1000" dirty="0">
                <a:latin typeface="Consolas" panose="020B0609020204030204" pitchFamily="49" charset="0"/>
                <a:cs typeface="Consolas" panose="020B0609020204030204" pitchFamily="49" charset="0"/>
              </a:rPr>
              <a:t>)# "2014-12-29 UTC"</a:t>
            </a:r>
          </a:p>
          <a:p>
            <a:r>
              <a:rPr lang="en-US" sz="1000" dirty="0" err="1">
                <a:latin typeface="Consolas" panose="020B0609020204030204" pitchFamily="49" charset="0"/>
                <a:cs typeface="Consolas" panose="020B0609020204030204" pitchFamily="49" charset="0"/>
              </a:rPr>
              <a:t>str</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AA$id</a:t>
            </a:r>
            <a:r>
              <a:rPr lang="en-US" sz="1000" dirty="0">
                <a:latin typeface="Consolas" panose="020B0609020204030204" pitchFamily="49" charset="0"/>
                <a:cs typeface="Consolas" panose="020B0609020204030204" pitchFamily="49" charset="0"/>
              </a:rPr>
              <a:t>)#char</a:t>
            </a:r>
          </a:p>
          <a:p>
            <a:r>
              <a:rPr lang="en-US" sz="1000" dirty="0" err="1">
                <a:latin typeface="Consolas" panose="020B0609020204030204" pitchFamily="49" charset="0"/>
                <a:cs typeface="Consolas" panose="020B0609020204030204" pitchFamily="49" charset="0"/>
              </a:rPr>
              <a:t>str</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num</a:t>
            </a:r>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))#154, all</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length(unique(</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))#149</a:t>
            </a:r>
          </a:p>
          <a:p>
            <a:r>
              <a:rPr lang="en-US" sz="1000" dirty="0">
                <a:latin typeface="Consolas" panose="020B0609020204030204" pitchFamily="49" charset="0"/>
                <a:cs typeface="Consolas" panose="020B0609020204030204" pitchFamily="49" charset="0"/>
              </a:rPr>
              <a:t>length(intersect(</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 unique(</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)))#149</a:t>
            </a:r>
          </a:p>
          <a:p>
            <a:r>
              <a:rPr lang="en-US" sz="1000" dirty="0" err="1">
                <a:latin typeface="Consolas" panose="020B0609020204030204" pitchFamily="49" charset="0"/>
                <a:cs typeface="Consolas" panose="020B0609020204030204" pitchFamily="49" charset="0"/>
              </a:rPr>
              <a:t>AA$id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AA$id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LCLIST2nd &lt;- </a:t>
            </a:r>
            <a:r>
              <a:rPr lang="en-US" sz="1000" dirty="0" err="1">
                <a:latin typeface="Consolas" panose="020B0609020204030204" pitchFamily="49" charset="0"/>
                <a:cs typeface="Consolas" panose="020B0609020204030204" pitchFamily="49" charset="0"/>
              </a:rPr>
              <a:t>semi_join</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LCLIST,AA,by</a:t>
            </a:r>
            <a:r>
              <a:rPr lang="en-US" sz="1000" dirty="0">
                <a:latin typeface="Consolas" panose="020B0609020204030204" pitchFamily="49" charset="0"/>
                <a:cs typeface="Consolas" panose="020B0609020204030204" pitchFamily="49" charset="0"/>
              </a:rPr>
              <a:t> = c("</a:t>
            </a:r>
            <a:r>
              <a:rPr lang="en-US" sz="1000" dirty="0" err="1">
                <a:latin typeface="Consolas" panose="020B0609020204030204" pitchFamily="49" charset="0"/>
                <a:cs typeface="Consolas" panose="020B0609020204030204" pitchFamily="49" charset="0"/>
              </a:rPr>
              <a:t>StId</a:t>
            </a:r>
            <a:r>
              <a:rPr lang="en-US" sz="1000" dirty="0">
                <a:latin typeface="Consolas" panose="020B0609020204030204" pitchFamily="49" charset="0"/>
                <a:cs typeface="Consolas" panose="020B0609020204030204" pitchFamily="49" charset="0"/>
              </a:rPr>
              <a:t>" = "id" ))#153</a:t>
            </a:r>
          </a:p>
          <a:p>
            <a:r>
              <a:rPr lang="en-US" sz="1000" dirty="0">
                <a:latin typeface="Consolas" panose="020B0609020204030204" pitchFamily="49" charset="0"/>
                <a:cs typeface="Consolas" panose="020B0609020204030204" pitchFamily="49" charset="0"/>
              </a:rPr>
              <a:t>Anew &lt;- </a:t>
            </a:r>
            <a:r>
              <a:rPr lang="en-US" sz="1000" dirty="0" err="1">
                <a:latin typeface="Consolas" panose="020B0609020204030204" pitchFamily="49" charset="0"/>
                <a:cs typeface="Consolas" panose="020B0609020204030204" pitchFamily="49" charset="0"/>
              </a:rPr>
              <a:t>left_join</a:t>
            </a:r>
            <a:r>
              <a:rPr lang="en-US" sz="1000" dirty="0">
                <a:latin typeface="Consolas" panose="020B0609020204030204" pitchFamily="49" charset="0"/>
                <a:cs typeface="Consolas" panose="020B0609020204030204" pitchFamily="49" charset="0"/>
              </a:rPr>
              <a:t>(AA,LCLIST2nd, by = c("id" = "</a:t>
            </a:r>
            <a:r>
              <a:rPr lang="en-US" sz="1000" dirty="0" err="1">
                <a:latin typeface="Consolas" panose="020B0609020204030204" pitchFamily="49" charset="0"/>
                <a:cs typeface="Consolas" panose="020B0609020204030204" pitchFamily="49" charset="0"/>
              </a:rPr>
              <a:t>StId</a:t>
            </a:r>
            <a:r>
              <a:rPr lang="en-US" sz="1000" dirty="0">
                <a:latin typeface="Consolas" panose="020B0609020204030204" pitchFamily="49" charset="0"/>
                <a:cs typeface="Consolas" panose="020B0609020204030204" pitchFamily="49" charset="0"/>
              </a:rPr>
              <a:t>"))#4087</a:t>
            </a:r>
          </a:p>
          <a:p>
            <a:r>
              <a:rPr lang="en-US" sz="1000" dirty="0">
                <a:latin typeface="Consolas" panose="020B0609020204030204" pitchFamily="49" charset="0"/>
                <a:cs typeface="Consolas" panose="020B0609020204030204" pitchFamily="49" charset="0"/>
              </a:rPr>
              <a:t>names(Anew)</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Anew$`Inclusion</a:t>
            </a:r>
            <a:r>
              <a:rPr lang="en-US" sz="1000" dirty="0">
                <a:latin typeface="Consolas" panose="020B0609020204030204" pitchFamily="49" charset="0"/>
                <a:cs typeface="Consolas" panose="020B0609020204030204" pitchFamily="49" charset="0"/>
              </a:rPr>
              <a:t> date`))#4</a:t>
            </a:r>
          </a:p>
          <a:p>
            <a:r>
              <a:rPr lang="en-US" sz="1000" dirty="0">
                <a:latin typeface="Consolas" panose="020B0609020204030204" pitchFamily="49" charset="0"/>
                <a:cs typeface="Consolas" panose="020B0609020204030204" pitchFamily="49" charset="0"/>
              </a:rPr>
              <a:t>ii = 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Anew$year</a:t>
            </a:r>
            <a:r>
              <a:rPr lang="en-US" sz="1000" dirty="0">
                <a:latin typeface="Consolas" panose="020B0609020204030204" pitchFamily="49" charset="0"/>
                <a:cs typeface="Consolas" panose="020B0609020204030204" pitchFamily="49" charset="0"/>
              </a:rPr>
              <a:t>))#the same as before</a:t>
            </a:r>
          </a:p>
          <a:p>
            <a:r>
              <a:rPr lang="en-US" sz="1000" dirty="0">
                <a:latin typeface="Consolas" panose="020B0609020204030204" pitchFamily="49" charset="0"/>
                <a:cs typeface="Consolas" panose="020B0609020204030204" pitchFamily="49" charset="0"/>
              </a:rPr>
              <a:t>Anew2nd &lt;- Anew[-c(</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length(unique(Anew2nd$id))</a:t>
            </a:r>
          </a:p>
          <a:p>
            <a:r>
              <a:rPr lang="en-US" sz="1000" dirty="0">
                <a:latin typeface="Consolas" panose="020B0609020204030204" pitchFamily="49" charset="0"/>
                <a:cs typeface="Consolas" panose="020B0609020204030204" pitchFamily="49" charset="0"/>
              </a:rPr>
              <a:t>length(Anew2nd$id)</a:t>
            </a:r>
          </a:p>
          <a:p>
            <a:r>
              <a:rPr lang="en-US" sz="1000" dirty="0">
                <a:latin typeface="Consolas" panose="020B0609020204030204" pitchFamily="49" charset="0"/>
                <a:cs typeface="Consolas" panose="020B0609020204030204" pitchFamily="49" charset="0"/>
              </a:rPr>
              <a:t>length(intersect(Anew2nd$id, unique(Anew2nd$id)))#4077</a:t>
            </a:r>
          </a:p>
          <a:p>
            <a:r>
              <a:rPr lang="en-US" sz="1000" dirty="0">
                <a:latin typeface="Consolas" panose="020B0609020204030204" pitchFamily="49" charset="0"/>
                <a:cs typeface="Consolas" panose="020B0609020204030204" pitchFamily="49" charset="0"/>
              </a:rPr>
              <a:t>Anew2nd$event &lt;- matrix(0,4083,1)</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(Anew2nd$DateDiagnosis))#153 cancers</a:t>
            </a:r>
          </a:p>
          <a:p>
            <a:r>
              <a:rPr lang="en-US" sz="1000" dirty="0">
                <a:latin typeface="Consolas" panose="020B0609020204030204" pitchFamily="49" charset="0"/>
                <a:cs typeface="Consolas" panose="020B0609020204030204" pitchFamily="49" charset="0"/>
              </a:rPr>
              <a:t>Anew2nd$event[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&lt;- 1 </a:t>
            </a:r>
          </a:p>
          <a:p>
            <a:r>
              <a:rPr lang="en-US" sz="1000" dirty="0">
                <a:latin typeface="Consolas" panose="020B0609020204030204" pitchFamily="49" charset="0"/>
                <a:cs typeface="Consolas" panose="020B0609020204030204" pitchFamily="49" charset="0"/>
              </a:rPr>
              <a:t>sum(Anew2nd$event)#153</a:t>
            </a:r>
          </a:p>
          <a:p>
            <a:r>
              <a:rPr lang="en-US" sz="1000" dirty="0">
                <a:latin typeface="Consolas" panose="020B0609020204030204" pitchFamily="49" charset="0"/>
                <a:cs typeface="Consolas" panose="020B0609020204030204" pitchFamily="49" charset="0"/>
              </a:rPr>
              <a:t>Anew2nd$timetoevent &lt;- matrix(10,4083,1)</a:t>
            </a:r>
          </a:p>
          <a:p>
            <a:r>
              <a:rPr lang="en-US" sz="1000" dirty="0">
                <a:latin typeface="Consolas" panose="020B0609020204030204" pitchFamily="49" charset="0"/>
                <a:cs typeface="Consolas" panose="020B0609020204030204" pitchFamily="49" charset="0"/>
              </a:rPr>
              <a:t>Anew2nd$timetoevent[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&lt;- (Anew2nd$DateDiagnosis[</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Anew2nd$`Inclusion date`[</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])/365</a:t>
            </a:r>
          </a:p>
          <a:p>
            <a:r>
              <a:rPr lang="en-US" sz="1000" dirty="0">
                <a:latin typeface="Consolas" panose="020B0609020204030204" pitchFamily="49" charset="0"/>
                <a:cs typeface="Consolas" panose="020B0609020204030204" pitchFamily="49" charset="0"/>
              </a:rPr>
              <a:t>Anew3rd &lt;- Anew2nd[unique(Anew2nd$id),]</a:t>
            </a:r>
          </a:p>
          <a:p>
            <a:r>
              <a:rPr lang="en-US" sz="1000" dirty="0">
                <a:latin typeface="Consolas" panose="020B0609020204030204" pitchFamily="49" charset="0"/>
                <a:cs typeface="Consolas" panose="020B0609020204030204" pitchFamily="49" charset="0"/>
              </a:rPr>
              <a:t>names(Anew3rd)</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which(Anew3rd$event==1)#152</a:t>
            </a:r>
          </a:p>
          <a:p>
            <a:r>
              <a:rPr lang="en-US" sz="1000" dirty="0">
                <a:latin typeface="Consolas" panose="020B0609020204030204" pitchFamily="49" charset="0"/>
                <a:cs typeface="Consolas" panose="020B0609020204030204" pitchFamily="49" charset="0"/>
              </a:rPr>
              <a:t>j = which(Anew3rd$random ==1)#2015</a:t>
            </a:r>
          </a:p>
          <a:p>
            <a:r>
              <a:rPr lang="en-US" sz="1000" dirty="0" err="1">
                <a:latin typeface="Consolas" panose="020B0609020204030204" pitchFamily="49" charset="0"/>
                <a:cs typeface="Consolas" panose="020B0609020204030204" pitchFamily="49" charset="0"/>
              </a:rPr>
              <a:t>id_sex</a:t>
            </a:r>
            <a:r>
              <a:rPr lang="en-US" sz="1000" dirty="0">
                <a:latin typeface="Consolas" panose="020B0609020204030204" pitchFamily="49" charset="0"/>
                <a:cs typeface="Consolas" panose="020B0609020204030204" pitchFamily="49" charset="0"/>
              </a:rPr>
              <a:t> &lt;- intersect(</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(Anew3rd$id),</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olufkendelig</a:t>
            </a:r>
            <a:r>
              <a:rPr lang="en-US" sz="1000" dirty="0">
                <a:latin typeface="Consolas" panose="020B0609020204030204" pitchFamily="49" charset="0"/>
                <a:cs typeface="Consolas" panose="020B0609020204030204" pitchFamily="49" charset="0"/>
              </a:rPr>
              <a:t>$`Study ID`))#4051 out of 4077</a:t>
            </a:r>
          </a:p>
          <a:p>
            <a:r>
              <a:rPr lang="en-US" sz="1000" dirty="0">
                <a:latin typeface="Consolas" panose="020B0609020204030204" pitchFamily="49" charset="0"/>
                <a:cs typeface="Consolas" panose="020B0609020204030204" pitchFamily="49" charset="0"/>
              </a:rPr>
              <a:t>Anew4th &lt;- Anew3rd[</a:t>
            </a:r>
            <a:r>
              <a:rPr lang="en-US" sz="1000" dirty="0" err="1">
                <a:latin typeface="Consolas" panose="020B0609020204030204" pitchFamily="49" charset="0"/>
                <a:cs typeface="Consolas" panose="020B0609020204030204" pitchFamily="49" charset="0"/>
              </a:rPr>
              <a:t>id_sex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names(Anew4th)#id</a:t>
            </a:r>
          </a:p>
          <a:p>
            <a:r>
              <a:rPr lang="en-US" sz="1000" dirty="0">
                <a:latin typeface="Consolas" panose="020B0609020204030204" pitchFamily="49" charset="0"/>
                <a:cs typeface="Consolas" panose="020B0609020204030204" pitchFamily="49" charset="0"/>
              </a:rPr>
              <a:t>names(</a:t>
            </a:r>
            <a:r>
              <a:rPr lang="en-US" sz="1000" dirty="0" err="1">
                <a:latin typeface="Consolas" panose="020B0609020204030204" pitchFamily="49" charset="0"/>
                <a:cs typeface="Consolas" panose="020B0609020204030204" pitchFamily="49" charset="0"/>
              </a:rPr>
              <a:t>olufkendelig</a:t>
            </a:r>
            <a:r>
              <a:rPr lang="en-US" sz="1000" dirty="0">
                <a:latin typeface="Consolas" panose="020B0609020204030204" pitchFamily="49" charset="0"/>
                <a:cs typeface="Consolas" panose="020B0609020204030204" pitchFamily="49" charset="0"/>
              </a:rPr>
              <a:t>)#Study ID</a:t>
            </a:r>
          </a:p>
          <a:p>
            <a:r>
              <a:rPr lang="en-US" sz="1000" dirty="0">
                <a:latin typeface="Consolas" panose="020B0609020204030204" pitchFamily="49" charset="0"/>
                <a:cs typeface="Consolas" panose="020B0609020204030204" pitchFamily="49" charset="0"/>
              </a:rPr>
              <a:t>Anew4th$id &lt;- </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(Anew4th$id)</a:t>
            </a:r>
          </a:p>
          <a:p>
            <a:r>
              <a:rPr lang="en-US" sz="1000" dirty="0">
                <a:latin typeface="Consolas" panose="020B0609020204030204" pitchFamily="49" charset="0"/>
                <a:cs typeface="Consolas" panose="020B0609020204030204" pitchFamily="49" charset="0"/>
              </a:rPr>
              <a:t>olufkendelig$id2 &lt;- </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olufkendelig</a:t>
            </a:r>
            <a:r>
              <a:rPr lang="en-US" sz="1000" dirty="0">
                <a:latin typeface="Consolas" panose="020B0609020204030204" pitchFamily="49" charset="0"/>
                <a:cs typeface="Consolas" panose="020B0609020204030204" pitchFamily="49" charset="0"/>
              </a:rPr>
              <a:t>$`Study ID`)</a:t>
            </a:r>
          </a:p>
          <a:p>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left_join</a:t>
            </a:r>
            <a:r>
              <a:rPr lang="en-US" sz="1000" dirty="0">
                <a:latin typeface="Consolas" panose="020B0609020204030204" pitchFamily="49" charset="0"/>
                <a:cs typeface="Consolas" panose="020B0609020204030204" pitchFamily="49" charset="0"/>
              </a:rPr>
              <a:t>(Anew4th,olufkendelig, by = c("id" = "id2"))#4087</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Anewth$event,na.rm</a:t>
            </a:r>
            <a:r>
              <a:rPr lang="en-US" sz="1000" dirty="0">
                <a:latin typeface="Consolas" panose="020B0609020204030204" pitchFamily="49" charset="0"/>
                <a:cs typeface="Consolas" panose="020B0609020204030204" pitchFamily="49" charset="0"/>
              </a:rPr>
              <a:t> = TRUE)# 149</a:t>
            </a:r>
          </a:p>
          <a:p>
            <a:r>
              <a:rPr lang="en-US" sz="1000" dirty="0">
                <a:latin typeface="Consolas" panose="020B0609020204030204" pitchFamily="49" charset="0"/>
                <a:cs typeface="Consolas" panose="020B0609020204030204" pitchFamily="49" charset="0"/>
              </a:rPr>
              <a:t>Anewth1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%&gt;% filter(random == 1)#1999 no screening</a:t>
            </a:r>
          </a:p>
          <a:p>
            <a:r>
              <a:rPr lang="en-US" sz="1000" dirty="0">
                <a:latin typeface="Consolas" panose="020B0609020204030204" pitchFamily="49" charset="0"/>
                <a:cs typeface="Consolas" panose="020B0609020204030204" pitchFamily="49" charset="0"/>
              </a:rPr>
              <a:t>Anewth2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%&gt;% filter(random == 2)#2006 screening</a:t>
            </a:r>
          </a:p>
          <a:p>
            <a:r>
              <a:rPr lang="en-US" sz="1000" dirty="0">
                <a:latin typeface="Consolas" panose="020B0609020204030204" pitchFamily="49" charset="0"/>
                <a:cs typeface="Consolas" panose="020B0609020204030204" pitchFamily="49" charset="0"/>
              </a:rPr>
              <a:t>describe(Anewth1)</a:t>
            </a:r>
          </a:p>
          <a:p>
            <a:r>
              <a:rPr lang="en-US" sz="1000" dirty="0">
                <a:latin typeface="Consolas" panose="020B0609020204030204" pitchFamily="49" charset="0"/>
                <a:cs typeface="Consolas" panose="020B0609020204030204" pitchFamily="49" charset="0"/>
              </a:rPr>
              <a:t>describe(Anewth2)</a:t>
            </a:r>
          </a:p>
          <a:p>
            <a:r>
              <a:rPr lang="en-US" sz="1000" dirty="0">
                <a:latin typeface="Consolas" panose="020B0609020204030204" pitchFamily="49" charset="0"/>
                <a:cs typeface="Consolas" panose="020B0609020204030204" pitchFamily="49" charset="0"/>
              </a:rPr>
              <a:t>#no difference in the two groups; how were they assigned to screening?</a:t>
            </a:r>
          </a:p>
          <a:p>
            <a:r>
              <a:rPr lang="en-US" sz="1000" dirty="0">
                <a:latin typeface="Consolas" panose="020B0609020204030204" pitchFamily="49" charset="0"/>
                <a:cs typeface="Consolas" panose="020B0609020204030204" pitchFamily="49" charset="0"/>
              </a:rPr>
              <a:t>LCLIST1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%&gt;% filter(</a:t>
            </a:r>
            <a:r>
              <a:rPr lang="en-US" sz="1000" dirty="0" err="1">
                <a:latin typeface="Consolas" panose="020B0609020204030204" pitchFamily="49" charset="0"/>
                <a:cs typeface="Consolas" panose="020B0609020204030204" pitchFamily="49" charset="0"/>
              </a:rPr>
              <a:t>Rgroup</a:t>
            </a:r>
            <a:r>
              <a:rPr lang="en-US" sz="1000" dirty="0">
                <a:latin typeface="Consolas" panose="020B0609020204030204" pitchFamily="49" charset="0"/>
                <a:cs typeface="Consolas" panose="020B0609020204030204" pitchFamily="49" charset="0"/>
              </a:rPr>
              <a:t> == 1 &amp; event ==1)#52 no screening</a:t>
            </a:r>
          </a:p>
          <a:p>
            <a:r>
              <a:rPr lang="en-US" sz="1000" dirty="0">
                <a:latin typeface="Consolas" panose="020B0609020204030204" pitchFamily="49" charset="0"/>
                <a:cs typeface="Consolas" panose="020B0609020204030204" pitchFamily="49" charset="0"/>
              </a:rPr>
              <a:t>LCLIST2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%&gt;% filter(</a:t>
            </a:r>
            <a:r>
              <a:rPr lang="en-US" sz="1000" dirty="0" err="1">
                <a:latin typeface="Consolas" panose="020B0609020204030204" pitchFamily="49" charset="0"/>
                <a:cs typeface="Consolas" panose="020B0609020204030204" pitchFamily="49" charset="0"/>
              </a:rPr>
              <a:t>Rgroup</a:t>
            </a:r>
            <a:r>
              <a:rPr lang="en-US" sz="1000" dirty="0">
                <a:latin typeface="Consolas" panose="020B0609020204030204" pitchFamily="49" charset="0"/>
                <a:cs typeface="Consolas" panose="020B0609020204030204" pitchFamily="49" charset="0"/>
              </a:rPr>
              <a:t> == 2 &amp; event ==1)#97 screening</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74)# 1870</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])#104/149=69.79866% are found by NLST</a:t>
            </a:r>
          </a:p>
          <a:p>
            <a:r>
              <a:rPr lang="en-US" sz="1000" dirty="0" err="1">
                <a:latin typeface="Consolas" panose="020B0609020204030204" pitchFamily="49" charset="0"/>
                <a:cs typeface="Consolas" panose="020B0609020204030204" pitchFamily="49" charset="0"/>
              </a:rPr>
              <a:t>IInum</a:t>
            </a:r>
            <a:r>
              <a:rPr lang="en-US" sz="1000" dirty="0">
                <a:latin typeface="Consolas" panose="020B0609020204030204" pitchFamily="49" charset="0"/>
                <a:cs typeface="Consolas" panose="020B0609020204030204" pitchFamily="49" charset="0"/>
              </a:rPr>
              <a:t> &lt;- c(</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length(which(</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==1&amp;Anewth$event==1))#52 events in those not screened</a:t>
            </a:r>
          </a:p>
          <a:p>
            <a:r>
              <a:rPr lang="en-US" sz="1000" dirty="0">
                <a:latin typeface="Consolas" panose="020B0609020204030204" pitchFamily="49" charset="0"/>
                <a:cs typeface="Consolas" panose="020B0609020204030204" pitchFamily="49" charset="0"/>
              </a:rPr>
              <a:t>length(which(</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==2&amp;Anewth$event==1))#97 events in those screened</a:t>
            </a:r>
          </a:p>
          <a:p>
            <a:r>
              <a:rPr lang="en-US" sz="1000" dirty="0">
                <a:latin typeface="Consolas" panose="020B0609020204030204" pitchFamily="49" charset="0"/>
                <a:cs typeface="Consolas" panose="020B0609020204030204" pitchFamily="49" charset="0"/>
              </a:rPr>
              <a:t>#Nelson would choose:</a:t>
            </a:r>
          </a:p>
          <a:p>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*20/</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&lt;- which(</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 &gt; 15 &amp; </a:t>
            </a:r>
            <a:r>
              <a:rPr lang="en-US" sz="1000" dirty="0" err="1">
                <a:latin typeface="Consolas" panose="020B0609020204030204" pitchFamily="49" charset="0"/>
                <a:cs typeface="Consolas" panose="020B0609020204030204" pitchFamily="49" charset="0"/>
              </a:rPr>
              <a:t>Anewth$TSC</a:t>
            </a:r>
            <a:r>
              <a:rPr lang="en-US" sz="1000" dirty="0">
                <a:latin typeface="Consolas" panose="020B0609020204030204" pitchFamily="49" charset="0"/>
                <a:cs typeface="Consolas" panose="020B0609020204030204" pitchFamily="49" charset="0"/>
              </a:rPr>
              <a:t> &lt;= 10 &amp;</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25)#2360</a:t>
            </a:r>
          </a:p>
          <a:p>
            <a:r>
              <a:rPr lang="en-US" sz="1000" dirty="0">
                <a:latin typeface="Consolas" panose="020B0609020204030204" pitchFamily="49" charset="0"/>
                <a:cs typeface="Consolas" panose="020B0609020204030204" pitchFamily="49" charset="0"/>
              </a:rPr>
              <a:t>ii &lt;- which(</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 &gt; 10 &amp; </a:t>
            </a:r>
            <a:r>
              <a:rPr lang="en-US" sz="1000" dirty="0" err="1">
                <a:latin typeface="Consolas" panose="020B0609020204030204" pitchFamily="49" charset="0"/>
                <a:cs typeface="Consolas" panose="020B0609020204030204" pitchFamily="49" charset="0"/>
              </a:rPr>
              <a:t>Anewth$TSC</a:t>
            </a:r>
            <a:r>
              <a:rPr lang="en-US" sz="1000" dirty="0">
                <a:latin typeface="Consolas" panose="020B0609020204030204" pitchFamily="49" charset="0"/>
                <a:cs typeface="Consolas" panose="020B0609020204030204" pitchFamily="49" charset="0"/>
              </a:rPr>
              <a:t> &lt;= 10 &amp;</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30)#3350</a:t>
            </a:r>
          </a:p>
          <a:p>
            <a:r>
              <a:rPr lang="en-US" sz="1000" dirty="0">
                <a:latin typeface="Consolas" panose="020B0609020204030204" pitchFamily="49" charset="0"/>
                <a:cs typeface="Consolas" panose="020B0609020204030204" pitchFamily="49" charset="0"/>
              </a:rPr>
              <a:t>iii &lt;- which(</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 &gt; 10 &amp; </a:t>
            </a:r>
            <a:r>
              <a:rPr lang="en-US" sz="1000" dirty="0" err="1">
                <a:latin typeface="Consolas" panose="020B0609020204030204" pitchFamily="49" charset="0"/>
                <a:cs typeface="Consolas" panose="020B0609020204030204" pitchFamily="49" charset="0"/>
              </a:rPr>
              <a:t>Anewth$TSC</a:t>
            </a:r>
            <a:r>
              <a:rPr lang="en-US" sz="1000" dirty="0">
                <a:latin typeface="Consolas" panose="020B0609020204030204" pitchFamily="49" charset="0"/>
                <a:cs typeface="Consolas" panose="020B0609020204030204" pitchFamily="49" charset="0"/>
              </a:rPr>
              <a:t> &lt;= 10 &amp;</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30 |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 &gt; 15 &amp; </a:t>
            </a:r>
            <a:r>
              <a:rPr lang="en-US" sz="1000" dirty="0" err="1">
                <a:latin typeface="Consolas" panose="020B0609020204030204" pitchFamily="49" charset="0"/>
                <a:cs typeface="Consolas" panose="020B0609020204030204" pitchFamily="49" charset="0"/>
              </a:rPr>
              <a:t>Anewth$TSC</a:t>
            </a:r>
            <a:r>
              <a:rPr lang="en-US" sz="1000" dirty="0">
                <a:latin typeface="Consolas" panose="020B0609020204030204" pitchFamily="49" charset="0"/>
                <a:cs typeface="Consolas" panose="020B0609020204030204" pitchFamily="49" charset="0"/>
              </a:rPr>
              <a:t> &lt;= 10 &amp;</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25))#3590</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 109/149=73,15% events would be found by Nelson1 criteria!</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 141/149=94.63% events would be found by Nelson2 criteria!</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[iii],</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TRUE)#141</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Anewth$event,na.rm</a:t>
            </a:r>
            <a:r>
              <a:rPr lang="en-US" sz="1000" dirty="0">
                <a:latin typeface="Consolas" panose="020B0609020204030204" pitchFamily="49" charset="0"/>
                <a:cs typeface="Consolas" panose="020B0609020204030204" pitchFamily="49" charset="0"/>
              </a:rPr>
              <a:t> = TRUE)</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ii = which(</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74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==1)#918 were not screened among those selected by NLST</a:t>
            </a:r>
          </a:p>
          <a:p>
            <a:r>
              <a:rPr lang="en-US" sz="1000" dirty="0">
                <a:latin typeface="Consolas" panose="020B0609020204030204" pitchFamily="49" charset="0"/>
                <a:cs typeface="Consolas" panose="020B0609020204030204" pitchFamily="49" charset="0"/>
              </a:rPr>
              <a:t>length(ii)</a:t>
            </a:r>
          </a:p>
          <a:p>
            <a:r>
              <a:rPr lang="en-US" sz="1000" dirty="0">
                <a:latin typeface="Consolas" panose="020B0609020204030204" pitchFamily="49" charset="0"/>
                <a:cs typeface="Consolas" panose="020B0609020204030204" pitchFamily="49" charset="0"/>
              </a:rPr>
              <a:t>iii = which(</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74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==1&amp;Anewth$event==1)#35/52 events detected by NLST 67.30% in those not screened</a:t>
            </a:r>
          </a:p>
          <a:p>
            <a:r>
              <a:rPr lang="en-US" sz="1000" dirty="0">
                <a:latin typeface="Consolas" panose="020B0609020204030204" pitchFamily="49" charset="0"/>
                <a:cs typeface="Consolas" panose="020B0609020204030204" pitchFamily="49" charset="0"/>
              </a:rPr>
              <a:t>length(iii)</a:t>
            </a:r>
          </a:p>
          <a:p>
            <a:r>
              <a:rPr lang="en-US" sz="1000" dirty="0">
                <a:latin typeface="Consolas" panose="020B0609020204030204" pitchFamily="49" charset="0"/>
                <a:cs typeface="Consolas" panose="020B0609020204030204" pitchFamily="49" charset="0"/>
              </a:rPr>
              <a:t>iv = which(</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74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==2)#952 were screened among those selected by NLST</a:t>
            </a:r>
          </a:p>
          <a:p>
            <a:r>
              <a:rPr lang="en-US" sz="1000" dirty="0">
                <a:latin typeface="Consolas" panose="020B0609020204030204" pitchFamily="49" charset="0"/>
                <a:cs typeface="Consolas" panose="020B0609020204030204" pitchFamily="49" charset="0"/>
              </a:rPr>
              <a:t>length(iv)</a:t>
            </a:r>
          </a:p>
          <a:p>
            <a:r>
              <a:rPr lang="en-US" sz="1000" dirty="0" err="1">
                <a:latin typeface="Consolas" panose="020B0609020204030204" pitchFamily="49" charset="0"/>
                <a:cs typeface="Consolas" panose="020B0609020204030204" pitchFamily="49" charset="0"/>
              </a:rPr>
              <a:t>ivv</a:t>
            </a:r>
            <a:r>
              <a:rPr lang="en-US" sz="1000" dirty="0">
                <a:latin typeface="Consolas" panose="020B0609020204030204" pitchFamily="49" charset="0"/>
                <a:cs typeface="Consolas" panose="020B0609020204030204" pitchFamily="49" charset="0"/>
              </a:rPr>
              <a:t> = which(</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74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==2&amp;Anewth$event==1)#69/97 events detected by NLST 71.11% in those screened</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ivv</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#69 are common between the 1870 persons selected by NLST and the 97 cancers that were screened</a:t>
            </a:r>
          </a:p>
          <a:p>
            <a:r>
              <a:rPr lang="en-US" sz="1000" dirty="0">
                <a:latin typeface="Consolas" panose="020B0609020204030204" pitchFamily="49" charset="0"/>
                <a:cs typeface="Consolas" panose="020B0609020204030204" pitchFamily="49" charset="0"/>
              </a:rPr>
              <a:t>#35 are common between the 1870 persons selected by NLST and the 52 cancers not screened</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#Nelson performance in not screened; Nelson would choose:</a:t>
            </a:r>
          </a:p>
          <a:p>
            <a:r>
              <a:rPr lang="en-US" sz="1000" dirty="0">
                <a:latin typeface="Consolas" panose="020B0609020204030204" pitchFamily="49" charset="0"/>
                <a:cs typeface="Consolas" panose="020B0609020204030204" pitchFamily="49" charset="0"/>
              </a:rPr>
              <a:t>ii &lt;- which(</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 &gt; 10 &amp; </a:t>
            </a:r>
            <a:r>
              <a:rPr lang="en-US" sz="1000" dirty="0" err="1">
                <a:latin typeface="Consolas" panose="020B0609020204030204" pitchFamily="49" charset="0"/>
                <a:cs typeface="Consolas" panose="020B0609020204030204" pitchFamily="49" charset="0"/>
              </a:rPr>
              <a:t>Anewth$TSC</a:t>
            </a:r>
            <a:r>
              <a:rPr lang="en-US" sz="1000" dirty="0">
                <a:latin typeface="Consolas" panose="020B0609020204030204" pitchFamily="49" charset="0"/>
                <a:cs typeface="Consolas" panose="020B0609020204030204" pitchFamily="49" charset="0"/>
              </a:rPr>
              <a:t> &lt;= 10 &amp;</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==1)#1668 selected by Nelson</a:t>
            </a:r>
          </a:p>
          <a:p>
            <a:r>
              <a:rPr lang="en-US" sz="1000" dirty="0">
                <a:latin typeface="Consolas" panose="020B0609020204030204" pitchFamily="49" charset="0"/>
                <a:cs typeface="Consolas" panose="020B0609020204030204" pitchFamily="49" charset="0"/>
              </a:rPr>
              <a:t>length(which(</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==1&amp;Anewth$event==1))#52 events in those not screened</a:t>
            </a:r>
          </a:p>
          <a:p>
            <a:r>
              <a:rPr lang="en-US" sz="1000" dirty="0">
                <a:latin typeface="Consolas" panose="020B0609020204030204" pitchFamily="49" charset="0"/>
                <a:cs typeface="Consolas" panose="020B0609020204030204" pitchFamily="49" charset="0"/>
              </a:rPr>
              <a:t>iii = which(</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 &gt; 10 &amp; </a:t>
            </a:r>
            <a:r>
              <a:rPr lang="en-US" sz="1000" dirty="0" err="1">
                <a:latin typeface="Consolas" panose="020B0609020204030204" pitchFamily="49" charset="0"/>
                <a:cs typeface="Consolas" panose="020B0609020204030204" pitchFamily="49" charset="0"/>
              </a:rPr>
              <a:t>Anewth$TSC</a:t>
            </a:r>
            <a:r>
              <a:rPr lang="en-US" sz="1000" dirty="0">
                <a:latin typeface="Consolas" panose="020B0609020204030204" pitchFamily="49" charset="0"/>
                <a:cs typeface="Consolas" panose="020B0609020204030204" pitchFamily="49" charset="0"/>
              </a:rPr>
              <a:t> &lt;= 10 &amp;</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50</a:t>
            </a:r>
          </a:p>
          <a:p>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smoyears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==1&amp;Anewth$event==1)#47/52 events detected by Nelson </a:t>
            </a:r>
          </a:p>
          <a:p>
            <a:r>
              <a:rPr lang="en-US" sz="1000" dirty="0">
                <a:latin typeface="Consolas" panose="020B0609020204030204" pitchFamily="49" charset="0"/>
                <a:cs typeface="Consolas" panose="020B0609020204030204" pitchFamily="49" charset="0"/>
              </a:rPr>
              <a:t>length(iii)</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a:t>
            </a:r>
          </a:p>
          <a:p>
            <a:endParaRPr lang="en-US" sz="1000" dirty="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#max 10 years; so I need to train a Cox model for 10 years</a:t>
            </a:r>
          </a:p>
          <a:p>
            <a:r>
              <a:rPr lang="en-US" sz="1000" dirty="0" err="1">
                <a:latin typeface="Consolas" panose="020B0609020204030204" pitchFamily="49" charset="0"/>
                <a:cs typeface="Consolas" panose="020B0609020204030204" pitchFamily="49" charset="0"/>
              </a:rPr>
              <a:t>testset</a:t>
            </a:r>
            <a:r>
              <a:rPr lang="en-US" sz="1000" dirty="0">
                <a:latin typeface="Consolas" panose="020B0609020204030204" pitchFamily="49" charset="0"/>
                <a:cs typeface="Consolas" panose="020B0609020204030204" pitchFamily="49" charset="0"/>
              </a:rPr>
              <a:t> &lt;- NULL</a:t>
            </a:r>
          </a:p>
          <a:p>
            <a:r>
              <a:rPr lang="en-US" sz="1000" dirty="0" err="1">
                <a:latin typeface="Consolas" panose="020B0609020204030204" pitchFamily="49" charset="0"/>
                <a:cs typeface="Consolas" panose="020B0609020204030204" pitchFamily="49" charset="0"/>
              </a:rPr>
              <a:t>testset$age</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Anewth$age</a:t>
            </a:r>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testset$Sex</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Anewth$Sex</a:t>
            </a:r>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testset$packyrs</a:t>
            </a:r>
            <a:r>
              <a:rPr lang="en-US" sz="1000" dirty="0">
                <a:latin typeface="Consolas" panose="020B0609020204030204" pitchFamily="49" charset="0"/>
                <a:cs typeface="Consolas" panose="020B0609020204030204" pitchFamily="49" charset="0"/>
              </a:rPr>
              <a:t> &lt;- log(Anewth$packyrs+1)</a:t>
            </a:r>
          </a:p>
          <a:p>
            <a:r>
              <a:rPr lang="en-US" sz="1000" dirty="0" err="1">
                <a:latin typeface="Consolas" panose="020B0609020204030204" pitchFamily="49" charset="0"/>
                <a:cs typeface="Consolas" panose="020B0609020204030204" pitchFamily="49" charset="0"/>
              </a:rPr>
              <a:t>testset$ICS</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$`cig per day`</a:t>
            </a:r>
          </a:p>
          <a:p>
            <a:r>
              <a:rPr lang="en-US" sz="1000" dirty="0" err="1">
                <a:latin typeface="Consolas" panose="020B0609020204030204" pitchFamily="49" charset="0"/>
                <a:cs typeface="Consolas" panose="020B0609020204030204" pitchFamily="49" charset="0"/>
              </a:rPr>
              <a:t>testset$TSC</a:t>
            </a:r>
            <a:r>
              <a:rPr lang="en-US" sz="1000" dirty="0">
                <a:latin typeface="Consolas" panose="020B0609020204030204" pitchFamily="49" charset="0"/>
                <a:cs typeface="Consolas" panose="020B0609020204030204" pitchFamily="49" charset="0"/>
              </a:rPr>
              <a:t> &lt;- log(Anewth$TSC+1)</a:t>
            </a:r>
          </a:p>
          <a:p>
            <a:r>
              <a:rPr lang="en-US" sz="1000" dirty="0" err="1">
                <a:latin typeface="Consolas" panose="020B0609020204030204" pitchFamily="49" charset="0"/>
                <a:cs typeface="Consolas" panose="020B0609020204030204" pitchFamily="49" charset="0"/>
              </a:rPr>
              <a:t>testset$BMI</a:t>
            </a:r>
            <a:r>
              <a:rPr lang="en-US" sz="1000" dirty="0">
                <a:latin typeface="Consolas" panose="020B0609020204030204" pitchFamily="49" charset="0"/>
                <a:cs typeface="Consolas" panose="020B0609020204030204" pitchFamily="49" charset="0"/>
              </a:rPr>
              <a:t> &lt;- log(</a:t>
            </a:r>
            <a:r>
              <a:rPr lang="en-US" sz="1000" dirty="0" err="1">
                <a:latin typeface="Consolas" panose="020B0609020204030204" pitchFamily="49" charset="0"/>
                <a:cs typeface="Consolas" panose="020B0609020204030204" pitchFamily="49" charset="0"/>
              </a:rPr>
              <a:t>Anewth$BMI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x1D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testset</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xD</a:t>
            </a:r>
            <a:r>
              <a:rPr lang="en-US" sz="1000" dirty="0">
                <a:latin typeface="Consolas" panose="020B0609020204030204" pitchFamily="49" charset="0"/>
                <a:cs typeface="Consolas" panose="020B0609020204030204" pitchFamily="49" charset="0"/>
              </a:rPr>
              <a:t> &lt;- x1D %&gt;% select(</a:t>
            </a:r>
            <a:r>
              <a:rPr lang="en-US" sz="1000" dirty="0" err="1">
                <a:latin typeface="Consolas" panose="020B0609020204030204" pitchFamily="49" charset="0"/>
                <a:cs typeface="Consolas" panose="020B0609020204030204" pitchFamily="49" charset="0"/>
              </a:rPr>
              <a:t>age,Sex,packyrs</a:t>
            </a:r>
            <a:r>
              <a:rPr lang="en-US" sz="1000" dirty="0">
                <a:latin typeface="Consolas" panose="020B0609020204030204" pitchFamily="49" charset="0"/>
                <a:cs typeface="Consolas" panose="020B0609020204030204" pitchFamily="49" charset="0"/>
              </a:rPr>
              <a:t>, ICS,TSC, BMI) %&gt;% </a:t>
            </a:r>
            <a:r>
              <a:rPr lang="en-US" sz="1000" dirty="0" err="1">
                <a:latin typeface="Consolas" panose="020B0609020204030204" pitchFamily="49" charset="0"/>
                <a:cs typeface="Consolas" panose="020B0609020204030204" pitchFamily="49" charset="0"/>
              </a:rPr>
              <a:t>data.matrix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testset1 &lt;- NULL</a:t>
            </a:r>
          </a:p>
          <a:p>
            <a:r>
              <a:rPr lang="en-US" sz="1000" dirty="0">
                <a:latin typeface="Consolas" panose="020B0609020204030204" pitchFamily="49" charset="0"/>
                <a:cs typeface="Consolas" panose="020B0609020204030204" pitchFamily="49" charset="0"/>
              </a:rPr>
              <a:t>testset1$age &lt;- Anewth1$age</a:t>
            </a:r>
          </a:p>
          <a:p>
            <a:r>
              <a:rPr lang="en-US" sz="1000" dirty="0">
                <a:latin typeface="Consolas" panose="020B0609020204030204" pitchFamily="49" charset="0"/>
                <a:cs typeface="Consolas" panose="020B0609020204030204" pitchFamily="49" charset="0"/>
              </a:rPr>
              <a:t>testset1$Sex &lt;- Anewth1$Sex</a:t>
            </a:r>
          </a:p>
          <a:p>
            <a:r>
              <a:rPr lang="en-US" sz="1000" dirty="0">
                <a:latin typeface="Consolas" panose="020B0609020204030204" pitchFamily="49" charset="0"/>
                <a:cs typeface="Consolas" panose="020B0609020204030204" pitchFamily="49" charset="0"/>
              </a:rPr>
              <a:t>testset1$packyrs &lt;- log(Anewth1$packyrs+1)</a:t>
            </a:r>
          </a:p>
          <a:p>
            <a:r>
              <a:rPr lang="en-US" sz="1000" dirty="0">
                <a:latin typeface="Consolas" panose="020B0609020204030204" pitchFamily="49" charset="0"/>
                <a:cs typeface="Consolas" panose="020B0609020204030204" pitchFamily="49" charset="0"/>
              </a:rPr>
              <a:t>testset1$ICS &lt;- Anewth1$`cig per day`</a:t>
            </a:r>
          </a:p>
          <a:p>
            <a:r>
              <a:rPr lang="en-US" sz="1000" dirty="0">
                <a:latin typeface="Consolas" panose="020B0609020204030204" pitchFamily="49" charset="0"/>
                <a:cs typeface="Consolas" panose="020B0609020204030204" pitchFamily="49" charset="0"/>
              </a:rPr>
              <a:t>testset1$TSC &lt;- log(Anewth1$TSC+1)</a:t>
            </a:r>
          </a:p>
          <a:p>
            <a:r>
              <a:rPr lang="en-US" sz="1000" dirty="0">
                <a:latin typeface="Consolas" panose="020B0609020204030204" pitchFamily="49" charset="0"/>
                <a:cs typeface="Consolas" panose="020B0609020204030204" pitchFamily="49" charset="0"/>
              </a:rPr>
              <a:t>testset1$BMI &lt;- log(Anewth1$BMI)</a:t>
            </a:r>
          </a:p>
          <a:p>
            <a:r>
              <a:rPr lang="en-US" sz="1000" dirty="0">
                <a:latin typeface="Consolas" panose="020B0609020204030204" pitchFamily="49" charset="0"/>
                <a:cs typeface="Consolas" panose="020B0609020204030204" pitchFamily="49" charset="0"/>
              </a:rPr>
              <a:t>x1D1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(testset1)</a:t>
            </a:r>
          </a:p>
          <a:p>
            <a:r>
              <a:rPr lang="en-US" sz="1000" dirty="0">
                <a:latin typeface="Consolas" panose="020B0609020204030204" pitchFamily="49" charset="0"/>
                <a:cs typeface="Consolas" panose="020B0609020204030204" pitchFamily="49" charset="0"/>
              </a:rPr>
              <a:t>#xD1 &lt;- x1D1 %&gt;% select(</a:t>
            </a:r>
            <a:r>
              <a:rPr lang="en-US" sz="1000" dirty="0" err="1">
                <a:latin typeface="Consolas" panose="020B0609020204030204" pitchFamily="49" charset="0"/>
                <a:cs typeface="Consolas" panose="020B0609020204030204" pitchFamily="49" charset="0"/>
              </a:rPr>
              <a:t>age,Sex,packyrs</a:t>
            </a:r>
            <a:r>
              <a:rPr lang="en-US" sz="1000" dirty="0">
                <a:latin typeface="Consolas" panose="020B0609020204030204" pitchFamily="49" charset="0"/>
                <a:cs typeface="Consolas" panose="020B0609020204030204" pitchFamily="49" charset="0"/>
              </a:rPr>
              <a:t>, ICS,TSC, BMI) %&gt;% </a:t>
            </a:r>
            <a:r>
              <a:rPr lang="en-US" sz="1000" dirty="0" err="1">
                <a:latin typeface="Consolas" panose="020B0609020204030204" pitchFamily="49" charset="0"/>
                <a:cs typeface="Consolas" panose="020B0609020204030204" pitchFamily="49" charset="0"/>
              </a:rPr>
              <a:t>data.matrix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testset2 &lt;- NULL</a:t>
            </a:r>
          </a:p>
          <a:p>
            <a:r>
              <a:rPr lang="en-US" sz="1000" dirty="0">
                <a:latin typeface="Consolas" panose="020B0609020204030204" pitchFamily="49" charset="0"/>
                <a:cs typeface="Consolas" panose="020B0609020204030204" pitchFamily="49" charset="0"/>
              </a:rPr>
              <a:t>testset2$age &lt;- Anewth2$age</a:t>
            </a:r>
          </a:p>
          <a:p>
            <a:r>
              <a:rPr lang="en-US" sz="1000" dirty="0">
                <a:latin typeface="Consolas" panose="020B0609020204030204" pitchFamily="49" charset="0"/>
                <a:cs typeface="Consolas" panose="020B0609020204030204" pitchFamily="49" charset="0"/>
              </a:rPr>
              <a:t>testset2$Sex &lt;- Anewth2$Sex</a:t>
            </a:r>
          </a:p>
          <a:p>
            <a:r>
              <a:rPr lang="en-US" sz="1000" dirty="0">
                <a:latin typeface="Consolas" panose="020B0609020204030204" pitchFamily="49" charset="0"/>
                <a:cs typeface="Consolas" panose="020B0609020204030204" pitchFamily="49" charset="0"/>
              </a:rPr>
              <a:t>testset2$packyrs &lt;- log(Anewth2$packyrs+1)</a:t>
            </a:r>
          </a:p>
          <a:p>
            <a:r>
              <a:rPr lang="en-US" sz="1000" dirty="0">
                <a:latin typeface="Consolas" panose="020B0609020204030204" pitchFamily="49" charset="0"/>
                <a:cs typeface="Consolas" panose="020B0609020204030204" pitchFamily="49" charset="0"/>
              </a:rPr>
              <a:t>testset2$ICS &lt;- Anewth2$`cig per day`</a:t>
            </a:r>
          </a:p>
          <a:p>
            <a:r>
              <a:rPr lang="en-US" sz="1000" dirty="0">
                <a:latin typeface="Consolas" panose="020B0609020204030204" pitchFamily="49" charset="0"/>
                <a:cs typeface="Consolas" panose="020B0609020204030204" pitchFamily="49" charset="0"/>
              </a:rPr>
              <a:t>testset2$TSC &lt;- log(Anewth2$TSC+1)</a:t>
            </a:r>
          </a:p>
          <a:p>
            <a:r>
              <a:rPr lang="en-US" sz="1000" dirty="0">
                <a:latin typeface="Consolas" panose="020B0609020204030204" pitchFamily="49" charset="0"/>
                <a:cs typeface="Consolas" panose="020B0609020204030204" pitchFamily="49" charset="0"/>
              </a:rPr>
              <a:t>testset2$BMI &lt;- log(Anewth2$BMI)</a:t>
            </a:r>
          </a:p>
          <a:p>
            <a:r>
              <a:rPr lang="en-US" sz="1000" dirty="0">
                <a:latin typeface="Consolas" panose="020B0609020204030204" pitchFamily="49" charset="0"/>
                <a:cs typeface="Consolas" panose="020B0609020204030204" pitchFamily="49" charset="0"/>
              </a:rPr>
              <a:t>x1D2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(testset2)</a:t>
            </a:r>
          </a:p>
          <a:p>
            <a:r>
              <a:rPr lang="en-US" sz="1000" dirty="0">
                <a:latin typeface="Consolas" panose="020B0609020204030204" pitchFamily="49" charset="0"/>
                <a:cs typeface="Consolas" panose="020B0609020204030204" pitchFamily="49" charset="0"/>
              </a:rPr>
              <a:t>#xD2 &lt;- x1D2 %&gt;% select(</a:t>
            </a:r>
            <a:r>
              <a:rPr lang="en-US" sz="1000" dirty="0" err="1">
                <a:latin typeface="Consolas" panose="020B0609020204030204" pitchFamily="49" charset="0"/>
                <a:cs typeface="Consolas" panose="020B0609020204030204" pitchFamily="49" charset="0"/>
              </a:rPr>
              <a:t>age,Sex,packyrs</a:t>
            </a:r>
            <a:r>
              <a:rPr lang="en-US" sz="1000" dirty="0">
                <a:latin typeface="Consolas" panose="020B0609020204030204" pitchFamily="49" charset="0"/>
                <a:cs typeface="Consolas" panose="020B0609020204030204" pitchFamily="49" charset="0"/>
              </a:rPr>
              <a:t>, ICS,TSC, BMI) %&gt;% </a:t>
            </a:r>
            <a:r>
              <a:rPr lang="en-US" sz="1000" dirty="0" err="1">
                <a:latin typeface="Consolas" panose="020B0609020204030204" pitchFamily="49" charset="0"/>
                <a:cs typeface="Consolas" panose="020B0609020204030204" pitchFamily="49" charset="0"/>
              </a:rPr>
              <a:t>data.matrix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quantile(Anewth1$age,probs = c(0.16,0.50,0.84))#52.19,57.45,62.97</a:t>
            </a:r>
          </a:p>
          <a:p>
            <a:r>
              <a:rPr lang="en-US" sz="1000" dirty="0">
                <a:latin typeface="Consolas" panose="020B0609020204030204" pitchFamily="49" charset="0"/>
                <a:cs typeface="Consolas" panose="020B0609020204030204" pitchFamily="49" charset="0"/>
              </a:rPr>
              <a:t>quantile(Anewth2$age,probs = c(0.16,0.50,0.84))#52.,57.73,63.</a:t>
            </a:r>
          </a:p>
          <a:p>
            <a:r>
              <a:rPr lang="en-US" sz="1000" dirty="0">
                <a:latin typeface="Consolas" panose="020B0609020204030204" pitchFamily="49" charset="0"/>
                <a:cs typeface="Consolas" panose="020B0609020204030204" pitchFamily="49" charset="0"/>
              </a:rPr>
              <a:t>quantile(Anewth1$packyrs,probs = c(0.16,0.50,0.84))#24.,33.,47</a:t>
            </a:r>
          </a:p>
          <a:p>
            <a:r>
              <a:rPr lang="en-US" sz="1000" dirty="0">
                <a:latin typeface="Consolas" panose="020B0609020204030204" pitchFamily="49" charset="0"/>
                <a:cs typeface="Consolas" panose="020B0609020204030204" pitchFamily="49" charset="0"/>
              </a:rPr>
              <a:t>quantile(Anewth2$packyrs,probs = c(0.16,0.50,0.84))#24.46,34.,47.</a:t>
            </a:r>
          </a:p>
          <a:p>
            <a:r>
              <a:rPr lang="en-US" sz="1000" dirty="0">
                <a:latin typeface="Consolas" panose="020B0609020204030204" pitchFamily="49" charset="0"/>
                <a:cs typeface="Consolas" panose="020B0609020204030204" pitchFamily="49" charset="0"/>
              </a:rPr>
              <a:t>quantile(Anewth1$BMI,probs = c(0.16,0.50,0.84))#</a:t>
            </a:r>
          </a:p>
          <a:p>
            <a:r>
              <a:rPr lang="en-US" sz="1000" dirty="0">
                <a:latin typeface="Consolas" panose="020B0609020204030204" pitchFamily="49" charset="0"/>
                <a:cs typeface="Consolas" panose="020B0609020204030204" pitchFamily="49" charset="0"/>
              </a:rPr>
              <a:t>quantile(Anewth2$BMI,probs = c(0.16,0.50,0.84))#</a:t>
            </a:r>
          </a:p>
          <a:p>
            <a:r>
              <a:rPr lang="en-US" sz="1000" dirty="0">
                <a:latin typeface="Consolas" panose="020B0609020204030204" pitchFamily="49" charset="0"/>
                <a:cs typeface="Consolas" panose="020B0609020204030204" pitchFamily="49" charset="0"/>
              </a:rPr>
              <a:t>quantile(Anewth1$TSC,probs = c(0.16,0.50,0.84))#0 0 1</a:t>
            </a:r>
          </a:p>
          <a:p>
            <a:r>
              <a:rPr lang="en-US" sz="1000" dirty="0">
                <a:latin typeface="Consolas" panose="020B0609020204030204" pitchFamily="49" charset="0"/>
                <a:cs typeface="Consolas" panose="020B0609020204030204" pitchFamily="49" charset="0"/>
              </a:rPr>
              <a:t>quantile(Anewth2$TSC,probs = c(0.16,0.50,0.84))#0 0 1</a:t>
            </a:r>
          </a:p>
          <a:p>
            <a:r>
              <a:rPr lang="en-US" sz="1000" dirty="0">
                <a:latin typeface="Consolas" panose="020B0609020204030204" pitchFamily="49" charset="0"/>
                <a:cs typeface="Consolas" panose="020B0609020204030204" pitchFamily="49" charset="0"/>
              </a:rPr>
              <a:t>quantile(Anewth1$`cig per day`,</a:t>
            </a:r>
            <a:r>
              <a:rPr lang="en-US" sz="1000" dirty="0" err="1">
                <a:latin typeface="Consolas" panose="020B0609020204030204" pitchFamily="49" charset="0"/>
                <a:cs typeface="Consolas" panose="020B0609020204030204" pitchFamily="49" charset="0"/>
              </a:rPr>
              <a:t>probs</a:t>
            </a:r>
            <a:r>
              <a:rPr lang="en-US" sz="1000" dirty="0">
                <a:latin typeface="Consolas" panose="020B0609020204030204" pitchFamily="49" charset="0"/>
                <a:cs typeface="Consolas" panose="020B0609020204030204" pitchFamily="49" charset="0"/>
              </a:rPr>
              <a:t> = c(0.16,0.50,0.84))#14.,20.,25</a:t>
            </a:r>
          </a:p>
          <a:p>
            <a:r>
              <a:rPr lang="en-US" sz="1000" dirty="0">
                <a:latin typeface="Consolas" panose="020B0609020204030204" pitchFamily="49" charset="0"/>
                <a:cs typeface="Consolas" panose="020B0609020204030204" pitchFamily="49" charset="0"/>
              </a:rPr>
              <a:t>quantile(Anewth2$`cig per day`,</a:t>
            </a:r>
            <a:r>
              <a:rPr lang="en-US" sz="1000" dirty="0" err="1">
                <a:latin typeface="Consolas" panose="020B0609020204030204" pitchFamily="49" charset="0"/>
                <a:cs typeface="Consolas" panose="020B0609020204030204" pitchFamily="49" charset="0"/>
              </a:rPr>
              <a:t>probs</a:t>
            </a:r>
            <a:r>
              <a:rPr lang="en-US" sz="1000" dirty="0">
                <a:latin typeface="Consolas" panose="020B0609020204030204" pitchFamily="49" charset="0"/>
                <a:cs typeface="Consolas" panose="020B0609020204030204" pitchFamily="49" charset="0"/>
              </a:rPr>
              <a:t> = c(0.16,0.50,0.84))#15.,20.,25.</a:t>
            </a:r>
          </a:p>
          <a:p>
            <a:r>
              <a:rPr lang="en-US" sz="1000" dirty="0">
                <a:latin typeface="Consolas" panose="020B0609020204030204" pitchFamily="49" charset="0"/>
                <a:cs typeface="Consolas" panose="020B0609020204030204" pitchFamily="49" charset="0"/>
              </a:rPr>
              <a:t>sum(Anewth1$Sex)#1092/1999#54.63%</a:t>
            </a:r>
          </a:p>
          <a:p>
            <a:r>
              <a:rPr lang="en-US" sz="1000" dirty="0">
                <a:latin typeface="Consolas" panose="020B0609020204030204" pitchFamily="49" charset="0"/>
                <a:cs typeface="Consolas" panose="020B0609020204030204" pitchFamily="49" charset="0"/>
              </a:rPr>
              <a:t>sum(Anewth2$Sex)#1124/2006#56.03%</a:t>
            </a:r>
          </a:p>
          <a:p>
            <a:r>
              <a:rPr lang="en-US" sz="1000" dirty="0">
                <a:latin typeface="Consolas" panose="020B0609020204030204" pitchFamily="49" charset="0"/>
                <a:cs typeface="Consolas" panose="020B0609020204030204" pitchFamily="49" charset="0"/>
              </a:rPr>
              <a:t>sum(Anewth1$event)#52 34.9%</a:t>
            </a:r>
          </a:p>
          <a:p>
            <a:r>
              <a:rPr lang="en-US" sz="1000" dirty="0">
                <a:latin typeface="Consolas" panose="020B0609020204030204" pitchFamily="49" charset="0"/>
                <a:cs typeface="Consolas" panose="020B0609020204030204" pitchFamily="49" charset="0"/>
              </a:rPr>
              <a:t>sum(Anewth2$event)#97 65.1%</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#inverse engineering just for checking:</a:t>
            </a:r>
          </a:p>
          <a:p>
            <a:r>
              <a:rPr lang="en-US" sz="1000" dirty="0">
                <a:latin typeface="Consolas" panose="020B0609020204030204" pitchFamily="49" charset="0"/>
                <a:cs typeface="Consolas" panose="020B0609020204030204" pitchFamily="49" charset="0"/>
              </a:rPr>
              <a:t>S_D &lt;- </a:t>
            </a:r>
            <a:r>
              <a:rPr lang="en-US" sz="1000" dirty="0" err="1">
                <a:latin typeface="Consolas" panose="020B0609020204030204" pitchFamily="49" charset="0"/>
                <a:cs typeface="Consolas" panose="020B0609020204030204" pitchFamily="49" charset="0"/>
              </a:rPr>
              <a:t>Surv</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Anewth$timetoevent,Anewth$event</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S_D1 &lt;- </a:t>
            </a:r>
            <a:r>
              <a:rPr lang="en-US" sz="1000" dirty="0" err="1">
                <a:latin typeface="Consolas" panose="020B0609020204030204" pitchFamily="49" charset="0"/>
                <a:cs typeface="Consolas" panose="020B0609020204030204" pitchFamily="49" charset="0"/>
              </a:rPr>
              <a:t>Surv</a:t>
            </a:r>
            <a:r>
              <a:rPr lang="en-US" sz="1000" dirty="0">
                <a:latin typeface="Consolas" panose="020B0609020204030204" pitchFamily="49" charset="0"/>
                <a:cs typeface="Consolas" panose="020B0609020204030204" pitchFamily="49" charset="0"/>
              </a:rPr>
              <a:t>(Anewth1$timetoevent,Anewth1$event)</a:t>
            </a:r>
          </a:p>
          <a:p>
            <a:r>
              <a:rPr lang="en-US" sz="1000" dirty="0">
                <a:latin typeface="Consolas" panose="020B0609020204030204" pitchFamily="49" charset="0"/>
                <a:cs typeface="Consolas" panose="020B0609020204030204" pitchFamily="49" charset="0"/>
              </a:rPr>
              <a:t>S_D2 &lt;- </a:t>
            </a:r>
            <a:r>
              <a:rPr lang="en-US" sz="1000" dirty="0" err="1">
                <a:latin typeface="Consolas" panose="020B0609020204030204" pitchFamily="49" charset="0"/>
                <a:cs typeface="Consolas" panose="020B0609020204030204" pitchFamily="49" charset="0"/>
              </a:rPr>
              <a:t>Surv</a:t>
            </a:r>
            <a:r>
              <a:rPr lang="en-US" sz="1000" dirty="0">
                <a:latin typeface="Consolas" panose="020B0609020204030204" pitchFamily="49" charset="0"/>
                <a:cs typeface="Consolas" panose="020B0609020204030204" pitchFamily="49" charset="0"/>
              </a:rPr>
              <a:t>(Anewth2$timetoevent,Anewth2$event)</a:t>
            </a:r>
          </a:p>
          <a:p>
            <a:r>
              <a:rPr lang="en-US" sz="1000" dirty="0" err="1">
                <a:latin typeface="Consolas" panose="020B0609020204030204" pitchFamily="49" charset="0"/>
                <a:cs typeface="Consolas" panose="020B0609020204030204" pitchFamily="49" charset="0"/>
              </a:rPr>
              <a:t>fullxCoxD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S_D~as.matrix</a:t>
            </a:r>
            <a:r>
              <a:rPr lang="en-US" sz="1000" dirty="0">
                <a:latin typeface="Consolas" panose="020B0609020204030204" pitchFamily="49" charset="0"/>
                <a:cs typeface="Consolas" panose="020B0609020204030204" pitchFamily="49" charset="0"/>
              </a:rPr>
              <a:t>(x1D), x=</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err="1">
                <a:latin typeface="Consolas" panose="020B0609020204030204" pitchFamily="49" charset="0"/>
                <a:cs typeface="Consolas" panose="020B0609020204030204" pitchFamily="49" charset="0"/>
              </a:rPr>
              <a:t>fullxCoxD</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 age    sex     </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    ICS       TSC     BMI</a:t>
            </a:r>
          </a:p>
          <a:p>
            <a:r>
              <a:rPr lang="en-US" sz="1000" dirty="0">
                <a:latin typeface="Consolas" panose="020B0609020204030204" pitchFamily="49" charset="0"/>
                <a:cs typeface="Consolas" panose="020B0609020204030204" pitchFamily="49" charset="0"/>
              </a:rPr>
              <a:t>#0.0682  0.0479  1.2066   -0.03315  -0.2667 -1.4879 HUNT </a:t>
            </a:r>
          </a:p>
          <a:p>
            <a:r>
              <a:rPr lang="en-US" sz="1000" dirty="0">
                <a:latin typeface="Consolas" panose="020B0609020204030204" pitchFamily="49" charset="0"/>
                <a:cs typeface="Consolas" panose="020B0609020204030204" pitchFamily="49" charset="0"/>
              </a:rPr>
              <a:t>#0.0386 -0.4698  3.3358   -0.1085   -0.0755 -0.5103 (nor TSC nor BMI are important in Danish cohort!)</a:t>
            </a:r>
          </a:p>
          <a:p>
            <a:r>
              <a:rPr lang="en-US" sz="1000" dirty="0">
                <a:latin typeface="Consolas" panose="020B0609020204030204" pitchFamily="49" charset="0"/>
                <a:cs typeface="Consolas" panose="020B0609020204030204" pitchFamily="49" charset="0"/>
              </a:rPr>
              <a:t>fullxCoxD1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(S_D1~as.matrix(x1D1), x=</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fullxCoxD1#significant pack years, BMI; only marginally sex</a:t>
            </a:r>
          </a:p>
          <a:p>
            <a:r>
              <a:rPr lang="en-US" sz="1000" dirty="0">
                <a:latin typeface="Consolas" panose="020B0609020204030204" pitchFamily="49" charset="0"/>
                <a:cs typeface="Consolas" panose="020B0609020204030204" pitchFamily="49" charset="0"/>
              </a:rPr>
              <a:t>fullxCoxD1$coefficients</a:t>
            </a:r>
          </a:p>
          <a:p>
            <a:r>
              <a:rPr lang="en-US" sz="1000" dirty="0">
                <a:latin typeface="Consolas" panose="020B0609020204030204" pitchFamily="49" charset="0"/>
                <a:cs typeface="Consolas" panose="020B0609020204030204" pitchFamily="49" charset="0"/>
              </a:rPr>
              <a:t>#        age         Sex     </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         ICS         TSC         BMI </a:t>
            </a:r>
          </a:p>
          <a:p>
            <a:r>
              <a:rPr lang="en-US" sz="1000" dirty="0">
                <a:latin typeface="Consolas" panose="020B0609020204030204" pitchFamily="49" charset="0"/>
                <a:cs typeface="Consolas" panose="020B0609020204030204" pitchFamily="49" charset="0"/>
              </a:rPr>
              <a:t># 0.05678260 -0.49525427  2.81704860 -0.06180121 -0.34045621 -2.34643791 </a:t>
            </a:r>
          </a:p>
          <a:p>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(x1D2)</a:t>
            </a:r>
          </a:p>
          <a:p>
            <a:r>
              <a:rPr lang="en-US" sz="1000" dirty="0">
                <a:latin typeface="Consolas" panose="020B0609020204030204" pitchFamily="49" charset="0"/>
                <a:cs typeface="Consolas" panose="020B0609020204030204" pitchFamily="49" charset="0"/>
              </a:rPr>
              <a:t>options(</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fullxCoxD2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(S_D2~as.matrix(x1D2), x=</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fullxCoxD2#significant sex, </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 number of cigarettes daily</a:t>
            </a:r>
          </a:p>
          <a:p>
            <a:r>
              <a:rPr lang="en-US" sz="1000" dirty="0">
                <a:latin typeface="Consolas" panose="020B0609020204030204" pitchFamily="49" charset="0"/>
                <a:cs typeface="Consolas" panose="020B0609020204030204" pitchFamily="49" charset="0"/>
              </a:rPr>
              <a:t>fullxCoxD2$coefficients</a:t>
            </a:r>
          </a:p>
          <a:p>
            <a:r>
              <a:rPr lang="en-US" sz="1000" dirty="0">
                <a:latin typeface="Consolas" panose="020B0609020204030204" pitchFamily="49" charset="0"/>
                <a:cs typeface="Consolas" panose="020B0609020204030204" pitchFamily="49" charset="0"/>
              </a:rPr>
              <a:t>#       age         Sex     </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         ICS         TSC         BMI </a:t>
            </a:r>
          </a:p>
          <a:p>
            <a:r>
              <a:rPr lang="en-US" sz="1000" dirty="0">
                <a:latin typeface="Consolas" panose="020B0609020204030204" pitchFamily="49" charset="0"/>
                <a:cs typeface="Consolas" panose="020B0609020204030204" pitchFamily="49" charset="0"/>
              </a:rPr>
              <a:t># 0.02529520 -0.45143158  3.82842334 -0.14951066  0.03795531  0.49941983</a:t>
            </a:r>
          </a:p>
          <a:p>
            <a:r>
              <a:rPr lang="en-US" sz="1000" dirty="0" err="1">
                <a:latin typeface="Consolas" panose="020B0609020204030204" pitchFamily="49" charset="0"/>
                <a:cs typeface="Consolas" panose="020B0609020204030204" pitchFamily="49" charset="0"/>
              </a:rPr>
              <a:t>anova</a:t>
            </a:r>
            <a:r>
              <a:rPr lang="en-US" sz="1000" dirty="0">
                <a:latin typeface="Consolas" panose="020B0609020204030204" pitchFamily="49" charset="0"/>
                <a:cs typeface="Consolas" panose="020B0609020204030204" pitchFamily="49" charset="0"/>
              </a:rPr>
              <a:t>(fullxCoxD2)</a:t>
            </a:r>
          </a:p>
          <a:p>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testsetUn</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[,c(5,22,8,7,13,9)]</a:t>
            </a:r>
          </a:p>
          <a:p>
            <a:r>
              <a:rPr lang="en-US" sz="1000" dirty="0">
                <a:latin typeface="Consolas" panose="020B0609020204030204" pitchFamily="49" charset="0"/>
                <a:cs typeface="Consolas" panose="020B0609020204030204" pitchFamily="49" charset="0"/>
              </a:rPr>
              <a:t>names(</a:t>
            </a:r>
            <a:r>
              <a:rPr lang="en-US" sz="1000" dirty="0" err="1">
                <a:latin typeface="Consolas" panose="020B0609020204030204" pitchFamily="49" charset="0"/>
                <a:cs typeface="Consolas" panose="020B0609020204030204" pitchFamily="49" charset="0"/>
              </a:rPr>
              <a:t>testsetUn</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names(</a:t>
            </a:r>
            <a:r>
              <a:rPr lang="en-US" sz="1000" dirty="0" err="1">
                <a:latin typeface="Consolas" panose="020B0609020204030204" pitchFamily="49" charset="0"/>
                <a:cs typeface="Consolas" panose="020B0609020204030204" pitchFamily="49" charset="0"/>
              </a:rPr>
              <a:t>testsetUn</a:t>
            </a:r>
            <a:r>
              <a:rPr lang="en-US" sz="1000" dirty="0">
                <a:latin typeface="Consolas" panose="020B0609020204030204" pitchFamily="49" charset="0"/>
                <a:cs typeface="Consolas" panose="020B0609020204030204" pitchFamily="49" charset="0"/>
              </a:rPr>
              <a:t>) &lt;- c("age","Sex","</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","ICS","TSC","BMI")</a:t>
            </a:r>
          </a:p>
          <a:p>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testsetUn</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options(</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IMTOfitD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(S_D ~ </a:t>
            </a:r>
            <a:r>
              <a:rPr lang="en-US" sz="1000" dirty="0" err="1">
                <a:latin typeface="Consolas" panose="020B0609020204030204" pitchFamily="49" charset="0"/>
                <a:cs typeface="Consolas" panose="020B0609020204030204" pitchFamily="49" charset="0"/>
              </a:rPr>
              <a:t>age+Sex+log</a:t>
            </a:r>
            <a:r>
              <a:rPr lang="en-US" sz="1000" dirty="0">
                <a:latin typeface="Consolas" panose="020B0609020204030204" pitchFamily="49" charset="0"/>
                <a:cs typeface="Consolas" panose="020B0609020204030204" pitchFamily="49" charset="0"/>
              </a:rPr>
              <a:t>(packyrs+1)+</a:t>
            </a:r>
            <a:r>
              <a:rPr lang="en-US" sz="1000" dirty="0" err="1">
                <a:latin typeface="Consolas" panose="020B0609020204030204" pitchFamily="49" charset="0"/>
                <a:cs typeface="Consolas" panose="020B0609020204030204" pitchFamily="49" charset="0"/>
              </a:rPr>
              <a:t>ICS+log</a:t>
            </a:r>
            <a:r>
              <a:rPr lang="en-US" sz="1000" dirty="0">
                <a:latin typeface="Consolas" panose="020B0609020204030204" pitchFamily="49" charset="0"/>
                <a:cs typeface="Consolas" panose="020B0609020204030204" pitchFamily="49" charset="0"/>
              </a:rPr>
              <a:t>(TSC+1)+log(BMI), data=</a:t>
            </a:r>
            <a:r>
              <a:rPr lang="en-US" sz="1000" dirty="0" err="1">
                <a:latin typeface="Consolas" panose="020B0609020204030204" pitchFamily="49" charset="0"/>
                <a:cs typeface="Consolas" panose="020B0609020204030204" pitchFamily="49" charset="0"/>
              </a:rPr>
              <a:t>testsetUn,x</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err="1">
                <a:latin typeface="Consolas" panose="020B0609020204030204" pitchFamily="49" charset="0"/>
                <a:cs typeface="Consolas" panose="020B0609020204030204" pitchFamily="49" charset="0"/>
              </a:rPr>
              <a:t>IMTOfitD</a:t>
            </a:r>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sD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anova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IMTOfitD</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sD</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plot(</a:t>
            </a:r>
            <a:r>
              <a:rPr lang="en-US" sz="1000" dirty="0" err="1">
                <a:latin typeface="Consolas" panose="020B0609020204030204" pitchFamily="49" charset="0"/>
                <a:cs typeface="Consolas" panose="020B0609020204030204" pitchFamily="49" charset="0"/>
              </a:rPr>
              <a:t>sD</a:t>
            </a:r>
            <a:r>
              <a:rPr lang="en-US" sz="1000" dirty="0">
                <a:latin typeface="Consolas" panose="020B0609020204030204" pitchFamily="49" charset="0"/>
                <a:cs typeface="Consolas" panose="020B0609020204030204" pitchFamily="49" charset="0"/>
              </a:rPr>
              <a:t>, margin=c('</a:t>
            </a:r>
            <a:r>
              <a:rPr lang="en-US" sz="1000" dirty="0" err="1">
                <a:latin typeface="Consolas" panose="020B0609020204030204" pitchFamily="49" charset="0"/>
                <a:cs typeface="Consolas" panose="020B0609020204030204" pitchFamily="49" charset="0"/>
              </a:rPr>
              <a:t>chisq</a:t>
            </a:r>
            <a:r>
              <a:rPr lang="en-US" sz="1000" dirty="0">
                <a:latin typeface="Consolas" panose="020B0609020204030204" pitchFamily="49" charset="0"/>
                <a:cs typeface="Consolas" panose="020B0609020204030204" pitchFamily="49" charset="0"/>
              </a:rPr>
              <a:t>', 'proportion </a:t>
            </a:r>
            <a:r>
              <a:rPr lang="en-US" sz="1000" dirty="0" err="1">
                <a:latin typeface="Consolas" panose="020B0609020204030204" pitchFamily="49" charset="0"/>
                <a:cs typeface="Consolas" panose="020B0609020204030204" pitchFamily="49" charset="0"/>
              </a:rPr>
              <a:t>chisq</a:t>
            </a:r>
            <a:r>
              <a:rPr lang="en-US" sz="1000" dirty="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testsetUn1 &lt;- Anewth1[,c(5,22,8,7,13,9)]</a:t>
            </a:r>
          </a:p>
          <a:p>
            <a:r>
              <a:rPr lang="en-US" sz="1000" dirty="0">
                <a:latin typeface="Consolas" panose="020B0609020204030204" pitchFamily="49" charset="0"/>
                <a:cs typeface="Consolas" panose="020B0609020204030204" pitchFamily="49" charset="0"/>
              </a:rPr>
              <a:t>names(testsetUn1)</a:t>
            </a:r>
          </a:p>
          <a:p>
            <a:r>
              <a:rPr lang="en-US" sz="1000" dirty="0">
                <a:latin typeface="Consolas" panose="020B0609020204030204" pitchFamily="49" charset="0"/>
                <a:cs typeface="Consolas" panose="020B0609020204030204" pitchFamily="49" charset="0"/>
              </a:rPr>
              <a:t>names(testsetUn1) &lt;- c("age","Sex","</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","ICS","TSC","BMI")</a:t>
            </a:r>
          </a:p>
          <a:p>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(testsetUn1)</a:t>
            </a:r>
          </a:p>
          <a:p>
            <a:r>
              <a:rPr lang="en-US" sz="1000" dirty="0">
                <a:latin typeface="Consolas" panose="020B0609020204030204" pitchFamily="49" charset="0"/>
                <a:cs typeface="Consolas" panose="020B0609020204030204" pitchFamily="49" charset="0"/>
              </a:rPr>
              <a:t>options(</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IMTOfitD1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(S_D1 ~ </a:t>
            </a:r>
            <a:r>
              <a:rPr lang="en-US" sz="1000" dirty="0" err="1">
                <a:latin typeface="Consolas" panose="020B0609020204030204" pitchFamily="49" charset="0"/>
                <a:cs typeface="Consolas" panose="020B0609020204030204" pitchFamily="49" charset="0"/>
              </a:rPr>
              <a:t>age+Sex+log</a:t>
            </a:r>
            <a:r>
              <a:rPr lang="en-US" sz="1000" dirty="0">
                <a:latin typeface="Consolas" panose="020B0609020204030204" pitchFamily="49" charset="0"/>
                <a:cs typeface="Consolas" panose="020B0609020204030204" pitchFamily="49" charset="0"/>
              </a:rPr>
              <a:t>(packyrs+1)+</a:t>
            </a:r>
            <a:r>
              <a:rPr lang="en-US" sz="1000" dirty="0" err="1">
                <a:latin typeface="Consolas" panose="020B0609020204030204" pitchFamily="49" charset="0"/>
                <a:cs typeface="Consolas" panose="020B0609020204030204" pitchFamily="49" charset="0"/>
              </a:rPr>
              <a:t>ICS+log</a:t>
            </a:r>
            <a:r>
              <a:rPr lang="en-US" sz="1000" dirty="0">
                <a:latin typeface="Consolas" panose="020B0609020204030204" pitchFamily="49" charset="0"/>
                <a:cs typeface="Consolas" panose="020B0609020204030204" pitchFamily="49" charset="0"/>
              </a:rPr>
              <a:t>(TSC+1)+log(BMI), data=testsetUn1,x=</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IMTOfitD1</a:t>
            </a:r>
          </a:p>
          <a:p>
            <a:r>
              <a:rPr lang="en-US" sz="1000" dirty="0">
                <a:latin typeface="Consolas" panose="020B0609020204030204" pitchFamily="49" charset="0"/>
                <a:cs typeface="Consolas" panose="020B0609020204030204" pitchFamily="49" charset="0"/>
              </a:rPr>
              <a:t>sD1 &lt;- </a:t>
            </a:r>
            <a:r>
              <a:rPr lang="en-US" sz="1000" dirty="0" err="1">
                <a:latin typeface="Consolas" panose="020B0609020204030204" pitchFamily="49" charset="0"/>
                <a:cs typeface="Consolas" panose="020B0609020204030204" pitchFamily="49" charset="0"/>
              </a:rPr>
              <a:t>anova</a:t>
            </a:r>
            <a:r>
              <a:rPr lang="en-US" sz="1000" dirty="0">
                <a:latin typeface="Consolas" panose="020B0609020204030204" pitchFamily="49" charset="0"/>
                <a:cs typeface="Consolas" panose="020B0609020204030204" pitchFamily="49" charset="0"/>
              </a:rPr>
              <a:t>(IMTOfitD1)</a:t>
            </a:r>
          </a:p>
          <a:p>
            <a:r>
              <a:rPr lang="en-US" sz="1000" dirty="0">
                <a:latin typeface="Consolas" panose="020B0609020204030204" pitchFamily="49" charset="0"/>
                <a:cs typeface="Consolas" panose="020B0609020204030204" pitchFamily="49" charset="0"/>
              </a:rPr>
              <a:t>sD1</a:t>
            </a:r>
          </a:p>
          <a:p>
            <a:r>
              <a:rPr lang="en-US" sz="1000" dirty="0">
                <a:latin typeface="Consolas" panose="020B0609020204030204" pitchFamily="49" charset="0"/>
                <a:cs typeface="Consolas" panose="020B0609020204030204" pitchFamily="49" charset="0"/>
              </a:rPr>
              <a:t>plot(sD1, margin=c('</a:t>
            </a:r>
            <a:r>
              <a:rPr lang="en-US" sz="1000" dirty="0" err="1">
                <a:latin typeface="Consolas" panose="020B0609020204030204" pitchFamily="49" charset="0"/>
                <a:cs typeface="Consolas" panose="020B0609020204030204" pitchFamily="49" charset="0"/>
              </a:rPr>
              <a:t>chisq</a:t>
            </a:r>
            <a:r>
              <a:rPr lang="en-US" sz="1000" dirty="0">
                <a:latin typeface="Consolas" panose="020B0609020204030204" pitchFamily="49" charset="0"/>
                <a:cs typeface="Consolas" panose="020B0609020204030204" pitchFamily="49" charset="0"/>
              </a:rPr>
              <a:t>', 'proportion </a:t>
            </a:r>
            <a:r>
              <a:rPr lang="en-US" sz="1000" dirty="0" err="1">
                <a:latin typeface="Consolas" panose="020B0609020204030204" pitchFamily="49" charset="0"/>
                <a:cs typeface="Consolas" panose="020B0609020204030204" pitchFamily="49" charset="0"/>
              </a:rPr>
              <a:t>chisq</a:t>
            </a:r>
            <a:r>
              <a:rPr lang="en-US" sz="1000" dirty="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testsetUn2 &lt;- Anewth2[,c(5,22,8,7,13,9)]</a:t>
            </a:r>
          </a:p>
          <a:p>
            <a:r>
              <a:rPr lang="en-US" sz="1000" dirty="0">
                <a:latin typeface="Consolas" panose="020B0609020204030204" pitchFamily="49" charset="0"/>
                <a:cs typeface="Consolas" panose="020B0609020204030204" pitchFamily="49" charset="0"/>
              </a:rPr>
              <a:t>names(testsetUn2)</a:t>
            </a:r>
          </a:p>
          <a:p>
            <a:r>
              <a:rPr lang="en-US" sz="1000" dirty="0">
                <a:latin typeface="Consolas" panose="020B0609020204030204" pitchFamily="49" charset="0"/>
                <a:cs typeface="Consolas" panose="020B0609020204030204" pitchFamily="49" charset="0"/>
              </a:rPr>
              <a:t>names(testsetUn2) &lt;- c("age","Sex","</a:t>
            </a:r>
            <a:r>
              <a:rPr lang="en-US" sz="1000" dirty="0" err="1">
                <a:latin typeface="Consolas" panose="020B0609020204030204" pitchFamily="49" charset="0"/>
                <a:cs typeface="Consolas" panose="020B0609020204030204" pitchFamily="49" charset="0"/>
              </a:rPr>
              <a:t>packyrs</a:t>
            </a:r>
            <a:r>
              <a:rPr lang="en-US" sz="1000" dirty="0">
                <a:latin typeface="Consolas" panose="020B0609020204030204" pitchFamily="49" charset="0"/>
                <a:cs typeface="Consolas" panose="020B0609020204030204" pitchFamily="49" charset="0"/>
              </a:rPr>
              <a:t>","ICS","TSC","BMI")</a:t>
            </a:r>
          </a:p>
          <a:p>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(testsetUn2)</a:t>
            </a:r>
          </a:p>
          <a:p>
            <a:r>
              <a:rPr lang="en-US" sz="1000" dirty="0">
                <a:latin typeface="Consolas" panose="020B0609020204030204" pitchFamily="49" charset="0"/>
                <a:cs typeface="Consolas" panose="020B0609020204030204" pitchFamily="49" charset="0"/>
              </a:rPr>
              <a:t>options(</a:t>
            </a:r>
            <a:r>
              <a:rPr lang="en-US" sz="1000" dirty="0" err="1">
                <a:latin typeface="Consolas" panose="020B0609020204030204" pitchFamily="49" charset="0"/>
                <a:cs typeface="Consolas" panose="020B0609020204030204" pitchFamily="49" charset="0"/>
              </a:rPr>
              <a:t>datadist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dd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IMTOfitD2 &lt;- </a:t>
            </a:r>
            <a:r>
              <a:rPr lang="en-US" sz="1000" dirty="0" err="1">
                <a:latin typeface="Consolas" panose="020B0609020204030204" pitchFamily="49" charset="0"/>
                <a:cs typeface="Consolas" panose="020B0609020204030204" pitchFamily="49" charset="0"/>
              </a:rPr>
              <a:t>cph</a:t>
            </a:r>
            <a:r>
              <a:rPr lang="en-US" sz="1000" dirty="0">
                <a:latin typeface="Consolas" panose="020B0609020204030204" pitchFamily="49" charset="0"/>
                <a:cs typeface="Consolas" panose="020B0609020204030204" pitchFamily="49" charset="0"/>
              </a:rPr>
              <a:t>(S_D2 ~ </a:t>
            </a:r>
            <a:r>
              <a:rPr lang="en-US" sz="1000" dirty="0" err="1">
                <a:latin typeface="Consolas" panose="020B0609020204030204" pitchFamily="49" charset="0"/>
                <a:cs typeface="Consolas" panose="020B0609020204030204" pitchFamily="49" charset="0"/>
              </a:rPr>
              <a:t>age+Sex+log</a:t>
            </a:r>
            <a:r>
              <a:rPr lang="en-US" sz="1000" dirty="0">
                <a:latin typeface="Consolas" panose="020B0609020204030204" pitchFamily="49" charset="0"/>
                <a:cs typeface="Consolas" panose="020B0609020204030204" pitchFamily="49" charset="0"/>
              </a:rPr>
              <a:t>(packyrs+1)+</a:t>
            </a:r>
            <a:r>
              <a:rPr lang="en-US" sz="1000" dirty="0" err="1">
                <a:latin typeface="Consolas" panose="020B0609020204030204" pitchFamily="49" charset="0"/>
                <a:cs typeface="Consolas" panose="020B0609020204030204" pitchFamily="49" charset="0"/>
              </a:rPr>
              <a:t>ICS+log</a:t>
            </a:r>
            <a:r>
              <a:rPr lang="en-US" sz="1000" dirty="0">
                <a:latin typeface="Consolas" panose="020B0609020204030204" pitchFamily="49" charset="0"/>
                <a:cs typeface="Consolas" panose="020B0609020204030204" pitchFamily="49" charset="0"/>
              </a:rPr>
              <a:t>(TSC+1)+log(BMI), data=testsetUn2,x=</a:t>
            </a:r>
            <a:r>
              <a:rPr lang="en-US" sz="1000" dirty="0" err="1">
                <a:latin typeface="Consolas" panose="020B0609020204030204" pitchFamily="49" charset="0"/>
                <a:cs typeface="Consolas" panose="020B0609020204030204" pitchFamily="49" charset="0"/>
              </a:rPr>
              <a:t>TRUE,y</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TRUE,linear.predictors</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IMTOfitD2</a:t>
            </a:r>
          </a:p>
          <a:p>
            <a:r>
              <a:rPr lang="en-US" sz="1000" dirty="0">
                <a:latin typeface="Consolas" panose="020B0609020204030204" pitchFamily="49" charset="0"/>
                <a:cs typeface="Consolas" panose="020B0609020204030204" pitchFamily="49" charset="0"/>
              </a:rPr>
              <a:t>sD2 &lt;- </a:t>
            </a:r>
            <a:r>
              <a:rPr lang="en-US" sz="1000" dirty="0" err="1">
                <a:latin typeface="Consolas" panose="020B0609020204030204" pitchFamily="49" charset="0"/>
                <a:cs typeface="Consolas" panose="020B0609020204030204" pitchFamily="49" charset="0"/>
              </a:rPr>
              <a:t>anova</a:t>
            </a:r>
            <a:r>
              <a:rPr lang="en-US" sz="1000" dirty="0">
                <a:latin typeface="Consolas" panose="020B0609020204030204" pitchFamily="49" charset="0"/>
                <a:cs typeface="Consolas" panose="020B0609020204030204" pitchFamily="49" charset="0"/>
              </a:rPr>
              <a:t>(IMTOfitD2)</a:t>
            </a:r>
          </a:p>
          <a:p>
            <a:r>
              <a:rPr lang="en-US" sz="1000" dirty="0">
                <a:latin typeface="Consolas" panose="020B0609020204030204" pitchFamily="49" charset="0"/>
                <a:cs typeface="Consolas" panose="020B0609020204030204" pitchFamily="49" charset="0"/>
              </a:rPr>
              <a:t>sD2</a:t>
            </a:r>
          </a:p>
          <a:p>
            <a:r>
              <a:rPr lang="en-US" sz="1000" dirty="0">
                <a:latin typeface="Consolas" panose="020B0609020204030204" pitchFamily="49" charset="0"/>
                <a:cs typeface="Consolas" panose="020B0609020204030204" pitchFamily="49" charset="0"/>
              </a:rPr>
              <a:t>plot(sD2, margin=c('</a:t>
            </a:r>
            <a:r>
              <a:rPr lang="en-US" sz="1000" dirty="0" err="1">
                <a:latin typeface="Consolas" panose="020B0609020204030204" pitchFamily="49" charset="0"/>
                <a:cs typeface="Consolas" panose="020B0609020204030204" pitchFamily="49" charset="0"/>
              </a:rPr>
              <a:t>chisq</a:t>
            </a:r>
            <a:r>
              <a:rPr lang="en-US" sz="1000" dirty="0">
                <a:latin typeface="Consolas" panose="020B0609020204030204" pitchFamily="49" charset="0"/>
                <a:cs typeface="Consolas" panose="020B0609020204030204" pitchFamily="49" charset="0"/>
              </a:rPr>
              <a:t>', 'proportion </a:t>
            </a:r>
            <a:r>
              <a:rPr lang="en-US" sz="1000" dirty="0" err="1">
                <a:latin typeface="Consolas" panose="020B0609020204030204" pitchFamily="49" charset="0"/>
                <a:cs typeface="Consolas" panose="020B0609020204030204" pitchFamily="49" charset="0"/>
              </a:rPr>
              <a:t>chisq</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```{r}</a:t>
            </a:r>
          </a:p>
          <a:p>
            <a:r>
              <a:rPr lang="en-US" sz="1000" dirty="0">
                <a:latin typeface="Consolas" panose="020B0609020204030204" pitchFamily="49" charset="0"/>
                <a:cs typeface="Consolas" panose="020B0609020204030204" pitchFamily="49" charset="0"/>
              </a:rPr>
              <a:t>coef10yrsD &lt;- </a:t>
            </a:r>
            <a:r>
              <a:rPr lang="en-US" sz="1000" dirty="0" err="1">
                <a:latin typeface="Consolas" panose="020B0609020204030204" pitchFamily="49" charset="0"/>
                <a:cs typeface="Consolas" panose="020B0609020204030204" pitchFamily="49" charset="0"/>
              </a:rPr>
              <a:t>IMTOfitD$coefficients</a:t>
            </a:r>
            <a:r>
              <a:rPr lang="en-US" sz="1000" dirty="0">
                <a:latin typeface="Consolas" panose="020B0609020204030204" pitchFamily="49" charset="0"/>
                <a:cs typeface="Consolas" panose="020B0609020204030204" pitchFamily="49" charset="0"/>
              </a:rPr>
              <a:t># c(0.0386,-0.4698 3.3358,-0.1085,-0.0755,-0.5103)#Values</a:t>
            </a:r>
          </a:p>
          <a:p>
            <a:r>
              <a:rPr lang="en-US" sz="1000" dirty="0">
                <a:latin typeface="Consolas" panose="020B0609020204030204" pitchFamily="49" charset="0"/>
                <a:cs typeface="Consolas" panose="020B0609020204030204" pitchFamily="49" charset="0"/>
              </a:rPr>
              <a:t>Xbeta10yrsD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(x1D)%*%coef10yrsD</a:t>
            </a:r>
          </a:p>
          <a:p>
            <a:r>
              <a:rPr lang="en-US" sz="1000" dirty="0">
                <a:latin typeface="Consolas" panose="020B0609020204030204" pitchFamily="49" charset="0"/>
                <a:cs typeface="Consolas" panose="020B0609020204030204" pitchFamily="49" charset="0"/>
              </a:rPr>
              <a:t>#C-statistic:</a:t>
            </a:r>
          </a:p>
          <a:p>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(-Xbeta10yrsD,S_D)#0.7085 !!!</a:t>
            </a:r>
          </a:p>
          <a:p>
            <a:r>
              <a:rPr lang="en-US" sz="1000" dirty="0">
                <a:latin typeface="Consolas" panose="020B0609020204030204" pitchFamily="49" charset="0"/>
                <a:cs typeface="Consolas" panose="020B0609020204030204" pitchFamily="49" charset="0"/>
              </a:rPr>
              <a:t>coef10yrsD1 &lt;- fullxCoxD1$coefficients</a:t>
            </a:r>
          </a:p>
          <a:p>
            <a:r>
              <a:rPr lang="en-US" sz="1000" dirty="0">
                <a:latin typeface="Consolas" panose="020B0609020204030204" pitchFamily="49" charset="0"/>
                <a:cs typeface="Consolas" panose="020B0609020204030204" pitchFamily="49" charset="0"/>
              </a:rPr>
              <a:t>Xbeta10yrsD1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(x1D1)%*%coef10yrsD1</a:t>
            </a:r>
          </a:p>
          <a:p>
            <a:r>
              <a:rPr lang="en-US" sz="1000" dirty="0">
                <a:latin typeface="Consolas" panose="020B0609020204030204" pitchFamily="49" charset="0"/>
                <a:cs typeface="Consolas" panose="020B0609020204030204" pitchFamily="49" charset="0"/>
              </a:rPr>
              <a:t>#C-statistic:</a:t>
            </a:r>
          </a:p>
          <a:p>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(-Xbeta10yrsD1,S_D1)#0.743356</a:t>
            </a:r>
          </a:p>
          <a:p>
            <a:r>
              <a:rPr lang="en-US" sz="1000" dirty="0">
                <a:latin typeface="Consolas" panose="020B0609020204030204" pitchFamily="49" charset="0"/>
                <a:cs typeface="Consolas" panose="020B0609020204030204" pitchFamily="49" charset="0"/>
              </a:rPr>
              <a:t>coef10yrsD2 &lt;- fullxCoxD2$coefficients</a:t>
            </a:r>
          </a:p>
          <a:p>
            <a:r>
              <a:rPr lang="en-US" sz="1000" dirty="0">
                <a:latin typeface="Consolas" panose="020B0609020204030204" pitchFamily="49" charset="0"/>
                <a:cs typeface="Consolas" panose="020B0609020204030204" pitchFamily="49" charset="0"/>
              </a:rPr>
              <a:t>Xbeta10yrsD2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(x1D2)%*%coef10yrsD2</a:t>
            </a:r>
          </a:p>
          <a:p>
            <a:r>
              <a:rPr lang="en-US" sz="1000" dirty="0">
                <a:latin typeface="Consolas" panose="020B0609020204030204" pitchFamily="49" charset="0"/>
                <a:cs typeface="Consolas" panose="020B0609020204030204" pitchFamily="49" charset="0"/>
              </a:rPr>
              <a:t>#C-statistic:</a:t>
            </a:r>
          </a:p>
          <a:p>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(-Xbeta10yrsD2,S_D2)#0.6993!!!</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#how many exceed the threshold of 16% quantile of risk of events within 10 years in HUNT</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)#4005 out of 4051 would be chosen for screening...</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])#149; all of them</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Anewth$event,na.rm</a:t>
            </a:r>
            <a:r>
              <a:rPr lang="en-US" sz="1000" dirty="0">
                <a:latin typeface="Consolas" panose="020B0609020204030204" pitchFamily="49" charset="0"/>
                <a:cs typeface="Consolas" panose="020B0609020204030204" pitchFamily="49" charset="0"/>
              </a:rPr>
              <a:t> = TRUE)</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))#4005</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))#empty</a:t>
            </a:r>
          </a:p>
          <a:p>
            <a:r>
              <a:rPr lang="en-US" sz="1000" dirty="0">
                <a:latin typeface="Consolas" panose="020B0609020204030204" pitchFamily="49" charset="0"/>
                <a:cs typeface="Consolas" panose="020B0609020204030204" pitchFamily="49" charset="0"/>
              </a:rPr>
              <a:t>names(Xbeta10yrsD) &lt;- </a:t>
            </a:r>
            <a:r>
              <a:rPr lang="en-US" sz="1000" dirty="0" err="1">
                <a:latin typeface="Consolas" panose="020B0609020204030204" pitchFamily="49" charset="0"/>
                <a:cs typeface="Consolas" panose="020B0609020204030204" pitchFamily="49" charset="0"/>
              </a:rPr>
              <a:t>row.names</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#sort Xbeta10yrsD and take top 1870 to compare to NLST</a:t>
            </a:r>
          </a:p>
          <a:p>
            <a:r>
              <a:rPr lang="en-US" sz="1000" dirty="0">
                <a:latin typeface="Consolas" panose="020B0609020204030204" pitchFamily="49" charset="0"/>
                <a:cs typeface="Consolas" panose="020B0609020204030204" pitchFamily="49" charset="0"/>
              </a:rPr>
              <a:t>a &lt;- sort(Xbeta10yrsD, decreasing = TRUE)</a:t>
            </a:r>
          </a:p>
          <a:p>
            <a:r>
              <a:rPr lang="en-US" sz="1000" dirty="0">
                <a:latin typeface="Consolas" panose="020B0609020204030204" pitchFamily="49" charset="0"/>
                <a:cs typeface="Consolas" panose="020B0609020204030204" pitchFamily="49" charset="0"/>
              </a:rPr>
              <a:t>head(a)</a:t>
            </a:r>
          </a:p>
          <a:p>
            <a:r>
              <a:rPr lang="en-US" sz="1000" dirty="0">
                <a:latin typeface="Consolas" panose="020B0609020204030204" pitchFamily="49" charset="0"/>
                <a:cs typeface="Consolas" panose="020B0609020204030204" pitchFamily="49" charset="0"/>
              </a:rPr>
              <a:t>a[1870]#the cutoff risk threshold in order to select the 1870 highest risk persons;10.1935</a:t>
            </a:r>
          </a:p>
          <a:p>
            <a:r>
              <a:rPr lang="en-US" sz="1000" dirty="0" err="1">
                <a:latin typeface="Consolas" panose="020B0609020204030204" pitchFamily="49" charset="0"/>
                <a:cs typeface="Consolas" panose="020B0609020204030204" pitchFamily="49" charset="0"/>
              </a:rPr>
              <a:t>aaax</a:t>
            </a:r>
            <a:r>
              <a:rPr lang="en-US" sz="1000" dirty="0">
                <a:latin typeface="Consolas" panose="020B0609020204030204" pitchFamily="49" charset="0"/>
                <a:cs typeface="Consolas" panose="020B0609020204030204" pitchFamily="49" charset="0"/>
              </a:rPr>
              <a:t> &lt;- names(a)[1:1870]</a:t>
            </a:r>
          </a:p>
          <a:p>
            <a:r>
              <a:rPr lang="en-US" sz="1000" dirty="0">
                <a:latin typeface="Consolas" panose="020B0609020204030204" pitchFamily="49" charset="0"/>
                <a:cs typeface="Consolas" panose="020B0609020204030204" pitchFamily="49" charset="0"/>
              </a:rPr>
              <a:t>unique(</a:t>
            </a:r>
            <a:r>
              <a:rPr lang="en-US" sz="1000" dirty="0" err="1">
                <a:latin typeface="Consolas" panose="020B0609020204030204" pitchFamily="49" charset="0"/>
                <a:cs typeface="Consolas" panose="020B0609020204030204" pitchFamily="49" charset="0"/>
              </a:rPr>
              <a:t>as.numeric</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LCLIST$StId</a:t>
            </a:r>
            <a:r>
              <a:rPr lang="en-US" sz="1000" dirty="0">
                <a:latin typeface="Consolas" panose="020B0609020204030204" pitchFamily="49" charset="0"/>
                <a:cs typeface="Consolas" panose="020B0609020204030204" pitchFamily="49" charset="0"/>
              </a:rPr>
              <a:t>))#149!</a:t>
            </a:r>
          </a:p>
          <a:p>
            <a:r>
              <a:rPr lang="en-US" sz="1000" dirty="0">
                <a:latin typeface="Consolas" panose="020B0609020204030204" pitchFamily="49" charset="0"/>
                <a:cs typeface="Consolas" panose="020B0609020204030204" pitchFamily="49" charset="0"/>
              </a:rPr>
              <a:t>#if I train on Danish cohort I can beat NLST</a:t>
            </a:r>
          </a:p>
          <a:p>
            <a:r>
              <a:rPr lang="en-US" sz="1000" dirty="0" err="1">
                <a:latin typeface="Consolas" panose="020B0609020204030204" pitchFamily="49" charset="0"/>
                <a:cs typeface="Consolas" panose="020B0609020204030204" pitchFamily="49" charset="0"/>
              </a:rPr>
              <a:t>aaax</a:t>
            </a:r>
            <a:r>
              <a:rPr lang="en-US" sz="1000" dirty="0">
                <a:latin typeface="Consolas" panose="020B0609020204030204" pitchFamily="49" charset="0"/>
                <a:cs typeface="Consolas" panose="020B0609020204030204" pitchFamily="49" charset="0"/>
              </a:rPr>
              <a:t> &lt;- names(a)[1:1870]</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 &gt;= a[[1870]])#1870</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])#113/149!!!!</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Apply on the Danish cohort the model trained in HUNT</a:t>
            </a:r>
          </a:p>
          <a:p>
            <a:r>
              <a:rPr lang="en-US" sz="1000" dirty="0">
                <a:latin typeface="Consolas" panose="020B0609020204030204" pitchFamily="49" charset="0"/>
                <a:cs typeface="Consolas" panose="020B0609020204030204" pitchFamily="49" charset="0"/>
              </a:rPr>
              <a:t>```{r}</a:t>
            </a:r>
          </a:p>
          <a:p>
            <a:r>
              <a:rPr lang="en-US" sz="1000" dirty="0">
                <a:latin typeface="Consolas" panose="020B0609020204030204" pitchFamily="49" charset="0"/>
                <a:cs typeface="Consolas" panose="020B0609020204030204" pitchFamily="49" charset="0"/>
              </a:rPr>
              <a:t>Xbeta10yrsDr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(x1D)%*%coef10yrs</a:t>
            </a:r>
          </a:p>
          <a:p>
            <a:r>
              <a:rPr lang="en-US" sz="1000" dirty="0">
                <a:latin typeface="Consolas" panose="020B0609020204030204" pitchFamily="49" charset="0"/>
                <a:cs typeface="Consolas" panose="020B0609020204030204" pitchFamily="49" charset="0"/>
              </a:rPr>
              <a:t>#C-statistic:</a:t>
            </a:r>
          </a:p>
          <a:p>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(-Xbeta10yrsDr,S_D)#0.66345</a:t>
            </a:r>
          </a:p>
          <a:p>
            <a:r>
              <a:rPr lang="en-US" sz="1000" dirty="0">
                <a:latin typeface="Consolas" panose="020B0609020204030204" pitchFamily="49" charset="0"/>
                <a:cs typeface="Consolas" panose="020B0609020204030204" pitchFamily="49" charset="0"/>
              </a:rPr>
              <a:t>#sort Xbeta10yrsD and take top 1870 to compare to NLST</a:t>
            </a:r>
          </a:p>
          <a:p>
            <a:r>
              <a:rPr lang="en-US" sz="1000" dirty="0">
                <a:latin typeface="Consolas" panose="020B0609020204030204" pitchFamily="49" charset="0"/>
                <a:cs typeface="Consolas" panose="020B0609020204030204" pitchFamily="49" charset="0"/>
              </a:rPr>
              <a:t>#how many exceed the threshold of 16% quantile of risk of events within 10 years in HUNT</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)#3845 could change</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ii = which(Xbeta10yrsDr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==2&amp;Anewth$event==1)#95 could change</a:t>
            </a:r>
          </a:p>
          <a:p>
            <a:r>
              <a:rPr lang="en-US" sz="1000" dirty="0">
                <a:latin typeface="Consolas" panose="020B0609020204030204" pitchFamily="49" charset="0"/>
                <a:cs typeface="Consolas" panose="020B0609020204030204" pitchFamily="49" charset="0"/>
              </a:rPr>
              <a:t>length(ii)</a:t>
            </a:r>
          </a:p>
          <a:p>
            <a:r>
              <a:rPr lang="en-US" sz="1000" dirty="0">
                <a:latin typeface="Consolas" panose="020B0609020204030204" pitchFamily="49" charset="0"/>
                <a:cs typeface="Consolas" panose="020B0609020204030204" pitchFamily="49" charset="0"/>
              </a:rPr>
              <a:t>ii = which(Xbeta10yrsDr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==2)#1920 could change</a:t>
            </a:r>
          </a:p>
          <a:p>
            <a:r>
              <a:rPr lang="en-US" sz="1000" dirty="0">
                <a:latin typeface="Consolas" panose="020B0609020204030204" pitchFamily="49" charset="0"/>
                <a:cs typeface="Consolas" panose="020B0609020204030204" pitchFamily="49" charset="0"/>
              </a:rPr>
              <a:t>length(ii)</a:t>
            </a:r>
          </a:p>
          <a:p>
            <a:r>
              <a:rPr lang="en-US" sz="1000" dirty="0">
                <a:latin typeface="Consolas" panose="020B0609020204030204" pitchFamily="49" charset="0"/>
                <a:cs typeface="Consolas" panose="020B0609020204030204" pitchFamily="49" charset="0"/>
              </a:rPr>
              <a:t>ii = which(Xbeta10yrsDr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==1&amp;Anewth$event==1)#51/52</a:t>
            </a:r>
          </a:p>
          <a:p>
            <a:r>
              <a:rPr lang="en-US" sz="1000" dirty="0">
                <a:latin typeface="Consolas" panose="020B0609020204030204" pitchFamily="49" charset="0"/>
                <a:cs typeface="Consolas" panose="020B0609020204030204" pitchFamily="49" charset="0"/>
              </a:rPr>
              <a:t>length(ii)</a:t>
            </a:r>
          </a:p>
          <a:p>
            <a:r>
              <a:rPr lang="en-US" sz="1000" dirty="0">
                <a:latin typeface="Consolas" panose="020B0609020204030204" pitchFamily="49" charset="0"/>
                <a:cs typeface="Consolas" panose="020B0609020204030204" pitchFamily="49" charset="0"/>
              </a:rPr>
              <a:t>ii = which(Xbeta10yrsDr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 &amp; </a:t>
            </a:r>
            <a:r>
              <a:rPr lang="en-US" sz="1000" dirty="0" err="1">
                <a:latin typeface="Consolas" panose="020B0609020204030204" pitchFamily="49" charset="0"/>
                <a:cs typeface="Consolas" panose="020B0609020204030204" pitchFamily="49" charset="0"/>
              </a:rPr>
              <a:t>Anewth$random</a:t>
            </a:r>
            <a:r>
              <a:rPr lang="en-US" sz="1000" dirty="0">
                <a:latin typeface="Consolas" panose="020B0609020204030204" pitchFamily="49" charset="0"/>
                <a:cs typeface="Consolas" panose="020B0609020204030204" pitchFamily="49" charset="0"/>
              </a:rPr>
              <a:t>==1)#1925 could change</a:t>
            </a:r>
          </a:p>
          <a:p>
            <a:r>
              <a:rPr lang="en-US" sz="1000" dirty="0">
                <a:latin typeface="Consolas" panose="020B0609020204030204" pitchFamily="49" charset="0"/>
                <a:cs typeface="Consolas" panose="020B0609020204030204" pitchFamily="49" charset="0"/>
              </a:rPr>
              <a:t>length(ii)</a:t>
            </a:r>
          </a:p>
          <a:p>
            <a:r>
              <a:rPr lang="en-US" sz="1000" dirty="0">
                <a:latin typeface="Consolas" panose="020B0609020204030204" pitchFamily="49" charset="0"/>
                <a:cs typeface="Consolas" panose="020B0609020204030204" pitchFamily="49" charset="0"/>
              </a:rPr>
              <a:t>dataset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testsetUn</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linpred</a:t>
            </a:r>
            <a:r>
              <a:rPr lang="en-US" sz="1000" dirty="0">
                <a:latin typeface="Consolas" panose="020B0609020204030204" pitchFamily="49" charset="0"/>
                <a:cs typeface="Consolas" panose="020B0609020204030204" pitchFamily="49" charset="0"/>
              </a:rPr>
              <a:t> &lt;- Xbeta10yrsDr</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=which(</a:t>
            </a:r>
            <a:r>
              <a:rPr lang="en-US" sz="1000" dirty="0" err="1">
                <a:latin typeface="Consolas" panose="020B0609020204030204" pitchFamily="49" charset="0"/>
                <a:cs typeface="Consolas" panose="020B0609020204030204" pitchFamily="49" charset="0"/>
              </a:rPr>
              <a:t>is.na</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))#46</a:t>
            </a:r>
          </a:p>
          <a:p>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&lt;- 0</a:t>
            </a:r>
          </a:p>
          <a:p>
            <a:r>
              <a:rPr lang="en-US" sz="1000" dirty="0" err="1">
                <a:latin typeface="Consolas" panose="020B0609020204030204" pitchFamily="49" charset="0"/>
                <a:cs typeface="Consolas" panose="020B0609020204030204" pitchFamily="49" charset="0"/>
              </a:rPr>
              <a:t>dataset$event</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Anewth$event</a:t>
            </a:r>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dataset$event</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groups &lt;- 10</a:t>
            </a:r>
          </a:p>
          <a:p>
            <a:r>
              <a:rPr lang="en-US" sz="1000" dirty="0">
                <a:latin typeface="Consolas" panose="020B0609020204030204" pitchFamily="49" charset="0"/>
                <a:cs typeface="Consolas" panose="020B0609020204030204" pitchFamily="49" charset="0"/>
              </a:rPr>
              <a:t>predRisk1=1-0.9978^(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linpred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max(predRisk1, </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TRUE)#0.2106</a:t>
            </a:r>
          </a:p>
          <a:p>
            <a:r>
              <a:rPr lang="en-US" sz="1000" dirty="0">
                <a:latin typeface="Consolas" panose="020B0609020204030204" pitchFamily="49" charset="0"/>
                <a:cs typeface="Consolas" panose="020B0609020204030204" pitchFamily="49" charset="0"/>
              </a:rPr>
              <a:t>#Calibration in the Danish group</a:t>
            </a:r>
          </a:p>
          <a:p>
            <a:r>
              <a:rPr lang="en-US" sz="1000" dirty="0" err="1">
                <a:latin typeface="Consolas" panose="020B0609020204030204" pitchFamily="49" charset="0"/>
                <a:cs typeface="Consolas" panose="020B0609020204030204" pitchFamily="49" charset="0"/>
              </a:rPr>
              <a:t>plotCalibration</a:t>
            </a:r>
            <a:r>
              <a:rPr lang="en-US" sz="1000" dirty="0">
                <a:latin typeface="Consolas" panose="020B0609020204030204" pitchFamily="49" charset="0"/>
                <a:cs typeface="Consolas" panose="020B0609020204030204" pitchFamily="49" charset="0"/>
              </a:rPr>
              <a:t>(data = dataset, </a:t>
            </a:r>
            <a:r>
              <a:rPr lang="en-US" sz="1000" dirty="0" err="1">
                <a:latin typeface="Consolas" panose="020B0609020204030204" pitchFamily="49" charset="0"/>
                <a:cs typeface="Consolas" panose="020B0609020204030204" pitchFamily="49" charset="0"/>
              </a:rPr>
              <a:t>cOutcome</a:t>
            </a:r>
            <a:r>
              <a:rPr lang="en-US" sz="1000" dirty="0">
                <a:latin typeface="Consolas" panose="020B0609020204030204" pitchFamily="49" charset="0"/>
                <a:cs typeface="Consolas" panose="020B0609020204030204" pitchFamily="49" charset="0"/>
              </a:rPr>
              <a:t> = 7, </a:t>
            </a:r>
            <a:r>
              <a:rPr lang="en-US" sz="1000" dirty="0" err="1">
                <a:latin typeface="Consolas" panose="020B0609020204030204" pitchFamily="49" charset="0"/>
                <a:cs typeface="Consolas" panose="020B0609020204030204" pitchFamily="49" charset="0"/>
              </a:rPr>
              <a:t>predRisk</a:t>
            </a:r>
            <a:r>
              <a:rPr lang="en-US" sz="1000" dirty="0">
                <a:latin typeface="Consolas" panose="020B0609020204030204" pitchFamily="49" charset="0"/>
                <a:cs typeface="Consolas" panose="020B0609020204030204" pitchFamily="49" charset="0"/>
              </a:rPr>
              <a:t>=predRisk1, groups=groups, </a:t>
            </a:r>
            <a:r>
              <a:rPr lang="en-US" sz="1000" dirty="0" err="1">
                <a:latin typeface="Consolas" panose="020B0609020204030204" pitchFamily="49" charset="0"/>
                <a:cs typeface="Consolas" panose="020B0609020204030204" pitchFamily="49" charset="0"/>
              </a:rPr>
              <a:t>rangeaxis</a:t>
            </a:r>
            <a:r>
              <a:rPr lang="en-US" sz="1000" dirty="0">
                <a:latin typeface="Consolas" panose="020B0609020204030204" pitchFamily="49" charset="0"/>
                <a:cs typeface="Consolas" panose="020B0609020204030204" pitchFamily="49" charset="0"/>
              </a:rPr>
              <a:t>=c(0,0.1))</a:t>
            </a:r>
          </a:p>
          <a:p>
            <a:r>
              <a:rPr lang="en-US" sz="1000" dirty="0">
                <a:latin typeface="Consolas" panose="020B0609020204030204" pitchFamily="49" charset="0"/>
                <a:cs typeface="Consolas" panose="020B0609020204030204" pitchFamily="49" charset="0"/>
              </a:rPr>
              <a:t>median(predRisk1,na.rm = TRUE)#0.0344</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==1)</a:t>
            </a:r>
          </a:p>
          <a:p>
            <a:r>
              <a:rPr lang="en-US" sz="1000" dirty="0">
                <a:latin typeface="Consolas" panose="020B0609020204030204" pitchFamily="49" charset="0"/>
                <a:cs typeface="Consolas" panose="020B0609020204030204" pitchFamily="49" charset="0"/>
              </a:rPr>
              <a:t>quantile(predRisk1[</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],0.16)#2.7%</a:t>
            </a:r>
          </a:p>
          <a:p>
            <a:r>
              <a:rPr lang="en-US" sz="1000" dirty="0">
                <a:latin typeface="Consolas" panose="020B0609020204030204" pitchFamily="49" charset="0"/>
                <a:cs typeface="Consolas" panose="020B0609020204030204" pitchFamily="49" charset="0"/>
              </a:rPr>
              <a:t>ii = which(predRisk1 &gt;= quantile(predRisk1[</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],0.16))#2642 screenings</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[ii])#125</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)#83.9%</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```{r}</a:t>
            </a:r>
          </a:p>
          <a:p>
            <a:r>
              <a:rPr lang="en-US" sz="1000" dirty="0">
                <a:latin typeface="Consolas" panose="020B0609020204030204" pitchFamily="49" charset="0"/>
                <a:cs typeface="Consolas" panose="020B0609020204030204" pitchFamily="49" charset="0"/>
              </a:rPr>
              <a:t>Xbeta10yrsDr1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(x1D1)%*%coef10yrs</a:t>
            </a:r>
          </a:p>
          <a:p>
            <a:r>
              <a:rPr lang="en-US" sz="1000" dirty="0">
                <a:latin typeface="Consolas" panose="020B0609020204030204" pitchFamily="49" charset="0"/>
                <a:cs typeface="Consolas" panose="020B0609020204030204" pitchFamily="49" charset="0"/>
              </a:rPr>
              <a:t>#C-statistic:</a:t>
            </a:r>
          </a:p>
          <a:p>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(-Xbeta10yrsDr1,S_D1)#0.7092</a:t>
            </a:r>
          </a:p>
          <a:p>
            <a:r>
              <a:rPr lang="en-US" sz="1000" dirty="0">
                <a:latin typeface="Consolas" panose="020B0609020204030204" pitchFamily="49" charset="0"/>
                <a:cs typeface="Consolas" panose="020B0609020204030204" pitchFamily="49" charset="0"/>
              </a:rPr>
              <a:t>linpred1 &lt;- Xbeta10yrsDr1</a:t>
            </a:r>
          </a:p>
          <a:p>
            <a:r>
              <a:rPr lang="en-US" sz="1000" dirty="0">
                <a:latin typeface="Consolas" panose="020B0609020204030204" pitchFamily="49" charset="0"/>
                <a:cs typeface="Consolas" panose="020B0609020204030204" pitchFamily="49" charset="0"/>
              </a:rPr>
              <a:t>dataset1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(testsetUn1)</a:t>
            </a:r>
          </a:p>
          <a:p>
            <a:r>
              <a:rPr lang="en-US" sz="1000" dirty="0">
                <a:latin typeface="Consolas" panose="020B0609020204030204" pitchFamily="49" charset="0"/>
                <a:cs typeface="Consolas" panose="020B0609020204030204" pitchFamily="49" charset="0"/>
              </a:rPr>
              <a:t>dataset1$event &lt;- Anewth1$event</a:t>
            </a:r>
          </a:p>
          <a:p>
            <a:r>
              <a:rPr lang="en-US" sz="1000" dirty="0">
                <a:latin typeface="Consolas" panose="020B0609020204030204" pitchFamily="49" charset="0"/>
                <a:cs typeface="Consolas" panose="020B0609020204030204" pitchFamily="49" charset="0"/>
              </a:rPr>
              <a:t>sum(dataset1$event)</a:t>
            </a:r>
          </a:p>
          <a:p>
            <a:r>
              <a:rPr lang="en-US" sz="1000" dirty="0">
                <a:latin typeface="Consolas" panose="020B0609020204030204" pitchFamily="49" charset="0"/>
                <a:cs typeface="Consolas" panose="020B0609020204030204" pitchFamily="49" charset="0"/>
              </a:rPr>
              <a:t>groups &lt;- 10</a:t>
            </a:r>
          </a:p>
          <a:p>
            <a:r>
              <a:rPr lang="en-US" sz="1000" dirty="0">
                <a:latin typeface="Consolas" panose="020B0609020204030204" pitchFamily="49" charset="0"/>
                <a:cs typeface="Consolas" panose="020B0609020204030204" pitchFamily="49" charset="0"/>
              </a:rPr>
              <a:t>predRisk11=1-0.9978^(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(linpred1))</a:t>
            </a:r>
          </a:p>
          <a:p>
            <a:r>
              <a:rPr lang="en-US" sz="1000" dirty="0">
                <a:latin typeface="Consolas" panose="020B0609020204030204" pitchFamily="49" charset="0"/>
                <a:cs typeface="Consolas" panose="020B0609020204030204" pitchFamily="49" charset="0"/>
              </a:rPr>
              <a:t>max(predRisk11, </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TRUE)#0.18</a:t>
            </a:r>
          </a:p>
          <a:p>
            <a:r>
              <a:rPr lang="en-US" sz="1000" dirty="0">
                <a:latin typeface="Consolas" panose="020B0609020204030204" pitchFamily="49" charset="0"/>
                <a:cs typeface="Consolas" panose="020B0609020204030204" pitchFamily="49" charset="0"/>
              </a:rPr>
              <a:t>#Calibration in the Danish group 1</a:t>
            </a:r>
          </a:p>
          <a:p>
            <a:r>
              <a:rPr lang="en-US" sz="1000" dirty="0" err="1">
                <a:latin typeface="Consolas" panose="020B0609020204030204" pitchFamily="49" charset="0"/>
                <a:cs typeface="Consolas" panose="020B0609020204030204" pitchFamily="49" charset="0"/>
              </a:rPr>
              <a:t>plotCalibration</a:t>
            </a:r>
            <a:r>
              <a:rPr lang="en-US" sz="1000" dirty="0">
                <a:latin typeface="Consolas" panose="020B0609020204030204" pitchFamily="49" charset="0"/>
                <a:cs typeface="Consolas" panose="020B0609020204030204" pitchFamily="49" charset="0"/>
              </a:rPr>
              <a:t>(data = dataset1, </a:t>
            </a:r>
            <a:r>
              <a:rPr lang="en-US" sz="1000" dirty="0" err="1">
                <a:latin typeface="Consolas" panose="020B0609020204030204" pitchFamily="49" charset="0"/>
                <a:cs typeface="Consolas" panose="020B0609020204030204" pitchFamily="49" charset="0"/>
              </a:rPr>
              <a:t>cOutcome</a:t>
            </a:r>
            <a:r>
              <a:rPr lang="en-US" sz="1000" dirty="0">
                <a:latin typeface="Consolas" panose="020B0609020204030204" pitchFamily="49" charset="0"/>
                <a:cs typeface="Consolas" panose="020B0609020204030204" pitchFamily="49" charset="0"/>
              </a:rPr>
              <a:t> = 7, </a:t>
            </a:r>
            <a:r>
              <a:rPr lang="en-US" sz="1000" dirty="0" err="1">
                <a:latin typeface="Consolas" panose="020B0609020204030204" pitchFamily="49" charset="0"/>
                <a:cs typeface="Consolas" panose="020B0609020204030204" pitchFamily="49" charset="0"/>
              </a:rPr>
              <a:t>predRisk</a:t>
            </a:r>
            <a:r>
              <a:rPr lang="en-US" sz="1000" dirty="0">
                <a:latin typeface="Consolas" panose="020B0609020204030204" pitchFamily="49" charset="0"/>
                <a:cs typeface="Consolas" panose="020B0609020204030204" pitchFamily="49" charset="0"/>
              </a:rPr>
              <a:t>=predRisk11, groups=groups, </a:t>
            </a:r>
            <a:r>
              <a:rPr lang="en-US" sz="1000" dirty="0" err="1">
                <a:latin typeface="Consolas" panose="020B0609020204030204" pitchFamily="49" charset="0"/>
                <a:cs typeface="Consolas" panose="020B0609020204030204" pitchFamily="49" charset="0"/>
              </a:rPr>
              <a:t>rangeaxis</a:t>
            </a:r>
            <a:r>
              <a:rPr lang="en-US" sz="1000" dirty="0">
                <a:latin typeface="Consolas" panose="020B0609020204030204" pitchFamily="49" charset="0"/>
                <a:cs typeface="Consolas" panose="020B0609020204030204" pitchFamily="49" charset="0"/>
              </a:rPr>
              <a:t>=c(0,0.1))</a:t>
            </a:r>
          </a:p>
          <a:p>
            <a:r>
              <a:rPr lang="en-US" sz="1000" dirty="0">
                <a:latin typeface="Consolas" panose="020B0609020204030204" pitchFamily="49" charset="0"/>
                <a:cs typeface="Consolas" panose="020B0609020204030204" pitchFamily="49" charset="0"/>
              </a:rPr>
              <a:t>median(predRisk11,na.rm = TRUE)</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```{r}</a:t>
            </a:r>
          </a:p>
          <a:p>
            <a:r>
              <a:rPr lang="en-US" sz="1000" dirty="0">
                <a:latin typeface="Consolas" panose="020B0609020204030204" pitchFamily="49" charset="0"/>
                <a:cs typeface="Consolas" panose="020B0609020204030204" pitchFamily="49" charset="0"/>
              </a:rPr>
              <a:t>Xbeta10yrsDr2 &lt;- </a:t>
            </a:r>
            <a:r>
              <a:rPr lang="en-US" sz="1000" dirty="0" err="1">
                <a:latin typeface="Consolas" panose="020B0609020204030204" pitchFamily="49" charset="0"/>
                <a:cs typeface="Consolas" panose="020B0609020204030204" pitchFamily="49" charset="0"/>
              </a:rPr>
              <a:t>as.matrix</a:t>
            </a:r>
            <a:r>
              <a:rPr lang="en-US" sz="1000" dirty="0">
                <a:latin typeface="Consolas" panose="020B0609020204030204" pitchFamily="49" charset="0"/>
                <a:cs typeface="Consolas" panose="020B0609020204030204" pitchFamily="49" charset="0"/>
              </a:rPr>
              <a:t>(x1D2)%*%coef10yrs</a:t>
            </a:r>
          </a:p>
          <a:p>
            <a:r>
              <a:rPr lang="en-US" sz="1000" dirty="0">
                <a:latin typeface="Consolas" panose="020B0609020204030204" pitchFamily="49" charset="0"/>
                <a:cs typeface="Consolas" panose="020B0609020204030204" pitchFamily="49" charset="0"/>
              </a:rPr>
              <a:t>#C-statistic:</a:t>
            </a:r>
          </a:p>
          <a:p>
            <a:r>
              <a:rPr lang="en-US" sz="1000" dirty="0" err="1">
                <a:latin typeface="Consolas" panose="020B0609020204030204" pitchFamily="49" charset="0"/>
                <a:cs typeface="Consolas" panose="020B0609020204030204" pitchFamily="49" charset="0"/>
              </a:rPr>
              <a:t>rcorr.cens</a:t>
            </a:r>
            <a:r>
              <a:rPr lang="en-US" sz="1000" dirty="0">
                <a:latin typeface="Consolas" panose="020B0609020204030204" pitchFamily="49" charset="0"/>
                <a:cs typeface="Consolas" panose="020B0609020204030204" pitchFamily="49" charset="0"/>
              </a:rPr>
              <a:t>(-Xbeta10yrsDr2,S_D2)#0.6382</a:t>
            </a:r>
          </a:p>
          <a:p>
            <a:r>
              <a:rPr lang="en-US" sz="1000" dirty="0">
                <a:latin typeface="Consolas" panose="020B0609020204030204" pitchFamily="49" charset="0"/>
                <a:cs typeface="Consolas" panose="020B0609020204030204" pitchFamily="49" charset="0"/>
              </a:rPr>
              <a:t>linpred2 &lt;- Xbeta10yrsDr2</a:t>
            </a:r>
          </a:p>
          <a:p>
            <a:r>
              <a:rPr lang="en-US" sz="1000" dirty="0">
                <a:latin typeface="Consolas" panose="020B0609020204030204" pitchFamily="49" charset="0"/>
                <a:cs typeface="Consolas" panose="020B0609020204030204" pitchFamily="49" charset="0"/>
              </a:rPr>
              <a:t>dataset2 &lt;- </a:t>
            </a:r>
            <a:r>
              <a:rPr lang="en-US" sz="1000" dirty="0" err="1">
                <a:latin typeface="Consolas" panose="020B0609020204030204" pitchFamily="49" charset="0"/>
                <a:cs typeface="Consolas" panose="020B0609020204030204" pitchFamily="49" charset="0"/>
              </a:rPr>
              <a:t>as.data.frame</a:t>
            </a:r>
            <a:r>
              <a:rPr lang="en-US" sz="1000" dirty="0">
                <a:latin typeface="Consolas" panose="020B0609020204030204" pitchFamily="49" charset="0"/>
                <a:cs typeface="Consolas" panose="020B0609020204030204" pitchFamily="49" charset="0"/>
              </a:rPr>
              <a:t>(testsetUn2)</a:t>
            </a:r>
          </a:p>
          <a:p>
            <a:r>
              <a:rPr lang="en-US" sz="1000" dirty="0">
                <a:latin typeface="Consolas" panose="020B0609020204030204" pitchFamily="49" charset="0"/>
                <a:cs typeface="Consolas" panose="020B0609020204030204" pitchFamily="49" charset="0"/>
              </a:rPr>
              <a:t>dataset2$event &lt;- Anewth2$event</a:t>
            </a:r>
          </a:p>
          <a:p>
            <a:r>
              <a:rPr lang="en-US" sz="1000" dirty="0">
                <a:latin typeface="Consolas" panose="020B0609020204030204" pitchFamily="49" charset="0"/>
                <a:cs typeface="Consolas" panose="020B0609020204030204" pitchFamily="49" charset="0"/>
              </a:rPr>
              <a:t>sum(dataset2$event)</a:t>
            </a:r>
          </a:p>
          <a:p>
            <a:r>
              <a:rPr lang="en-US" sz="1000" dirty="0">
                <a:latin typeface="Consolas" panose="020B0609020204030204" pitchFamily="49" charset="0"/>
                <a:cs typeface="Consolas" panose="020B0609020204030204" pitchFamily="49" charset="0"/>
              </a:rPr>
              <a:t>groups &lt;- 10</a:t>
            </a:r>
          </a:p>
          <a:p>
            <a:r>
              <a:rPr lang="en-US" sz="1000" dirty="0">
                <a:latin typeface="Consolas" panose="020B0609020204030204" pitchFamily="49" charset="0"/>
                <a:cs typeface="Consolas" panose="020B0609020204030204" pitchFamily="49" charset="0"/>
              </a:rPr>
              <a:t>predRisk12=1-0.9978^(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(linpred2))</a:t>
            </a:r>
          </a:p>
          <a:p>
            <a:r>
              <a:rPr lang="en-US" sz="1000" dirty="0">
                <a:latin typeface="Consolas" panose="020B0609020204030204" pitchFamily="49" charset="0"/>
                <a:cs typeface="Consolas" panose="020B0609020204030204" pitchFamily="49" charset="0"/>
              </a:rPr>
              <a:t>max(predRisk12, </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#Calibration in the Danish group 2</a:t>
            </a:r>
          </a:p>
          <a:p>
            <a:r>
              <a:rPr lang="en-US" sz="1000" dirty="0" err="1">
                <a:latin typeface="Consolas" panose="020B0609020204030204" pitchFamily="49" charset="0"/>
                <a:cs typeface="Consolas" panose="020B0609020204030204" pitchFamily="49" charset="0"/>
              </a:rPr>
              <a:t>plotCalibration</a:t>
            </a:r>
            <a:r>
              <a:rPr lang="en-US" sz="1000" dirty="0">
                <a:latin typeface="Consolas" panose="020B0609020204030204" pitchFamily="49" charset="0"/>
                <a:cs typeface="Consolas" panose="020B0609020204030204" pitchFamily="49" charset="0"/>
              </a:rPr>
              <a:t>(data = dataset2, </a:t>
            </a:r>
            <a:r>
              <a:rPr lang="en-US" sz="1000" dirty="0" err="1">
                <a:latin typeface="Consolas" panose="020B0609020204030204" pitchFamily="49" charset="0"/>
                <a:cs typeface="Consolas" panose="020B0609020204030204" pitchFamily="49" charset="0"/>
              </a:rPr>
              <a:t>cOutcome</a:t>
            </a:r>
            <a:r>
              <a:rPr lang="en-US" sz="1000" dirty="0">
                <a:latin typeface="Consolas" panose="020B0609020204030204" pitchFamily="49" charset="0"/>
                <a:cs typeface="Consolas" panose="020B0609020204030204" pitchFamily="49" charset="0"/>
              </a:rPr>
              <a:t> = 7, </a:t>
            </a:r>
            <a:r>
              <a:rPr lang="en-US" sz="1000" dirty="0" err="1">
                <a:latin typeface="Consolas" panose="020B0609020204030204" pitchFamily="49" charset="0"/>
                <a:cs typeface="Consolas" panose="020B0609020204030204" pitchFamily="49" charset="0"/>
              </a:rPr>
              <a:t>predRisk</a:t>
            </a:r>
            <a:r>
              <a:rPr lang="en-US" sz="1000" dirty="0">
                <a:latin typeface="Consolas" panose="020B0609020204030204" pitchFamily="49" charset="0"/>
                <a:cs typeface="Consolas" panose="020B0609020204030204" pitchFamily="49" charset="0"/>
              </a:rPr>
              <a:t>=predRisk12, groups=groups, </a:t>
            </a:r>
            <a:r>
              <a:rPr lang="en-US" sz="1000" dirty="0" err="1">
                <a:latin typeface="Consolas" panose="020B0609020204030204" pitchFamily="49" charset="0"/>
                <a:cs typeface="Consolas" panose="020B0609020204030204" pitchFamily="49" charset="0"/>
              </a:rPr>
              <a:t>rangeaxis</a:t>
            </a:r>
            <a:r>
              <a:rPr lang="en-US" sz="1000" dirty="0">
                <a:latin typeface="Consolas" panose="020B0609020204030204" pitchFamily="49" charset="0"/>
                <a:cs typeface="Consolas" panose="020B0609020204030204" pitchFamily="49" charset="0"/>
              </a:rPr>
              <a:t>=c(0,0.1))</a:t>
            </a:r>
          </a:p>
          <a:p>
            <a:r>
              <a:rPr lang="en-US" sz="1000" dirty="0">
                <a:latin typeface="Consolas" panose="020B0609020204030204" pitchFamily="49" charset="0"/>
                <a:cs typeface="Consolas" panose="020B0609020204030204" pitchFamily="49" charset="0"/>
              </a:rPr>
              <a:t>median(predRisk12,na.rm = TRUE)</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```{r}</a:t>
            </a:r>
          </a:p>
          <a:p>
            <a:r>
              <a:rPr lang="en-US" sz="1000" dirty="0" err="1">
                <a:latin typeface="Consolas" panose="020B0609020204030204" pitchFamily="49" charset="0"/>
                <a:cs typeface="Consolas" panose="020B0609020204030204" pitchFamily="49" charset="0"/>
              </a:rPr>
              <a:t>Anewth$risk</a:t>
            </a:r>
            <a:r>
              <a:rPr lang="en-US" sz="1000" dirty="0">
                <a:latin typeface="Consolas" panose="020B0609020204030204" pitchFamily="49" charset="0"/>
                <a:cs typeface="Consolas" panose="020B0609020204030204" pitchFamily="49" charset="0"/>
              </a:rPr>
              <a:t> &lt;- Xbeta10yrsDr</a:t>
            </a:r>
          </a:p>
          <a:p>
            <a:r>
              <a:rPr lang="en-US" sz="1000" dirty="0">
                <a:latin typeface="Consolas" panose="020B0609020204030204" pitchFamily="49" charset="0"/>
                <a:cs typeface="Consolas" panose="020B0609020204030204" pitchFamily="49" charset="0"/>
              </a:rPr>
              <a:t>Anewth1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%&gt;% filter(random == 1)</a:t>
            </a:r>
          </a:p>
          <a:p>
            <a:r>
              <a:rPr lang="en-US" sz="1000" dirty="0">
                <a:latin typeface="Consolas" panose="020B0609020204030204" pitchFamily="49" charset="0"/>
                <a:cs typeface="Consolas" panose="020B0609020204030204" pitchFamily="49" charset="0"/>
              </a:rPr>
              <a:t>Anewth2 &lt;- </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 %&gt;% filter(random == 2)</a:t>
            </a:r>
          </a:p>
          <a:p>
            <a:r>
              <a:rPr lang="en-US" sz="1000" dirty="0">
                <a:latin typeface="Consolas" panose="020B0609020204030204" pitchFamily="49" charset="0"/>
                <a:cs typeface="Consolas" panose="020B0609020204030204" pitchFamily="49" charset="0"/>
              </a:rPr>
              <a:t>Anewth1$risk &lt;- Xbeta10yrsDr1</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)#3921/3845 out of 4051 would be chosen for screening...</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])#148/146</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which(Anewth1$risk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)#1925</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])#51/52</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which(Anewth2$risk &gt;= </a:t>
            </a:r>
            <a:r>
              <a:rPr lang="en-US" sz="1000" dirty="0" err="1">
                <a:latin typeface="Consolas" panose="020B0609020204030204" pitchFamily="49" charset="0"/>
                <a:cs typeface="Consolas" panose="020B0609020204030204" pitchFamily="49" charset="0"/>
              </a:rPr>
              <a:t>riskthreshold</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sum(Anewth2$event[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])#97/97/95</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 &gt;= 2.2)#3386 142</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 &gt;= 2.3)#3170</a:t>
            </a:r>
          </a:p>
          <a:p>
            <a:r>
              <a:rPr lang="en-US" sz="1000" dirty="0">
                <a:latin typeface="Consolas" panose="020B0609020204030204" pitchFamily="49" charset="0"/>
                <a:cs typeface="Consolas" panose="020B0609020204030204" pitchFamily="49" charset="0"/>
              </a:rPr>
              <a:t>length(</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])#140/149, </a:t>
            </a:r>
          </a:p>
          <a:p>
            <a:r>
              <a:rPr lang="en-US" sz="1000" dirty="0">
                <a:latin typeface="Consolas" panose="020B0609020204030204" pitchFamily="49" charset="0"/>
                <a:cs typeface="Consolas" panose="020B0609020204030204" pitchFamily="49" charset="0"/>
              </a:rPr>
              <a:t>names(Xbeta10yrsDr) &lt;- </a:t>
            </a:r>
            <a:r>
              <a:rPr lang="en-US" sz="1000" dirty="0" err="1">
                <a:latin typeface="Consolas" panose="020B0609020204030204" pitchFamily="49" charset="0"/>
                <a:cs typeface="Consolas" panose="020B0609020204030204" pitchFamily="49" charset="0"/>
              </a:rPr>
              <a:t>row.names</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Anewth</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a1 &lt;- sort(Xbeta10yrsDr1, decreasing = TRUE)</a:t>
            </a:r>
          </a:p>
          <a:p>
            <a:r>
              <a:rPr lang="en-US" sz="1000" dirty="0">
                <a:latin typeface="Consolas" panose="020B0609020204030204" pitchFamily="49" charset="0"/>
                <a:cs typeface="Consolas" panose="020B0609020204030204" pitchFamily="49" charset="0"/>
              </a:rPr>
              <a:t>head(a1)</a:t>
            </a:r>
          </a:p>
          <a:p>
            <a:r>
              <a:rPr lang="en-US" sz="1000" dirty="0">
                <a:latin typeface="Consolas" panose="020B0609020204030204" pitchFamily="49" charset="0"/>
                <a:cs typeface="Consolas" panose="020B0609020204030204" pitchFamily="49" charset="0"/>
              </a:rPr>
              <a:t>a1[1668]#the cutoff risk threshold in order to select the 1668 highest risk persons;2.225</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which(Xbeta10yrsDr1 &gt;= a1[[1668]])</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TRUE)#50</a:t>
            </a:r>
          </a:p>
          <a:p>
            <a:endParaRPr lang="en-US" sz="1000" dirty="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which(Xbeta10yrsDr1 &gt;= a1[[1350]])</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TRUE)#47</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which(Xbeta10yrsDr1 &gt;= a1[[1300]])</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TRUE)#47</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#35 events as NLST</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which(Xbeta10yrsDr1 &gt;= a1[[709]])</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a &lt;- sort(Xbeta10yrsDr, decreasing = TRUE)</a:t>
            </a:r>
          </a:p>
          <a:p>
            <a:r>
              <a:rPr lang="en-US" sz="1000" dirty="0">
                <a:latin typeface="Consolas" panose="020B0609020204030204" pitchFamily="49" charset="0"/>
                <a:cs typeface="Consolas" panose="020B0609020204030204" pitchFamily="49" charset="0"/>
              </a:rPr>
              <a:t>head(a)</a:t>
            </a:r>
          </a:p>
          <a:p>
            <a:r>
              <a:rPr lang="en-US" sz="1000" dirty="0">
                <a:latin typeface="Consolas" panose="020B0609020204030204" pitchFamily="49" charset="0"/>
                <a:cs typeface="Consolas" panose="020B0609020204030204" pitchFamily="49" charset="0"/>
              </a:rPr>
              <a:t>a[1870]#the cutoff risk threshold in order to select the 1870 highest risk persons;2.804</a:t>
            </a:r>
          </a:p>
          <a:p>
            <a:r>
              <a:rPr lang="en-US" sz="1000" dirty="0">
                <a:latin typeface="Consolas" panose="020B0609020204030204" pitchFamily="49" charset="0"/>
                <a:cs typeface="Consolas" panose="020B0609020204030204" pitchFamily="49" charset="0"/>
              </a:rPr>
              <a:t>a[3100]</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 &gt;= a[[3100]])</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a:t>
            </a:r>
          </a:p>
          <a:p>
            <a:r>
              <a:rPr lang="en-US" sz="1000" dirty="0">
                <a:latin typeface="Consolas" panose="020B0609020204030204" pitchFamily="49" charset="0"/>
                <a:cs typeface="Consolas" panose="020B0609020204030204" pitchFamily="49" charset="0"/>
              </a:rPr>
              <a:t>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(a[3100]))#2.24% vs 2.7% from quantile of events</a:t>
            </a:r>
          </a:p>
          <a:p>
            <a:r>
              <a:rPr lang="en-US" sz="1000" dirty="0">
                <a:latin typeface="Consolas" panose="020B0609020204030204" pitchFamily="49" charset="0"/>
                <a:cs typeface="Consolas" panose="020B0609020204030204" pitchFamily="49" charset="0"/>
              </a:rPr>
              <a:t>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(a[1870]))#3.57% risk within 10 years</a:t>
            </a:r>
          </a:p>
          <a:p>
            <a:r>
              <a:rPr lang="en-US" sz="1000" dirty="0" err="1">
                <a:latin typeface="Consolas" panose="020B0609020204030204" pitchFamily="49" charset="0"/>
                <a:cs typeface="Consolas" panose="020B0609020204030204" pitchFamily="49" charset="0"/>
              </a:rPr>
              <a:t>aaax</a:t>
            </a:r>
            <a:r>
              <a:rPr lang="en-US" sz="1000" dirty="0">
                <a:latin typeface="Consolas" panose="020B0609020204030204" pitchFamily="49" charset="0"/>
                <a:cs typeface="Consolas" panose="020B0609020204030204" pitchFamily="49" charset="0"/>
              </a:rPr>
              <a:t> &lt;- names(a)[1:1870]</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 &gt;= a[[1870]])#1870</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])#101/149!!!!</a:t>
            </a:r>
          </a:p>
          <a:p>
            <a:r>
              <a:rPr lang="en-US" sz="1000" dirty="0">
                <a:latin typeface="Consolas" panose="020B0609020204030204" pitchFamily="49" charset="0"/>
                <a:cs typeface="Consolas" panose="020B0609020204030204" pitchFamily="49" charset="0"/>
              </a:rPr>
              <a:t>a1 &lt;- sort(Xbeta10yrsDr1, decreasing = TRUE)</a:t>
            </a:r>
          </a:p>
          <a:p>
            <a:r>
              <a:rPr lang="en-US" sz="1000" dirty="0">
                <a:latin typeface="Consolas" panose="020B0609020204030204" pitchFamily="49" charset="0"/>
                <a:cs typeface="Consolas" panose="020B0609020204030204" pitchFamily="49" charset="0"/>
              </a:rPr>
              <a:t>head(a1)</a:t>
            </a:r>
          </a:p>
          <a:p>
            <a:r>
              <a:rPr lang="en-US" sz="1000" dirty="0">
                <a:latin typeface="Consolas" panose="020B0609020204030204" pitchFamily="49" charset="0"/>
                <a:cs typeface="Consolas" panose="020B0609020204030204" pitchFamily="49" charset="0"/>
              </a:rPr>
              <a:t>a1[918]#the cutoff risk threshold in order to select the 1870 highest risk persons;2.8023</a:t>
            </a:r>
          </a:p>
          <a:p>
            <a:r>
              <a:rPr lang="en-US" sz="1000" dirty="0">
                <a:latin typeface="Consolas" panose="020B0609020204030204" pitchFamily="49" charset="0"/>
                <a:cs typeface="Consolas" panose="020B0609020204030204" pitchFamily="49" charset="0"/>
              </a:rPr>
              <a:t>1-0.9978^(</a:t>
            </a:r>
            <a:r>
              <a:rPr lang="en-US" sz="1000" dirty="0" err="1">
                <a:latin typeface="Consolas" panose="020B0609020204030204" pitchFamily="49" charset="0"/>
                <a:cs typeface="Consolas" panose="020B0609020204030204" pitchFamily="49" charset="0"/>
              </a:rPr>
              <a:t>exp</a:t>
            </a:r>
            <a:r>
              <a:rPr lang="en-US" sz="1000" dirty="0">
                <a:latin typeface="Consolas" panose="020B0609020204030204" pitchFamily="49" charset="0"/>
                <a:cs typeface="Consolas" panose="020B0609020204030204" pitchFamily="49" charset="0"/>
              </a:rPr>
              <a:t>(a1[918]))#3.565% risk within 10 years</a:t>
            </a:r>
          </a:p>
          <a:p>
            <a:r>
              <a:rPr lang="en-US" sz="1000" dirty="0" err="1">
                <a:latin typeface="Consolas" panose="020B0609020204030204" pitchFamily="49" charset="0"/>
                <a:cs typeface="Consolas" panose="020B0609020204030204" pitchFamily="49" charset="0"/>
              </a:rPr>
              <a:t>aaax</a:t>
            </a:r>
            <a:r>
              <a:rPr lang="en-US" sz="1000" dirty="0">
                <a:latin typeface="Consolas" panose="020B0609020204030204" pitchFamily="49" charset="0"/>
                <a:cs typeface="Consolas" panose="020B0609020204030204" pitchFamily="49" charset="0"/>
              </a:rPr>
              <a:t> &lt;- names(a1)[1:918]</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which(Xbeta10yrsDr1 &gt;= a1[[918]])#918</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])#40/52</a:t>
            </a:r>
          </a:p>
          <a:p>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which(Xbeta10yrsDr1 &gt;= a[[1870]])#917</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na.rm</a:t>
            </a:r>
            <a:r>
              <a:rPr lang="en-US" sz="1000" dirty="0">
                <a:latin typeface="Consolas" panose="020B0609020204030204" pitchFamily="49" charset="0"/>
                <a:cs typeface="Consolas" panose="020B0609020204030204" pitchFamily="49" charset="0"/>
              </a:rPr>
              <a:t> = TRUE)#40</a:t>
            </a:r>
          </a:p>
          <a:p>
            <a:r>
              <a:rPr lang="en-US" sz="1000" dirty="0">
                <a:latin typeface="Consolas" panose="020B0609020204030204" pitchFamily="49" charset="0"/>
                <a:cs typeface="Consolas" panose="020B0609020204030204" pitchFamily="49" charset="0"/>
              </a:rPr>
              <a:t>sum(Anewth1$event)#52</a:t>
            </a:r>
          </a:p>
          <a:p>
            <a:r>
              <a:rPr lang="en-US" sz="1000" dirty="0">
                <a:latin typeface="Consolas" panose="020B0609020204030204" pitchFamily="49" charset="0"/>
                <a:cs typeface="Consolas" panose="020B0609020204030204" pitchFamily="49" charset="0"/>
              </a:rPr>
              <a:t>40/52#0.76923</a:t>
            </a:r>
          </a:p>
          <a:p>
            <a:r>
              <a:rPr lang="en-US" sz="1000" dirty="0">
                <a:latin typeface="Consolas" panose="020B0609020204030204" pitchFamily="49" charset="0"/>
                <a:cs typeface="Consolas" panose="020B0609020204030204" pitchFamily="49" charset="0"/>
              </a:rPr>
              <a:t>#Better model performance in </a:t>
            </a:r>
            <a:r>
              <a:rPr lang="en-US" sz="1000" dirty="0" err="1">
                <a:latin typeface="Consolas" panose="020B0609020204030204" pitchFamily="49" charset="0"/>
                <a:cs typeface="Consolas" panose="020B0609020204030204" pitchFamily="49" charset="0"/>
              </a:rPr>
              <a:t>Rgroup</a:t>
            </a:r>
            <a:r>
              <a:rPr lang="en-US" sz="1000" dirty="0">
                <a:latin typeface="Consolas" panose="020B0609020204030204" pitchFamily="49" charset="0"/>
                <a:cs typeface="Consolas" panose="020B0609020204030204" pitchFamily="49" charset="0"/>
              </a:rPr>
              <a:t> == 1</a:t>
            </a:r>
          </a:p>
          <a:p>
            <a:r>
              <a:rPr lang="en-US" sz="1000" dirty="0">
                <a:latin typeface="Consolas" panose="020B0609020204030204" pitchFamily="49" charset="0"/>
                <a:cs typeface="Consolas" panose="020B0609020204030204" pitchFamily="49" charset="0"/>
              </a:rPr>
              <a:t>#because only in this group quit time and BMI significantly reduce lung cancer risk</a:t>
            </a:r>
          </a:p>
          <a:p>
            <a:r>
              <a:rPr lang="en-US" sz="1000" dirty="0">
                <a:latin typeface="Consolas" panose="020B0609020204030204" pitchFamily="49" charset="0"/>
                <a:cs typeface="Consolas" panose="020B0609020204030204" pitchFamily="49" charset="0"/>
              </a:rPr>
              <a:t>#In contrary, in the second group, quit time and BMI are insignificant.</a:t>
            </a:r>
          </a:p>
          <a:p>
            <a:r>
              <a:rPr lang="en-US" sz="1000" dirty="0">
                <a:latin typeface="Consolas" panose="020B0609020204030204" pitchFamily="49" charset="0"/>
                <a:cs typeface="Consolas" panose="020B0609020204030204" pitchFamily="49" charset="0"/>
              </a:rPr>
              <a:t>#In both groups, contrary to the HUNT model, female gender has higher risk</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which(Xbeta10yrsDr2 &gt;= a[[918]])#467</a:t>
            </a:r>
          </a:p>
          <a:p>
            <a:r>
              <a:rPr lang="en-US" sz="1000" dirty="0">
                <a:latin typeface="Consolas" panose="020B0609020204030204" pitchFamily="49" charset="0"/>
                <a:cs typeface="Consolas" panose="020B0609020204030204" pitchFamily="49" charset="0"/>
              </a:rPr>
              <a:t>sum(Anewth2$event[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])#39</a:t>
            </a:r>
          </a:p>
          <a:p>
            <a:r>
              <a:rPr lang="en-US" sz="1000" dirty="0">
                <a:latin typeface="Consolas" panose="020B0609020204030204" pitchFamily="49" charset="0"/>
                <a:cs typeface="Consolas" panose="020B0609020204030204" pitchFamily="49" charset="0"/>
              </a:rPr>
              <a:t>sum(Anewth2$event)#97</a:t>
            </a:r>
          </a:p>
          <a:p>
            <a:r>
              <a:rPr lang="en-US" sz="1000" dirty="0">
                <a:latin typeface="Consolas" panose="020B0609020204030204" pitchFamily="49" charset="0"/>
                <a:cs typeface="Consolas" panose="020B0609020204030204" pitchFamily="49" charset="0"/>
              </a:rPr>
              <a:t>39/97#0.402</a:t>
            </a:r>
          </a:p>
          <a:p>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 &lt;- </a:t>
            </a:r>
            <a:r>
              <a:rPr lang="en-US" sz="1000" dirty="0" err="1">
                <a:latin typeface="Consolas" panose="020B0609020204030204" pitchFamily="49" charset="0"/>
                <a:cs typeface="Consolas" panose="020B0609020204030204" pitchFamily="49" charset="0"/>
              </a:rPr>
              <a:t>seq</a:t>
            </a:r>
            <a:r>
              <a:rPr lang="en-US" sz="1000" dirty="0">
                <a:latin typeface="Consolas" panose="020B0609020204030204" pitchFamily="49" charset="0"/>
                <a:cs typeface="Consolas" panose="020B0609020204030204" pitchFamily="49" charset="0"/>
              </a:rPr>
              <a:t>(1,3501,50)</a:t>
            </a:r>
          </a:p>
          <a:p>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&lt;- length(</a:t>
            </a:r>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a:t>
            </a:r>
          </a:p>
          <a:p>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 &lt;- matrix(</a:t>
            </a:r>
            <a:r>
              <a:rPr lang="en-US" sz="1000" dirty="0" err="1">
                <a:latin typeface="Consolas" panose="020B0609020204030204" pitchFamily="49" charset="0"/>
                <a:cs typeface="Consolas" panose="020B0609020204030204" pitchFamily="49" charset="0"/>
              </a:rPr>
              <a:t>nrow</a:t>
            </a:r>
            <a:r>
              <a:rPr lang="en-US" sz="1000" dirty="0">
                <a:latin typeface="Consolas" panose="020B0609020204030204" pitchFamily="49" charset="0"/>
                <a:cs typeface="Consolas" panose="020B0609020204030204" pitchFamily="49" charset="0"/>
              </a:rPr>
              <a:t> = </a:t>
            </a:r>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ncol</a:t>
            </a:r>
            <a:r>
              <a:rPr lang="en-US" sz="1000" dirty="0">
                <a:latin typeface="Consolas" panose="020B0609020204030204" pitchFamily="49" charset="0"/>
                <a:cs typeface="Consolas" panose="020B0609020204030204" pitchFamily="49" charset="0"/>
              </a:rPr>
              <a:t> = 1)</a:t>
            </a:r>
          </a:p>
          <a:p>
            <a:r>
              <a:rPr lang="en-US" sz="1000" dirty="0">
                <a:latin typeface="Consolas" panose="020B0609020204030204" pitchFamily="49" charset="0"/>
                <a:cs typeface="Consolas" panose="020B0609020204030204" pitchFamily="49" charset="0"/>
              </a:rPr>
              <a:t>j &lt;- 1</a:t>
            </a:r>
          </a:p>
          <a:p>
            <a:r>
              <a:rPr lang="en-US" sz="1000" dirty="0">
                <a:latin typeface="Consolas" panose="020B0609020204030204" pitchFamily="49" charset="0"/>
                <a:cs typeface="Consolas" panose="020B0609020204030204" pitchFamily="49" charset="0"/>
              </a:rPr>
              <a:t>for (</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in </a:t>
            </a:r>
            <a:r>
              <a:rPr lang="en-US" sz="1000" dirty="0" err="1">
                <a:latin typeface="Consolas" panose="020B0609020204030204" pitchFamily="49" charset="0"/>
                <a:cs typeface="Consolas" panose="020B0609020204030204" pitchFamily="49" charset="0"/>
              </a:rPr>
              <a:t>xax</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ii = which(Xbeta10yrsDr &gt;= a[[</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[j] &lt;- 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a:t>
            </a:r>
          </a:p>
          <a:p>
            <a:r>
              <a:rPr lang="en-US" sz="1000" dirty="0">
                <a:latin typeface="Consolas" panose="020B0609020204030204" pitchFamily="49" charset="0"/>
                <a:cs typeface="Consolas" panose="020B0609020204030204" pitchFamily="49" charset="0"/>
              </a:rPr>
              <a:t>  j = j+1</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plot(</a:t>
            </a:r>
            <a:r>
              <a:rPr lang="en-US" sz="1000" dirty="0" err="1">
                <a:latin typeface="Consolas" panose="020B0609020204030204" pitchFamily="49" charset="0"/>
                <a:cs typeface="Consolas" panose="020B0609020204030204" pitchFamily="49" charset="0"/>
              </a:rPr>
              <a:t>xax,maxfound,xlab</a:t>
            </a:r>
            <a:r>
              <a:rPr lang="en-US" sz="1000" dirty="0">
                <a:latin typeface="Consolas" panose="020B0609020204030204" pitchFamily="49" charset="0"/>
                <a:cs typeface="Consolas" panose="020B0609020204030204" pitchFamily="49" charset="0"/>
              </a:rPr>
              <a:t>="Number of screenings",</a:t>
            </a:r>
            <a:r>
              <a:rPr lang="en-US" sz="1000" dirty="0" err="1">
                <a:latin typeface="Consolas" panose="020B0609020204030204" pitchFamily="49" charset="0"/>
                <a:cs typeface="Consolas" panose="020B0609020204030204" pitchFamily="49" charset="0"/>
              </a:rPr>
              <a:t>ylab</a:t>
            </a:r>
            <a:r>
              <a:rPr lang="en-US" sz="1000" dirty="0">
                <a:latin typeface="Consolas" panose="020B0609020204030204" pitchFamily="49" charset="0"/>
                <a:cs typeface="Consolas" panose="020B0609020204030204" pitchFamily="49" charset="0"/>
              </a:rPr>
              <a:t>="Events detected")</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predRisk1sort &lt;- sort(predRisk1, decreasing = TRUE)</a:t>
            </a:r>
          </a:p>
          <a:p>
            <a:r>
              <a:rPr lang="en-US" sz="1000" dirty="0">
                <a:latin typeface="Consolas" panose="020B0609020204030204" pitchFamily="49" charset="0"/>
                <a:cs typeface="Consolas" panose="020B0609020204030204" pitchFamily="49" charset="0"/>
              </a:rPr>
              <a:t>xax1 &lt;- predRisk1sort[</a:t>
            </a:r>
            <a:r>
              <a:rPr lang="en-US" sz="1000" dirty="0" err="1">
                <a:latin typeface="Consolas" panose="020B0609020204030204" pitchFamily="49" charset="0"/>
                <a:cs typeface="Consolas" panose="020B0609020204030204" pitchFamily="49" charset="0"/>
              </a:rPr>
              <a:t>seq</a:t>
            </a:r>
            <a:r>
              <a:rPr lang="en-US" sz="1000" dirty="0">
                <a:latin typeface="Consolas" panose="020B0609020204030204" pitchFamily="49" charset="0"/>
                <a:cs typeface="Consolas" panose="020B0609020204030204" pitchFamily="49" charset="0"/>
              </a:rPr>
              <a:t>(1,3501,50)]</a:t>
            </a:r>
          </a:p>
          <a:p>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&lt;- length(xax1)</a:t>
            </a:r>
          </a:p>
          <a:p>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 &lt;- matrix(</a:t>
            </a:r>
            <a:r>
              <a:rPr lang="en-US" sz="1000" dirty="0" err="1">
                <a:latin typeface="Consolas" panose="020B0609020204030204" pitchFamily="49" charset="0"/>
                <a:cs typeface="Consolas" panose="020B0609020204030204" pitchFamily="49" charset="0"/>
              </a:rPr>
              <a:t>nrow</a:t>
            </a:r>
            <a:r>
              <a:rPr lang="en-US" sz="1000" dirty="0">
                <a:latin typeface="Consolas" panose="020B0609020204030204" pitchFamily="49" charset="0"/>
                <a:cs typeface="Consolas" panose="020B0609020204030204" pitchFamily="49" charset="0"/>
              </a:rPr>
              <a:t> = </a:t>
            </a:r>
            <a:r>
              <a:rPr lang="en-US" sz="1000" dirty="0" err="1">
                <a:latin typeface="Consolas" panose="020B0609020204030204" pitchFamily="49" charset="0"/>
                <a:cs typeface="Consolas" panose="020B0609020204030204" pitchFamily="49" charset="0"/>
              </a:rPr>
              <a:t>diml</a:t>
            </a:r>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ncol</a:t>
            </a:r>
            <a:r>
              <a:rPr lang="en-US" sz="1000" dirty="0">
                <a:latin typeface="Consolas" panose="020B0609020204030204" pitchFamily="49" charset="0"/>
                <a:cs typeface="Consolas" panose="020B0609020204030204" pitchFamily="49" charset="0"/>
              </a:rPr>
              <a:t> = 1)</a:t>
            </a:r>
          </a:p>
          <a:p>
            <a:r>
              <a:rPr lang="en-US" sz="1000" dirty="0">
                <a:latin typeface="Consolas" panose="020B0609020204030204" pitchFamily="49" charset="0"/>
                <a:cs typeface="Consolas" panose="020B0609020204030204" pitchFamily="49" charset="0"/>
              </a:rPr>
              <a:t>j &lt;- 1</a:t>
            </a:r>
          </a:p>
          <a:p>
            <a:r>
              <a:rPr lang="en-US" sz="1000" dirty="0">
                <a:latin typeface="Consolas" panose="020B0609020204030204" pitchFamily="49" charset="0"/>
                <a:cs typeface="Consolas" panose="020B0609020204030204" pitchFamily="49" charset="0"/>
              </a:rPr>
              <a:t>for (</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in </a:t>
            </a:r>
            <a:r>
              <a:rPr lang="en-US" sz="1000" dirty="0" err="1">
                <a:latin typeface="Consolas" panose="020B0609020204030204" pitchFamily="49" charset="0"/>
                <a:cs typeface="Consolas" panose="020B0609020204030204" pitchFamily="49" charset="0"/>
              </a:rPr>
              <a:t>seq</a:t>
            </a:r>
            <a:r>
              <a:rPr lang="en-US" sz="1000" dirty="0">
                <a:latin typeface="Consolas" panose="020B0609020204030204" pitchFamily="49" charset="0"/>
                <a:cs typeface="Consolas" panose="020B0609020204030204" pitchFamily="49" charset="0"/>
              </a:rPr>
              <a:t>(1,3501,50))</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ii = which(Xbeta10yrsDr &gt;= a[[</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  </a:t>
            </a:r>
            <a:r>
              <a:rPr lang="en-US" sz="1000" dirty="0" err="1">
                <a:latin typeface="Consolas" panose="020B0609020204030204" pitchFamily="49" charset="0"/>
                <a:cs typeface="Consolas" panose="020B0609020204030204" pitchFamily="49" charset="0"/>
              </a:rPr>
              <a:t>maxfound</a:t>
            </a:r>
            <a:r>
              <a:rPr lang="en-US" sz="1000" dirty="0">
                <a:latin typeface="Consolas" panose="020B0609020204030204" pitchFamily="49" charset="0"/>
                <a:cs typeface="Consolas" panose="020B0609020204030204" pitchFamily="49" charset="0"/>
              </a:rPr>
              <a:t>[j] &lt;- 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[ii])</a:t>
            </a:r>
          </a:p>
          <a:p>
            <a:r>
              <a:rPr lang="en-US" sz="1000" dirty="0">
                <a:latin typeface="Consolas" panose="020B0609020204030204" pitchFamily="49" charset="0"/>
                <a:cs typeface="Consolas" panose="020B0609020204030204" pitchFamily="49" charset="0"/>
              </a:rPr>
              <a:t>  j = j+1</a:t>
            </a:r>
          </a:p>
          <a:p>
            <a:r>
              <a:rPr lang="en-US" sz="1000" dirty="0">
                <a:latin typeface="Consolas" panose="020B0609020204030204" pitchFamily="49" charset="0"/>
                <a:cs typeface="Consolas" panose="020B0609020204030204" pitchFamily="49" charset="0"/>
              </a:rPr>
              <a:t>}</a:t>
            </a:r>
          </a:p>
          <a:p>
            <a:r>
              <a:rPr lang="en-US" sz="1000" dirty="0">
                <a:latin typeface="Consolas" panose="020B0609020204030204" pitchFamily="49" charset="0"/>
                <a:cs typeface="Consolas" panose="020B0609020204030204" pitchFamily="49" charset="0"/>
              </a:rPr>
              <a:t>plot(maxfound,xax1,xlab="Events detected",</a:t>
            </a:r>
            <a:r>
              <a:rPr lang="en-US" sz="1000" dirty="0" err="1">
                <a:latin typeface="Consolas" panose="020B0609020204030204" pitchFamily="49" charset="0"/>
                <a:cs typeface="Consolas" panose="020B0609020204030204" pitchFamily="49" charset="0"/>
              </a:rPr>
              <a:t>ylab</a:t>
            </a:r>
            <a:r>
              <a:rPr lang="en-US" sz="1000" dirty="0">
                <a:latin typeface="Consolas" panose="020B0609020204030204" pitchFamily="49" charset="0"/>
                <a:cs typeface="Consolas" panose="020B0609020204030204" pitchFamily="49" charset="0"/>
              </a:rPr>
              <a:t>="Risk of Lung Cancer within 10 years")</a:t>
            </a:r>
          </a:p>
          <a:p>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abline</a:t>
            </a:r>
            <a:r>
              <a:rPr lang="en-US" sz="1000" dirty="0">
                <a:latin typeface="Consolas" panose="020B0609020204030204" pitchFamily="49" charset="0"/>
                <a:cs typeface="Consolas" panose="020B0609020204030204" pitchFamily="49" charset="0"/>
              </a:rPr>
              <a:t>(h=0.0,v=0,col="gray60")</a:t>
            </a:r>
          </a:p>
          <a:p>
            <a:endParaRPr lang="en-US" sz="1000" dirty="0">
              <a:latin typeface="Consolas" panose="020B0609020204030204" pitchFamily="49" charset="0"/>
              <a:cs typeface="Consolas" panose="020B0609020204030204" pitchFamily="49" charset="0"/>
            </a:endParaRPr>
          </a:p>
          <a:p>
            <a:endParaRPr lang="en-US" sz="1000" dirty="0">
              <a:latin typeface="Consolas" panose="020B0609020204030204" pitchFamily="49" charset="0"/>
              <a:cs typeface="Consolas" panose="020B0609020204030204" pitchFamily="49" charset="0"/>
            </a:endParaRP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t>
            </a:r>
            <a:r>
              <a:rPr lang="en-US" sz="1000" dirty="0" err="1">
                <a:latin typeface="Consolas" panose="020B0609020204030204" pitchFamily="49" charset="0"/>
                <a:cs typeface="Consolas" panose="020B0609020204030204" pitchFamily="49" charset="0"/>
              </a:rPr>
              <a:t>Anewth$packyrs</a:t>
            </a:r>
            <a:r>
              <a:rPr lang="en-US" sz="1000" dirty="0">
                <a:latin typeface="Consolas" panose="020B0609020204030204" pitchFamily="49" charset="0"/>
                <a:cs typeface="Consolas" panose="020B0609020204030204" pitchFamily="49" charset="0"/>
              </a:rPr>
              <a:t> &gt;= 30&amp;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&gt;= 55 &amp; </a:t>
            </a:r>
            <a:r>
              <a:rPr lang="en-US" sz="1000" dirty="0" err="1">
                <a:latin typeface="Consolas" panose="020B0609020204030204" pitchFamily="49" charset="0"/>
                <a:cs typeface="Consolas" panose="020B0609020204030204" pitchFamily="49" charset="0"/>
              </a:rPr>
              <a:t>Anewth$age</a:t>
            </a:r>
            <a:r>
              <a:rPr lang="en-US" sz="1000" dirty="0">
                <a:latin typeface="Consolas" panose="020B0609020204030204" pitchFamily="49" charset="0"/>
                <a:cs typeface="Consolas" panose="020B0609020204030204" pitchFamily="49" charset="0"/>
              </a:rPr>
              <a:t> &lt;= 74)# 1870; 26)#2571;3132!</a:t>
            </a:r>
          </a:p>
          <a:p>
            <a:r>
              <a:rPr lang="en-US" sz="1000" dirty="0">
                <a:latin typeface="Consolas" panose="020B0609020204030204" pitchFamily="49" charset="0"/>
                <a:cs typeface="Consolas" panose="020B0609020204030204" pitchFamily="49" charset="0"/>
              </a:rPr>
              <a:t>sum(</a:t>
            </a:r>
            <a:r>
              <a:rPr lang="en-US" sz="1000" dirty="0" err="1">
                <a:latin typeface="Consolas" panose="020B0609020204030204" pitchFamily="49" charset="0"/>
                <a:cs typeface="Consolas" panose="020B0609020204030204" pitchFamily="49" charset="0"/>
              </a:rPr>
              <a:t>Anewth$event</a:t>
            </a:r>
            <a:r>
              <a:rPr lang="en-US" sz="1000" dirty="0">
                <a:latin typeface="Consolas" panose="020B0609020204030204" pitchFamily="49" charset="0"/>
                <a:cs typeface="Consolas" panose="020B0609020204030204" pitchFamily="49" charset="0"/>
              </a:rPr>
              <a: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])#104/149 are found by NLST</a:t>
            </a:r>
          </a:p>
          <a:p>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 = which(Anewth1$packyrs &gt;= 30&amp; Anewth1$age &gt;= 55 &amp; Anewth1$age &lt;= 74)#918</a:t>
            </a:r>
          </a:p>
          <a:p>
            <a:r>
              <a:rPr lang="en-US" sz="1000" dirty="0">
                <a:latin typeface="Consolas" panose="020B0609020204030204" pitchFamily="49" charset="0"/>
                <a:cs typeface="Consolas" panose="020B0609020204030204" pitchFamily="49" charset="0"/>
              </a:rPr>
              <a:t>sum(Anewth1$event[</a:t>
            </a:r>
            <a:r>
              <a:rPr lang="en-US" sz="1000" dirty="0" err="1">
                <a:latin typeface="Consolas" panose="020B0609020204030204" pitchFamily="49" charset="0"/>
                <a:cs typeface="Consolas" panose="020B0609020204030204" pitchFamily="49" charset="0"/>
              </a:rPr>
              <a:t>i</a:t>
            </a:r>
            <a:r>
              <a:rPr lang="en-US" sz="1000" dirty="0">
                <a:latin typeface="Consolas" panose="020B0609020204030204" pitchFamily="49" charset="0"/>
                <a:cs typeface="Consolas" panose="020B0609020204030204" pitchFamily="49" charset="0"/>
              </a:rPr>
              <a:t>])#35/52 are found by NLST</a:t>
            </a:r>
          </a:p>
          <a:p>
            <a:endParaRPr lang="en-US" sz="1000" dirty="0">
              <a:latin typeface="Consolas" panose="020B0609020204030204" pitchFamily="49" charset="0"/>
              <a:cs typeface="Consolas" panose="020B0609020204030204" pitchFamily="49" charset="0"/>
            </a:endParaRPr>
          </a:p>
          <a:p>
            <a:r>
              <a:rPr lang="en-US" sz="1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77054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0" fill="hold"/>
                                        <p:tgtEl>
                                          <p:spTgt spid="7"/>
                                        </p:tgtEl>
                                        <p:attrNameLst>
                                          <p:attrName>ppt_x</p:attrName>
                                        </p:attrNameLst>
                                      </p:cBhvr>
                                      <p:tavLst>
                                        <p:tav tm="0">
                                          <p:val>
                                            <p:strVal val="#ppt_x"/>
                                          </p:val>
                                        </p:tav>
                                        <p:tav tm="100000">
                                          <p:val>
                                            <p:strVal val="#ppt_x"/>
                                          </p:val>
                                        </p:tav>
                                      </p:tavLst>
                                    </p:anim>
                                    <p:anim calcmode="lin" valueType="num">
                                      <p:cBhvr additive="base">
                                        <p:cTn id="8" dur="10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F63D07-38BE-47FE-806D-B842842A83D8}"/>
              </a:ext>
            </a:extLst>
          </p:cNvPr>
          <p:cNvSpPr>
            <a:spLocks noGrp="1"/>
          </p:cNvSpPr>
          <p:nvPr>
            <p:ph type="title"/>
          </p:nvPr>
        </p:nvSpPr>
        <p:spPr/>
        <p:txBody>
          <a:bodyPr>
            <a:normAutofit fontScale="90000"/>
          </a:bodyPr>
          <a:lstStyle/>
          <a:p>
            <a:r>
              <a:rPr lang="en-US" dirty="0"/>
              <a:t>What is Automated Machine Learning</a:t>
            </a:r>
          </a:p>
        </p:txBody>
      </p:sp>
      <p:sp>
        <p:nvSpPr>
          <p:cNvPr id="3" name="Θέση περιεχομένου 2">
            <a:extLst>
              <a:ext uri="{FF2B5EF4-FFF2-40B4-BE49-F238E27FC236}">
                <a16:creationId xmlns:a16="http://schemas.microsoft.com/office/drawing/2014/main" id="{12B9002A-35D6-41A7-8F5C-A77E607A9147}"/>
              </a:ext>
            </a:extLst>
          </p:cNvPr>
          <p:cNvSpPr>
            <a:spLocks noGrp="1"/>
          </p:cNvSpPr>
          <p:nvPr>
            <p:ph idx="1"/>
          </p:nvPr>
        </p:nvSpPr>
        <p:spPr/>
        <p:txBody>
          <a:bodyPr/>
          <a:lstStyle/>
          <a:p>
            <a:endParaRPr lang="en-US" dirty="0"/>
          </a:p>
          <a:p>
            <a:pPr marL="0" indent="0">
              <a:buNone/>
            </a:pPr>
            <a:r>
              <a:rPr lang="en-US" dirty="0"/>
              <a:t>“</a:t>
            </a:r>
            <a:r>
              <a:rPr lang="en-US" b="1" i="1" dirty="0"/>
              <a:t>Automated machine learning</a:t>
            </a:r>
            <a:r>
              <a:rPr lang="en-US" i="1" dirty="0"/>
              <a:t> (</a:t>
            </a:r>
            <a:r>
              <a:rPr lang="en-US" b="1" i="1" dirty="0" err="1"/>
              <a:t>AutoML</a:t>
            </a:r>
            <a:r>
              <a:rPr lang="en-US" i="1" dirty="0"/>
              <a:t>) is the process of automating the end-to-end process of applying machine learning to real-world problems</a:t>
            </a:r>
            <a:r>
              <a:rPr lang="en-US" dirty="0"/>
              <a:t>.” </a:t>
            </a:r>
            <a:r>
              <a:rPr lang="en-US" sz="2000" dirty="0"/>
              <a:t>Wikipedia</a:t>
            </a:r>
          </a:p>
          <a:p>
            <a:endParaRPr lang="en-US" dirty="0"/>
          </a:p>
          <a:p>
            <a:pPr marL="0" indent="0">
              <a:buNone/>
            </a:pPr>
            <a:r>
              <a:rPr lang="en-US" dirty="0"/>
              <a:t>Very hot area of research! </a:t>
            </a:r>
          </a:p>
        </p:txBody>
      </p:sp>
      <p:grpSp>
        <p:nvGrpSpPr>
          <p:cNvPr id="7" name="Group 6">
            <a:extLst>
              <a:ext uri="{FF2B5EF4-FFF2-40B4-BE49-F238E27FC236}">
                <a16:creationId xmlns:a16="http://schemas.microsoft.com/office/drawing/2014/main" id="{17FF95AE-3B52-4974-B3C1-5CE414748755}"/>
              </a:ext>
            </a:extLst>
          </p:cNvPr>
          <p:cNvGrpSpPr/>
          <p:nvPr/>
        </p:nvGrpSpPr>
        <p:grpSpPr>
          <a:xfrm>
            <a:off x="6999536" y="4748446"/>
            <a:ext cx="4750244" cy="1200329"/>
            <a:chOff x="6850245" y="4580492"/>
            <a:chExt cx="4750244" cy="1200329"/>
          </a:xfrm>
        </p:grpSpPr>
        <p:sp>
          <p:nvSpPr>
            <p:cNvPr id="4" name="TextBox 3">
              <a:extLst>
                <a:ext uri="{FF2B5EF4-FFF2-40B4-BE49-F238E27FC236}">
                  <a16:creationId xmlns:a16="http://schemas.microsoft.com/office/drawing/2014/main" id="{B154B604-747E-4E75-9F5B-678564D96C53}"/>
                </a:ext>
              </a:extLst>
            </p:cNvPr>
            <p:cNvSpPr txBox="1"/>
            <p:nvPr/>
          </p:nvSpPr>
          <p:spPr>
            <a:xfrm>
              <a:off x="6850245" y="4580492"/>
              <a:ext cx="2082621" cy="1200329"/>
            </a:xfrm>
            <a:prstGeom prst="rect">
              <a:avLst/>
            </a:prstGeom>
            <a:noFill/>
          </p:spPr>
          <p:txBody>
            <a:bodyPr wrap="none" rtlCol="0">
              <a:spAutoFit/>
            </a:bodyPr>
            <a:lstStyle/>
            <a:p>
              <a:r>
                <a:rPr lang="en-US" sz="7200" b="1" dirty="0">
                  <a:ln w="22225">
                    <a:solidFill>
                      <a:srgbClr val="C80000"/>
                    </a:solidFill>
                    <a:prstDash val="solid"/>
                  </a:ln>
                  <a:solidFill>
                    <a:srgbClr val="C80000"/>
                  </a:solidFill>
                  <a:latin typeface="Arial" panose="020B0604020202020204" pitchFamily="34" charset="0"/>
                  <a:cs typeface="Arial" panose="020B0604020202020204" pitchFamily="34" charset="0"/>
                </a:rPr>
                <a:t>AUT</a:t>
              </a:r>
              <a:endParaRPr lang="el-GR" sz="7200" b="1" dirty="0">
                <a:ln w="22225">
                  <a:solidFill>
                    <a:srgbClr val="C80000"/>
                  </a:solidFill>
                  <a:prstDash val="solid"/>
                </a:ln>
                <a:solidFill>
                  <a:srgbClr val="C8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771F16A-9D20-44E0-9332-116F2679CA74}"/>
                </a:ext>
              </a:extLst>
            </p:cNvPr>
            <p:cNvSpPr txBox="1"/>
            <p:nvPr/>
          </p:nvSpPr>
          <p:spPr>
            <a:xfrm>
              <a:off x="9774348" y="4580492"/>
              <a:ext cx="1826141" cy="1200329"/>
            </a:xfrm>
            <a:prstGeom prst="rect">
              <a:avLst/>
            </a:prstGeom>
            <a:noFill/>
          </p:spPr>
          <p:txBody>
            <a:bodyPr wrap="none" rtlCol="0" anchor="ctr">
              <a:spAutoFit/>
            </a:bodyPr>
            <a:lstStyle/>
            <a:p>
              <a:r>
                <a:rPr lang="en-US" sz="7200" b="1" dirty="0">
                  <a:ln w="22225">
                    <a:solidFill>
                      <a:srgbClr val="C80000"/>
                    </a:solidFill>
                    <a:prstDash val="solid"/>
                  </a:ln>
                  <a:solidFill>
                    <a:srgbClr val="C80000"/>
                  </a:solidFill>
                  <a:latin typeface="Arial" panose="020B0604020202020204" pitchFamily="34" charset="0"/>
                  <a:cs typeface="Arial" panose="020B0604020202020204" pitchFamily="34" charset="0"/>
                </a:rPr>
                <a:t>-ML</a:t>
              </a:r>
              <a:endParaRPr lang="el-GR" sz="7200" b="1" dirty="0">
                <a:ln w="22225">
                  <a:solidFill>
                    <a:srgbClr val="C80000"/>
                  </a:solidFill>
                  <a:prstDash val="solid"/>
                </a:ln>
                <a:solidFill>
                  <a:srgbClr val="C8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4FECFA1-B1D0-42E3-8835-C799AF985CD3}"/>
                </a:ext>
              </a:extLst>
            </p:cNvPr>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b="23134"/>
            <a:stretch/>
          </p:blipFill>
          <p:spPr>
            <a:xfrm>
              <a:off x="8867549" y="4820157"/>
              <a:ext cx="792000" cy="792000"/>
            </a:xfrm>
            <a:prstGeom prst="rect">
              <a:avLst/>
            </a:prstGeom>
          </p:spPr>
        </p:pic>
      </p:grpSp>
      <p:sp>
        <p:nvSpPr>
          <p:cNvPr id="11" name="Slide Number Placeholder 10">
            <a:extLst>
              <a:ext uri="{FF2B5EF4-FFF2-40B4-BE49-F238E27FC236}">
                <a16:creationId xmlns:a16="http://schemas.microsoft.com/office/drawing/2014/main" id="{CB6999C6-63CB-4C10-B72E-557B18BA2110}"/>
              </a:ext>
            </a:extLst>
          </p:cNvPr>
          <p:cNvSpPr>
            <a:spLocks noGrp="1"/>
          </p:cNvSpPr>
          <p:nvPr>
            <p:ph type="sldNum" sz="quarter" idx="4"/>
          </p:nvPr>
        </p:nvSpPr>
        <p:spPr/>
        <p:txBody>
          <a:bodyPr/>
          <a:lstStyle/>
          <a:p>
            <a:fld id="{F3164A33-BA3B-4257-99BF-AAAE7BC3E136}" type="slidenum">
              <a:rPr lang="el-GR" smtClean="0"/>
              <a:pPr/>
              <a:t>13</a:t>
            </a:fld>
            <a:r>
              <a:rPr lang="en-US"/>
              <a:t> of 80</a:t>
            </a:r>
            <a:endParaRPr lang="el-GR" dirty="0"/>
          </a:p>
        </p:txBody>
      </p:sp>
    </p:spTree>
    <p:extLst>
      <p:ext uri="{BB962C8B-B14F-4D97-AF65-F5344CB8AC3E}">
        <p14:creationId xmlns:p14="http://schemas.microsoft.com/office/powerpoint/2010/main" val="281991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 2">
            <a:extLst>
              <a:ext uri="{FF2B5EF4-FFF2-40B4-BE49-F238E27FC236}">
                <a16:creationId xmlns:a16="http://schemas.microsoft.com/office/drawing/2014/main" id="{D6DB30F7-F06C-4527-AA55-D755FB6FE948}"/>
              </a:ext>
            </a:extLst>
          </p:cNvPr>
          <p:cNvSpPr>
            <a:spLocks noGrp="1"/>
          </p:cNvSpPr>
          <p:nvPr>
            <p:ph type="title"/>
          </p:nvPr>
        </p:nvSpPr>
        <p:spPr/>
        <p:txBody>
          <a:bodyPr/>
          <a:lstStyle/>
          <a:p>
            <a:r>
              <a:rPr lang="en-US" dirty="0" err="1"/>
              <a:t>AutoML</a:t>
            </a:r>
            <a:endParaRPr lang="el-GR" dirty="0"/>
          </a:p>
        </p:txBody>
      </p:sp>
      <p:sp>
        <p:nvSpPr>
          <p:cNvPr id="10" name="Left Brace 11" descr=" 10">
            <a:extLst>
              <a:ext uri="{FF2B5EF4-FFF2-40B4-BE49-F238E27FC236}">
                <a16:creationId xmlns:a16="http://schemas.microsoft.com/office/drawing/2014/main" id="{A6630A68-40E6-4D82-B232-45ED659C0878}"/>
              </a:ext>
            </a:extLst>
          </p:cNvPr>
          <p:cNvSpPr/>
          <p:nvPr/>
        </p:nvSpPr>
        <p:spPr>
          <a:xfrm rot="5400000">
            <a:off x="2485929" y="1956443"/>
            <a:ext cx="194653" cy="1946037"/>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1" name="TextBox 10" descr=" 11">
            <a:extLst>
              <a:ext uri="{FF2B5EF4-FFF2-40B4-BE49-F238E27FC236}">
                <a16:creationId xmlns:a16="http://schemas.microsoft.com/office/drawing/2014/main" id="{11B05145-2226-4E83-AB7F-7B198160BFF1}"/>
              </a:ext>
            </a:extLst>
          </p:cNvPr>
          <p:cNvSpPr txBox="1"/>
          <p:nvPr/>
        </p:nvSpPr>
        <p:spPr>
          <a:xfrm>
            <a:off x="1927542" y="2569821"/>
            <a:ext cx="1612492"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Predictors / features</a:t>
            </a:r>
            <a:endParaRPr lang="el-GR" sz="1200" dirty="0">
              <a:solidFill>
                <a:schemeClr val="bg2">
                  <a:lumMod val="25000"/>
                </a:schemeClr>
              </a:solidFill>
            </a:endParaRPr>
          </a:p>
        </p:txBody>
      </p:sp>
      <p:graphicFrame>
        <p:nvGraphicFramePr>
          <p:cNvPr id="13" name="Table 34" descr=" 13">
            <a:extLst>
              <a:ext uri="{FF2B5EF4-FFF2-40B4-BE49-F238E27FC236}">
                <a16:creationId xmlns:a16="http://schemas.microsoft.com/office/drawing/2014/main" id="{3DE732B7-1412-4B16-A951-3DE51346782E}"/>
              </a:ext>
            </a:extLst>
          </p:cNvPr>
          <p:cNvGraphicFramePr>
            <a:graphicFrameLocks noGrp="1"/>
          </p:cNvGraphicFramePr>
          <p:nvPr>
            <p:extLst/>
          </p:nvPr>
        </p:nvGraphicFramePr>
        <p:xfrm>
          <a:off x="1069949" y="2829692"/>
          <a:ext cx="3286375" cy="1295400"/>
        </p:xfrm>
        <a:graphic>
          <a:graphicData uri="http://schemas.openxmlformats.org/drawingml/2006/table">
            <a:tbl>
              <a:tblPr firstRow="1" bandRow="1">
                <a:tableStyleId>{5C22544A-7EE6-4342-B048-85BDC9FD1C3A}</a:tableStyleId>
              </a:tblPr>
              <a:tblGrid>
                <a:gridCol w="355374">
                  <a:extLst>
                    <a:ext uri="{9D8B030D-6E8A-4147-A177-3AD203B41FA5}">
                      <a16:colId xmlns:a16="http://schemas.microsoft.com/office/drawing/2014/main" val="3242402755"/>
                    </a:ext>
                  </a:extLst>
                </a:gridCol>
                <a:gridCol w="375376">
                  <a:extLst>
                    <a:ext uri="{9D8B030D-6E8A-4147-A177-3AD203B41FA5}">
                      <a16:colId xmlns:a16="http://schemas.microsoft.com/office/drawing/2014/main" val="745025240"/>
                    </a:ext>
                  </a:extLst>
                </a:gridCol>
                <a:gridCol w="330371">
                  <a:extLst>
                    <a:ext uri="{9D8B030D-6E8A-4147-A177-3AD203B41FA5}">
                      <a16:colId xmlns:a16="http://schemas.microsoft.com/office/drawing/2014/main" val="4245846916"/>
                    </a:ext>
                  </a:extLst>
                </a:gridCol>
                <a:gridCol w="412047">
                  <a:extLst>
                    <a:ext uri="{9D8B030D-6E8A-4147-A177-3AD203B41FA5}">
                      <a16:colId xmlns:a16="http://schemas.microsoft.com/office/drawing/2014/main" val="3080449519"/>
                    </a:ext>
                  </a:extLst>
                </a:gridCol>
                <a:gridCol w="487055">
                  <a:extLst>
                    <a:ext uri="{9D8B030D-6E8A-4147-A177-3AD203B41FA5}">
                      <a16:colId xmlns:a16="http://schemas.microsoft.com/office/drawing/2014/main" val="3212609166"/>
                    </a:ext>
                  </a:extLst>
                </a:gridCol>
                <a:gridCol w="370376">
                  <a:extLst>
                    <a:ext uri="{9D8B030D-6E8A-4147-A177-3AD203B41FA5}">
                      <a16:colId xmlns:a16="http://schemas.microsoft.com/office/drawing/2014/main" val="13113959"/>
                    </a:ext>
                  </a:extLst>
                </a:gridCol>
                <a:gridCol w="360375">
                  <a:extLst>
                    <a:ext uri="{9D8B030D-6E8A-4147-A177-3AD203B41FA5}">
                      <a16:colId xmlns:a16="http://schemas.microsoft.com/office/drawing/2014/main" val="3036692337"/>
                    </a:ext>
                  </a:extLst>
                </a:gridCol>
                <a:gridCol w="595401">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1</a:t>
                      </a:r>
                      <a:endParaRPr lang="el-GR" sz="1100" i="1" baseline="-25000" dirty="0"/>
                    </a:p>
                  </a:txBody>
                  <a:tcPr anchor="ctr"/>
                </a:tc>
                <a:tc>
                  <a:txBody>
                    <a:bodyPr/>
                    <a:lstStyle/>
                    <a:p>
                      <a:pPr algn="ctr"/>
                      <a:r>
                        <a:rPr lang="en-US" sz="1100" dirty="0"/>
                        <a:t>x</a:t>
                      </a:r>
                      <a:r>
                        <a:rPr lang="en-US" sz="1100" i="1" baseline="-25000" dirty="0"/>
                        <a:t>2</a:t>
                      </a:r>
                      <a:endParaRPr lang="el-GR" sz="1100" i="1" baseline="-250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a:t>….</a:t>
                      </a:r>
                      <a:endParaRPr lang="el-GR" sz="11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15" name="TextBox 14" descr=" 15">
            <a:extLst>
              <a:ext uri="{FF2B5EF4-FFF2-40B4-BE49-F238E27FC236}">
                <a16:creationId xmlns:a16="http://schemas.microsoft.com/office/drawing/2014/main" id="{E297BFCE-2B2D-4184-A1C6-F683450B5386}"/>
              </a:ext>
            </a:extLst>
          </p:cNvPr>
          <p:cNvSpPr txBox="1"/>
          <p:nvPr/>
        </p:nvSpPr>
        <p:spPr>
          <a:xfrm>
            <a:off x="2167961" y="2136955"/>
            <a:ext cx="841683" cy="369332"/>
          </a:xfrm>
          <a:prstGeom prst="rect">
            <a:avLst/>
          </a:prstGeom>
          <a:noFill/>
        </p:spPr>
        <p:txBody>
          <a:bodyPr wrap="square" rtlCol="0">
            <a:spAutoFit/>
          </a:bodyPr>
          <a:lstStyle/>
          <a:p>
            <a:r>
              <a:rPr lang="en-US" dirty="0">
                <a:latin typeface="Century Gothic" panose="020B0502020202020204" pitchFamily="34" charset="0"/>
              </a:rPr>
              <a:t>Input</a:t>
            </a:r>
            <a:endParaRPr lang="el-GR"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71E6A2F-B387-4C25-961E-BD3226982301}"/>
              </a:ext>
            </a:extLst>
          </p:cNvPr>
          <p:cNvSpPr>
            <a:spLocks noGrp="1"/>
          </p:cNvSpPr>
          <p:nvPr>
            <p:ph type="sldNum" sz="quarter" idx="4"/>
          </p:nvPr>
        </p:nvSpPr>
        <p:spPr/>
        <p:txBody>
          <a:bodyPr/>
          <a:lstStyle/>
          <a:p>
            <a:fld id="{F3164A33-BA3B-4257-99BF-AAAE7BC3E136}" type="slidenum">
              <a:rPr lang="el-GR" smtClean="0"/>
              <a:pPr/>
              <a:t>14</a:t>
            </a:fld>
            <a:r>
              <a:rPr lang="en-US"/>
              <a:t> of 80</a:t>
            </a:r>
            <a:endParaRPr lang="el-GR" dirty="0"/>
          </a:p>
        </p:txBody>
      </p:sp>
    </p:spTree>
    <p:extLst>
      <p:ext uri="{BB962C8B-B14F-4D97-AF65-F5344CB8AC3E}">
        <p14:creationId xmlns:p14="http://schemas.microsoft.com/office/powerpoint/2010/main" val="36884330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 2">
            <a:extLst>
              <a:ext uri="{FF2B5EF4-FFF2-40B4-BE49-F238E27FC236}">
                <a16:creationId xmlns:a16="http://schemas.microsoft.com/office/drawing/2014/main" id="{D6DB30F7-F06C-4527-AA55-D755FB6FE948}"/>
              </a:ext>
            </a:extLst>
          </p:cNvPr>
          <p:cNvSpPr>
            <a:spLocks noGrp="1"/>
          </p:cNvSpPr>
          <p:nvPr>
            <p:ph type="title"/>
          </p:nvPr>
        </p:nvSpPr>
        <p:spPr/>
        <p:txBody>
          <a:bodyPr/>
          <a:lstStyle/>
          <a:p>
            <a:r>
              <a:rPr lang="en-US" dirty="0" err="1"/>
              <a:t>AutoML</a:t>
            </a:r>
            <a:endParaRPr lang="el-GR" dirty="0"/>
          </a:p>
        </p:txBody>
      </p:sp>
      <p:sp>
        <p:nvSpPr>
          <p:cNvPr id="8" name="Left Brace 10" descr=" 9">
            <a:extLst>
              <a:ext uri="{FF2B5EF4-FFF2-40B4-BE49-F238E27FC236}">
                <a16:creationId xmlns:a16="http://schemas.microsoft.com/office/drawing/2014/main" id="{A4360080-7256-43C9-8F75-BA74C75C8635}"/>
              </a:ext>
            </a:extLst>
          </p:cNvPr>
          <p:cNvSpPr/>
          <p:nvPr/>
        </p:nvSpPr>
        <p:spPr>
          <a:xfrm rot="10800000">
            <a:off x="4441677" y="3167188"/>
            <a:ext cx="142677" cy="921166"/>
          </a:xfrm>
          <a:prstGeom prst="leftBrace">
            <a:avLst>
              <a:gd name="adj1" fmla="val 598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0" name="Left Brace 11" descr=" 10">
            <a:extLst>
              <a:ext uri="{FF2B5EF4-FFF2-40B4-BE49-F238E27FC236}">
                <a16:creationId xmlns:a16="http://schemas.microsoft.com/office/drawing/2014/main" id="{A6630A68-40E6-4D82-B232-45ED659C0878}"/>
              </a:ext>
            </a:extLst>
          </p:cNvPr>
          <p:cNvSpPr/>
          <p:nvPr/>
        </p:nvSpPr>
        <p:spPr>
          <a:xfrm rot="5400000">
            <a:off x="2485929" y="1956443"/>
            <a:ext cx="194653" cy="1946037"/>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1" name="TextBox 10" descr=" 11">
            <a:extLst>
              <a:ext uri="{FF2B5EF4-FFF2-40B4-BE49-F238E27FC236}">
                <a16:creationId xmlns:a16="http://schemas.microsoft.com/office/drawing/2014/main" id="{11B05145-2226-4E83-AB7F-7B198160BFF1}"/>
              </a:ext>
            </a:extLst>
          </p:cNvPr>
          <p:cNvSpPr txBox="1"/>
          <p:nvPr/>
        </p:nvSpPr>
        <p:spPr>
          <a:xfrm>
            <a:off x="1927542" y="2569821"/>
            <a:ext cx="1612492"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Predictors / features</a:t>
            </a:r>
            <a:endParaRPr lang="el-GR" sz="1200" dirty="0">
              <a:solidFill>
                <a:schemeClr val="bg2">
                  <a:lumMod val="25000"/>
                </a:schemeClr>
              </a:solidFill>
            </a:endParaRPr>
          </a:p>
        </p:txBody>
      </p:sp>
      <p:sp>
        <p:nvSpPr>
          <p:cNvPr id="9" name="TextBox 8" descr=" 12">
            <a:extLst>
              <a:ext uri="{FF2B5EF4-FFF2-40B4-BE49-F238E27FC236}">
                <a16:creationId xmlns:a16="http://schemas.microsoft.com/office/drawing/2014/main" id="{272EEB83-A80B-42E9-9CFB-63F787192AD8}"/>
              </a:ext>
            </a:extLst>
          </p:cNvPr>
          <p:cNvSpPr txBox="1"/>
          <p:nvPr/>
        </p:nvSpPr>
        <p:spPr>
          <a:xfrm rot="5400000">
            <a:off x="4278235" y="3510680"/>
            <a:ext cx="832279"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instances</a:t>
            </a:r>
            <a:endParaRPr lang="el-GR" sz="1200" dirty="0">
              <a:solidFill>
                <a:schemeClr val="bg2">
                  <a:lumMod val="25000"/>
                </a:schemeClr>
              </a:solidFill>
            </a:endParaRPr>
          </a:p>
        </p:txBody>
      </p:sp>
      <p:graphicFrame>
        <p:nvGraphicFramePr>
          <p:cNvPr id="13" name="Table 34" descr=" 13">
            <a:extLst>
              <a:ext uri="{FF2B5EF4-FFF2-40B4-BE49-F238E27FC236}">
                <a16:creationId xmlns:a16="http://schemas.microsoft.com/office/drawing/2014/main" id="{3DE732B7-1412-4B16-A951-3DE51346782E}"/>
              </a:ext>
            </a:extLst>
          </p:cNvPr>
          <p:cNvGraphicFramePr>
            <a:graphicFrameLocks noGrp="1"/>
          </p:cNvGraphicFramePr>
          <p:nvPr>
            <p:extLst/>
          </p:nvPr>
        </p:nvGraphicFramePr>
        <p:xfrm>
          <a:off x="1069949" y="2829692"/>
          <a:ext cx="3286375" cy="1295400"/>
        </p:xfrm>
        <a:graphic>
          <a:graphicData uri="http://schemas.openxmlformats.org/drawingml/2006/table">
            <a:tbl>
              <a:tblPr firstRow="1" bandRow="1">
                <a:tableStyleId>{5C22544A-7EE6-4342-B048-85BDC9FD1C3A}</a:tableStyleId>
              </a:tblPr>
              <a:tblGrid>
                <a:gridCol w="355374">
                  <a:extLst>
                    <a:ext uri="{9D8B030D-6E8A-4147-A177-3AD203B41FA5}">
                      <a16:colId xmlns:a16="http://schemas.microsoft.com/office/drawing/2014/main" val="3242402755"/>
                    </a:ext>
                  </a:extLst>
                </a:gridCol>
                <a:gridCol w="375376">
                  <a:extLst>
                    <a:ext uri="{9D8B030D-6E8A-4147-A177-3AD203B41FA5}">
                      <a16:colId xmlns:a16="http://schemas.microsoft.com/office/drawing/2014/main" val="745025240"/>
                    </a:ext>
                  </a:extLst>
                </a:gridCol>
                <a:gridCol w="330371">
                  <a:extLst>
                    <a:ext uri="{9D8B030D-6E8A-4147-A177-3AD203B41FA5}">
                      <a16:colId xmlns:a16="http://schemas.microsoft.com/office/drawing/2014/main" val="4245846916"/>
                    </a:ext>
                  </a:extLst>
                </a:gridCol>
                <a:gridCol w="412047">
                  <a:extLst>
                    <a:ext uri="{9D8B030D-6E8A-4147-A177-3AD203B41FA5}">
                      <a16:colId xmlns:a16="http://schemas.microsoft.com/office/drawing/2014/main" val="3080449519"/>
                    </a:ext>
                  </a:extLst>
                </a:gridCol>
                <a:gridCol w="487055">
                  <a:extLst>
                    <a:ext uri="{9D8B030D-6E8A-4147-A177-3AD203B41FA5}">
                      <a16:colId xmlns:a16="http://schemas.microsoft.com/office/drawing/2014/main" val="3212609166"/>
                    </a:ext>
                  </a:extLst>
                </a:gridCol>
                <a:gridCol w="370376">
                  <a:extLst>
                    <a:ext uri="{9D8B030D-6E8A-4147-A177-3AD203B41FA5}">
                      <a16:colId xmlns:a16="http://schemas.microsoft.com/office/drawing/2014/main" val="13113959"/>
                    </a:ext>
                  </a:extLst>
                </a:gridCol>
                <a:gridCol w="360375">
                  <a:extLst>
                    <a:ext uri="{9D8B030D-6E8A-4147-A177-3AD203B41FA5}">
                      <a16:colId xmlns:a16="http://schemas.microsoft.com/office/drawing/2014/main" val="3036692337"/>
                    </a:ext>
                  </a:extLst>
                </a:gridCol>
                <a:gridCol w="595401">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1</a:t>
                      </a:r>
                      <a:endParaRPr lang="el-GR" sz="1100" i="1" baseline="-25000" dirty="0"/>
                    </a:p>
                  </a:txBody>
                  <a:tcPr anchor="ctr"/>
                </a:tc>
                <a:tc>
                  <a:txBody>
                    <a:bodyPr/>
                    <a:lstStyle/>
                    <a:p>
                      <a:pPr algn="ctr"/>
                      <a:r>
                        <a:rPr lang="en-US" sz="1100" dirty="0"/>
                        <a:t>x</a:t>
                      </a:r>
                      <a:r>
                        <a:rPr lang="en-US" sz="1100" i="1" baseline="-25000" dirty="0"/>
                        <a:t>2</a:t>
                      </a:r>
                      <a:endParaRPr lang="el-GR" sz="1100" i="1" baseline="-250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a:t>….</a:t>
                      </a:r>
                      <a:endParaRPr lang="el-GR" sz="11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7" name="Rectangle 9" descr=" 14">
            <a:extLst>
              <a:ext uri="{FF2B5EF4-FFF2-40B4-BE49-F238E27FC236}">
                <a16:creationId xmlns:a16="http://schemas.microsoft.com/office/drawing/2014/main" id="{0C9757BA-138C-4F9C-9708-F35837174675}"/>
              </a:ext>
            </a:extLst>
          </p:cNvPr>
          <p:cNvSpPr/>
          <p:nvPr/>
        </p:nvSpPr>
        <p:spPr>
          <a:xfrm>
            <a:off x="3758644" y="2829310"/>
            <a:ext cx="587433" cy="1286736"/>
          </a:xfrm>
          <a:prstGeom prst="rect">
            <a:avLst/>
          </a:prstGeom>
          <a:noFill/>
          <a:ln w="2857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5" name="TextBox 14" descr=" 15">
            <a:extLst>
              <a:ext uri="{FF2B5EF4-FFF2-40B4-BE49-F238E27FC236}">
                <a16:creationId xmlns:a16="http://schemas.microsoft.com/office/drawing/2014/main" id="{E297BFCE-2B2D-4184-A1C6-F683450B5386}"/>
              </a:ext>
            </a:extLst>
          </p:cNvPr>
          <p:cNvSpPr txBox="1"/>
          <p:nvPr/>
        </p:nvSpPr>
        <p:spPr>
          <a:xfrm>
            <a:off x="2167961" y="2136955"/>
            <a:ext cx="841683" cy="369332"/>
          </a:xfrm>
          <a:prstGeom prst="rect">
            <a:avLst/>
          </a:prstGeom>
          <a:noFill/>
        </p:spPr>
        <p:txBody>
          <a:bodyPr wrap="square" rtlCol="0">
            <a:spAutoFit/>
          </a:bodyPr>
          <a:lstStyle/>
          <a:p>
            <a:r>
              <a:rPr lang="en-US" dirty="0">
                <a:latin typeface="Century Gothic" panose="020B0502020202020204" pitchFamily="34" charset="0"/>
              </a:rPr>
              <a:t>Input</a:t>
            </a:r>
            <a:endParaRPr lang="el-GR"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FCAC5414-08D2-4631-8FBE-E835EFE52601}"/>
              </a:ext>
            </a:extLst>
          </p:cNvPr>
          <p:cNvSpPr>
            <a:spLocks noGrp="1"/>
          </p:cNvSpPr>
          <p:nvPr>
            <p:ph type="sldNum" sz="quarter" idx="4"/>
          </p:nvPr>
        </p:nvSpPr>
        <p:spPr/>
        <p:txBody>
          <a:bodyPr/>
          <a:lstStyle/>
          <a:p>
            <a:fld id="{F3164A33-BA3B-4257-99BF-AAAE7BC3E136}" type="slidenum">
              <a:rPr lang="el-GR" smtClean="0"/>
              <a:pPr/>
              <a:t>15</a:t>
            </a:fld>
            <a:r>
              <a:rPr lang="en-US"/>
              <a:t> of 80</a:t>
            </a:r>
            <a:endParaRPr lang="el-GR" dirty="0"/>
          </a:p>
        </p:txBody>
      </p:sp>
    </p:spTree>
    <p:extLst>
      <p:ext uri="{BB962C8B-B14F-4D97-AF65-F5344CB8AC3E}">
        <p14:creationId xmlns:p14="http://schemas.microsoft.com/office/powerpoint/2010/main" val="2756092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 2">
            <a:extLst>
              <a:ext uri="{FF2B5EF4-FFF2-40B4-BE49-F238E27FC236}">
                <a16:creationId xmlns:a16="http://schemas.microsoft.com/office/drawing/2014/main" id="{D6DB30F7-F06C-4527-AA55-D755FB6FE948}"/>
              </a:ext>
            </a:extLst>
          </p:cNvPr>
          <p:cNvSpPr>
            <a:spLocks noGrp="1"/>
          </p:cNvSpPr>
          <p:nvPr>
            <p:ph type="title"/>
          </p:nvPr>
        </p:nvSpPr>
        <p:spPr/>
        <p:txBody>
          <a:bodyPr/>
          <a:lstStyle/>
          <a:p>
            <a:r>
              <a:rPr lang="en-US" dirty="0" err="1"/>
              <a:t>AutoML</a:t>
            </a:r>
            <a:endParaRPr lang="el-GR" dirty="0"/>
          </a:p>
        </p:txBody>
      </p:sp>
      <p:sp>
        <p:nvSpPr>
          <p:cNvPr id="8" name="Left Brace 10" descr=" 9">
            <a:extLst>
              <a:ext uri="{FF2B5EF4-FFF2-40B4-BE49-F238E27FC236}">
                <a16:creationId xmlns:a16="http://schemas.microsoft.com/office/drawing/2014/main" id="{A4360080-7256-43C9-8F75-BA74C75C8635}"/>
              </a:ext>
            </a:extLst>
          </p:cNvPr>
          <p:cNvSpPr/>
          <p:nvPr/>
        </p:nvSpPr>
        <p:spPr>
          <a:xfrm rot="10800000">
            <a:off x="4441677" y="3167188"/>
            <a:ext cx="142677" cy="921166"/>
          </a:xfrm>
          <a:prstGeom prst="leftBrace">
            <a:avLst>
              <a:gd name="adj1" fmla="val 598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0" name="Left Brace 11" descr=" 10">
            <a:extLst>
              <a:ext uri="{FF2B5EF4-FFF2-40B4-BE49-F238E27FC236}">
                <a16:creationId xmlns:a16="http://schemas.microsoft.com/office/drawing/2014/main" id="{A6630A68-40E6-4D82-B232-45ED659C0878}"/>
              </a:ext>
            </a:extLst>
          </p:cNvPr>
          <p:cNvSpPr/>
          <p:nvPr/>
        </p:nvSpPr>
        <p:spPr>
          <a:xfrm rot="5400000">
            <a:off x="2485929" y="1956443"/>
            <a:ext cx="194653" cy="1946037"/>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1" name="TextBox 10" descr=" 11">
            <a:extLst>
              <a:ext uri="{FF2B5EF4-FFF2-40B4-BE49-F238E27FC236}">
                <a16:creationId xmlns:a16="http://schemas.microsoft.com/office/drawing/2014/main" id="{11B05145-2226-4E83-AB7F-7B198160BFF1}"/>
              </a:ext>
            </a:extLst>
          </p:cNvPr>
          <p:cNvSpPr txBox="1"/>
          <p:nvPr/>
        </p:nvSpPr>
        <p:spPr>
          <a:xfrm>
            <a:off x="1927542" y="2569821"/>
            <a:ext cx="1612492"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Predictors / features</a:t>
            </a:r>
            <a:endParaRPr lang="el-GR" sz="1200" dirty="0">
              <a:solidFill>
                <a:schemeClr val="bg2">
                  <a:lumMod val="25000"/>
                </a:schemeClr>
              </a:solidFill>
            </a:endParaRPr>
          </a:p>
        </p:txBody>
      </p:sp>
      <p:sp>
        <p:nvSpPr>
          <p:cNvPr id="9" name="TextBox 8" descr=" 12">
            <a:extLst>
              <a:ext uri="{FF2B5EF4-FFF2-40B4-BE49-F238E27FC236}">
                <a16:creationId xmlns:a16="http://schemas.microsoft.com/office/drawing/2014/main" id="{272EEB83-A80B-42E9-9CFB-63F787192AD8}"/>
              </a:ext>
            </a:extLst>
          </p:cNvPr>
          <p:cNvSpPr txBox="1"/>
          <p:nvPr/>
        </p:nvSpPr>
        <p:spPr>
          <a:xfrm rot="5400000">
            <a:off x="4278235" y="3510680"/>
            <a:ext cx="832279"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instances</a:t>
            </a:r>
            <a:endParaRPr lang="el-GR" sz="1200" dirty="0">
              <a:solidFill>
                <a:schemeClr val="bg2">
                  <a:lumMod val="25000"/>
                </a:schemeClr>
              </a:solidFill>
            </a:endParaRPr>
          </a:p>
        </p:txBody>
      </p:sp>
      <p:graphicFrame>
        <p:nvGraphicFramePr>
          <p:cNvPr id="13" name="Table 34" descr=" 13">
            <a:extLst>
              <a:ext uri="{FF2B5EF4-FFF2-40B4-BE49-F238E27FC236}">
                <a16:creationId xmlns:a16="http://schemas.microsoft.com/office/drawing/2014/main" id="{3DE732B7-1412-4B16-A951-3DE51346782E}"/>
              </a:ext>
            </a:extLst>
          </p:cNvPr>
          <p:cNvGraphicFramePr>
            <a:graphicFrameLocks noGrp="1"/>
          </p:cNvGraphicFramePr>
          <p:nvPr>
            <p:extLst/>
          </p:nvPr>
        </p:nvGraphicFramePr>
        <p:xfrm>
          <a:off x="1069949" y="2829692"/>
          <a:ext cx="3286375" cy="1295400"/>
        </p:xfrm>
        <a:graphic>
          <a:graphicData uri="http://schemas.openxmlformats.org/drawingml/2006/table">
            <a:tbl>
              <a:tblPr firstRow="1" bandRow="1">
                <a:tableStyleId>{5C22544A-7EE6-4342-B048-85BDC9FD1C3A}</a:tableStyleId>
              </a:tblPr>
              <a:tblGrid>
                <a:gridCol w="355374">
                  <a:extLst>
                    <a:ext uri="{9D8B030D-6E8A-4147-A177-3AD203B41FA5}">
                      <a16:colId xmlns:a16="http://schemas.microsoft.com/office/drawing/2014/main" val="3242402755"/>
                    </a:ext>
                  </a:extLst>
                </a:gridCol>
                <a:gridCol w="375376">
                  <a:extLst>
                    <a:ext uri="{9D8B030D-6E8A-4147-A177-3AD203B41FA5}">
                      <a16:colId xmlns:a16="http://schemas.microsoft.com/office/drawing/2014/main" val="745025240"/>
                    </a:ext>
                  </a:extLst>
                </a:gridCol>
                <a:gridCol w="330371">
                  <a:extLst>
                    <a:ext uri="{9D8B030D-6E8A-4147-A177-3AD203B41FA5}">
                      <a16:colId xmlns:a16="http://schemas.microsoft.com/office/drawing/2014/main" val="4245846916"/>
                    </a:ext>
                  </a:extLst>
                </a:gridCol>
                <a:gridCol w="412047">
                  <a:extLst>
                    <a:ext uri="{9D8B030D-6E8A-4147-A177-3AD203B41FA5}">
                      <a16:colId xmlns:a16="http://schemas.microsoft.com/office/drawing/2014/main" val="3080449519"/>
                    </a:ext>
                  </a:extLst>
                </a:gridCol>
                <a:gridCol w="487055">
                  <a:extLst>
                    <a:ext uri="{9D8B030D-6E8A-4147-A177-3AD203B41FA5}">
                      <a16:colId xmlns:a16="http://schemas.microsoft.com/office/drawing/2014/main" val="3212609166"/>
                    </a:ext>
                  </a:extLst>
                </a:gridCol>
                <a:gridCol w="370376">
                  <a:extLst>
                    <a:ext uri="{9D8B030D-6E8A-4147-A177-3AD203B41FA5}">
                      <a16:colId xmlns:a16="http://schemas.microsoft.com/office/drawing/2014/main" val="13113959"/>
                    </a:ext>
                  </a:extLst>
                </a:gridCol>
                <a:gridCol w="360375">
                  <a:extLst>
                    <a:ext uri="{9D8B030D-6E8A-4147-A177-3AD203B41FA5}">
                      <a16:colId xmlns:a16="http://schemas.microsoft.com/office/drawing/2014/main" val="3036692337"/>
                    </a:ext>
                  </a:extLst>
                </a:gridCol>
                <a:gridCol w="595401">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1</a:t>
                      </a:r>
                      <a:endParaRPr lang="el-GR" sz="1100" i="1" baseline="-25000" dirty="0"/>
                    </a:p>
                  </a:txBody>
                  <a:tcPr anchor="ctr"/>
                </a:tc>
                <a:tc>
                  <a:txBody>
                    <a:bodyPr/>
                    <a:lstStyle/>
                    <a:p>
                      <a:pPr algn="ctr"/>
                      <a:r>
                        <a:rPr lang="en-US" sz="1100" dirty="0"/>
                        <a:t>x</a:t>
                      </a:r>
                      <a:r>
                        <a:rPr lang="en-US" sz="1100" i="1" baseline="-25000" dirty="0"/>
                        <a:t>2</a:t>
                      </a:r>
                      <a:endParaRPr lang="el-GR" sz="1100" i="1" baseline="-250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a:t>….</a:t>
                      </a:r>
                      <a:endParaRPr lang="el-GR" sz="11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7" name="Rectangle 9" descr=" 14">
            <a:extLst>
              <a:ext uri="{FF2B5EF4-FFF2-40B4-BE49-F238E27FC236}">
                <a16:creationId xmlns:a16="http://schemas.microsoft.com/office/drawing/2014/main" id="{0C9757BA-138C-4F9C-9708-F35837174675}"/>
              </a:ext>
            </a:extLst>
          </p:cNvPr>
          <p:cNvSpPr/>
          <p:nvPr/>
        </p:nvSpPr>
        <p:spPr>
          <a:xfrm>
            <a:off x="3758644" y="2829310"/>
            <a:ext cx="587433" cy="1286736"/>
          </a:xfrm>
          <a:prstGeom prst="rect">
            <a:avLst/>
          </a:prstGeom>
          <a:noFill/>
          <a:ln w="2857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5" name="TextBox 14" descr=" 15">
            <a:extLst>
              <a:ext uri="{FF2B5EF4-FFF2-40B4-BE49-F238E27FC236}">
                <a16:creationId xmlns:a16="http://schemas.microsoft.com/office/drawing/2014/main" id="{E297BFCE-2B2D-4184-A1C6-F683450B5386}"/>
              </a:ext>
            </a:extLst>
          </p:cNvPr>
          <p:cNvSpPr txBox="1"/>
          <p:nvPr/>
        </p:nvSpPr>
        <p:spPr>
          <a:xfrm>
            <a:off x="2167961" y="2136955"/>
            <a:ext cx="841683" cy="369332"/>
          </a:xfrm>
          <a:prstGeom prst="rect">
            <a:avLst/>
          </a:prstGeom>
          <a:noFill/>
        </p:spPr>
        <p:txBody>
          <a:bodyPr wrap="square" rtlCol="0">
            <a:spAutoFit/>
          </a:bodyPr>
          <a:lstStyle/>
          <a:p>
            <a:r>
              <a:rPr lang="en-US" dirty="0">
                <a:latin typeface="Century Gothic" panose="020B0502020202020204" pitchFamily="34" charset="0"/>
              </a:rPr>
              <a:t>Input</a:t>
            </a:r>
            <a:endParaRPr lang="el-GR" dirty="0">
              <a:latin typeface="Century Gothic" panose="020B0502020202020204" pitchFamily="34" charset="0"/>
            </a:endParaRPr>
          </a:p>
        </p:txBody>
      </p:sp>
      <p:pic>
        <p:nvPicPr>
          <p:cNvPr id="14" name="Picture 2" descr=" 1026">
            <a:extLst>
              <a:ext uri="{FF2B5EF4-FFF2-40B4-BE49-F238E27FC236}">
                <a16:creationId xmlns:a16="http://schemas.microsoft.com/office/drawing/2014/main" id="{30A6B7B6-2A08-4906-9E2B-9A0E3D346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332" y="2889466"/>
            <a:ext cx="2457912" cy="11758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descr=" 36">
            <a:extLst>
              <a:ext uri="{FF2B5EF4-FFF2-40B4-BE49-F238E27FC236}">
                <a16:creationId xmlns:a16="http://schemas.microsoft.com/office/drawing/2014/main" id="{5FC978B8-FA64-42AF-9965-8BEE4965A5CA}"/>
              </a:ext>
            </a:extLst>
          </p:cNvPr>
          <p:cNvSpPr txBox="1"/>
          <p:nvPr/>
        </p:nvSpPr>
        <p:spPr>
          <a:xfrm>
            <a:off x="6013818" y="2136955"/>
            <a:ext cx="2017819" cy="369332"/>
          </a:xfrm>
          <a:prstGeom prst="rect">
            <a:avLst/>
          </a:prstGeom>
          <a:noFill/>
        </p:spPr>
        <p:txBody>
          <a:bodyPr wrap="square" rtlCol="0">
            <a:spAutoFit/>
          </a:bodyPr>
          <a:lstStyle/>
          <a:p>
            <a:r>
              <a:rPr lang="en-US" dirty="0">
                <a:latin typeface="Century Gothic" panose="020B0502020202020204" pitchFamily="34" charset="0"/>
              </a:rPr>
              <a:t>Auto-ML System</a:t>
            </a:r>
            <a:endParaRPr lang="el-GR" dirty="0">
              <a:latin typeface="Century Gothic" panose="020B0502020202020204" pitchFamily="34" charset="0"/>
            </a:endParaRPr>
          </a:p>
        </p:txBody>
      </p:sp>
      <p:sp>
        <p:nvSpPr>
          <p:cNvPr id="12" name="Ορθογώνιο 3" descr=" 35">
            <a:extLst>
              <a:ext uri="{FF2B5EF4-FFF2-40B4-BE49-F238E27FC236}">
                <a16:creationId xmlns:a16="http://schemas.microsoft.com/office/drawing/2014/main" id="{CF61DC52-077A-465B-A669-33B201D662F0}"/>
              </a:ext>
            </a:extLst>
          </p:cNvPr>
          <p:cNvSpPr/>
          <p:nvPr/>
        </p:nvSpPr>
        <p:spPr>
          <a:xfrm>
            <a:off x="4914864" y="3294752"/>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6" name="Slide Number Placeholder 5">
            <a:extLst>
              <a:ext uri="{FF2B5EF4-FFF2-40B4-BE49-F238E27FC236}">
                <a16:creationId xmlns:a16="http://schemas.microsoft.com/office/drawing/2014/main" id="{8F0DF82B-31D8-4993-A6BF-7B5D2C06CDFF}"/>
              </a:ext>
            </a:extLst>
          </p:cNvPr>
          <p:cNvSpPr>
            <a:spLocks noGrp="1"/>
          </p:cNvSpPr>
          <p:nvPr>
            <p:ph type="sldNum" sz="quarter" idx="4"/>
          </p:nvPr>
        </p:nvSpPr>
        <p:spPr/>
        <p:txBody>
          <a:bodyPr/>
          <a:lstStyle/>
          <a:p>
            <a:fld id="{F3164A33-BA3B-4257-99BF-AAAE7BC3E136}" type="slidenum">
              <a:rPr lang="el-GR" smtClean="0"/>
              <a:pPr/>
              <a:t>16</a:t>
            </a:fld>
            <a:r>
              <a:rPr lang="en-US"/>
              <a:t> of 80</a:t>
            </a:r>
            <a:endParaRPr lang="el-GR" dirty="0"/>
          </a:p>
        </p:txBody>
      </p:sp>
    </p:spTree>
    <p:extLst>
      <p:ext uri="{BB962C8B-B14F-4D97-AF65-F5344CB8AC3E}">
        <p14:creationId xmlns:p14="http://schemas.microsoft.com/office/powerpoint/2010/main" val="17068664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descr=" 2">
            <a:extLst>
              <a:ext uri="{FF2B5EF4-FFF2-40B4-BE49-F238E27FC236}">
                <a16:creationId xmlns:a16="http://schemas.microsoft.com/office/drawing/2014/main" id="{D6DB30F7-F06C-4527-AA55-D755FB6FE948}"/>
              </a:ext>
            </a:extLst>
          </p:cNvPr>
          <p:cNvSpPr>
            <a:spLocks noGrp="1"/>
          </p:cNvSpPr>
          <p:nvPr>
            <p:ph type="title"/>
          </p:nvPr>
        </p:nvSpPr>
        <p:spPr/>
        <p:txBody>
          <a:bodyPr/>
          <a:lstStyle/>
          <a:p>
            <a:r>
              <a:rPr lang="en-US" dirty="0" err="1"/>
              <a:t>AutoML</a:t>
            </a:r>
            <a:endParaRPr lang="el-GR" dirty="0"/>
          </a:p>
        </p:txBody>
      </p:sp>
      <p:sp>
        <p:nvSpPr>
          <p:cNvPr id="8" name="Left Brace 10" descr=" 9">
            <a:extLst>
              <a:ext uri="{FF2B5EF4-FFF2-40B4-BE49-F238E27FC236}">
                <a16:creationId xmlns:a16="http://schemas.microsoft.com/office/drawing/2014/main" id="{A4360080-7256-43C9-8F75-BA74C75C8635}"/>
              </a:ext>
            </a:extLst>
          </p:cNvPr>
          <p:cNvSpPr/>
          <p:nvPr/>
        </p:nvSpPr>
        <p:spPr>
          <a:xfrm rot="10800000">
            <a:off x="4441677" y="3167188"/>
            <a:ext cx="142677" cy="921166"/>
          </a:xfrm>
          <a:prstGeom prst="leftBrace">
            <a:avLst>
              <a:gd name="adj1" fmla="val 598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0" name="Left Brace 11" descr=" 10">
            <a:extLst>
              <a:ext uri="{FF2B5EF4-FFF2-40B4-BE49-F238E27FC236}">
                <a16:creationId xmlns:a16="http://schemas.microsoft.com/office/drawing/2014/main" id="{A6630A68-40E6-4D82-B232-45ED659C0878}"/>
              </a:ext>
            </a:extLst>
          </p:cNvPr>
          <p:cNvSpPr/>
          <p:nvPr/>
        </p:nvSpPr>
        <p:spPr>
          <a:xfrm rot="5400000">
            <a:off x="2485929" y="1956443"/>
            <a:ext cx="194653" cy="1946037"/>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11" name="TextBox 10" descr=" 11">
            <a:extLst>
              <a:ext uri="{FF2B5EF4-FFF2-40B4-BE49-F238E27FC236}">
                <a16:creationId xmlns:a16="http://schemas.microsoft.com/office/drawing/2014/main" id="{11B05145-2226-4E83-AB7F-7B198160BFF1}"/>
              </a:ext>
            </a:extLst>
          </p:cNvPr>
          <p:cNvSpPr txBox="1"/>
          <p:nvPr/>
        </p:nvSpPr>
        <p:spPr>
          <a:xfrm>
            <a:off x="1927542" y="2569821"/>
            <a:ext cx="1612492"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Predictors / features</a:t>
            </a:r>
            <a:endParaRPr lang="el-GR" sz="1200" dirty="0">
              <a:solidFill>
                <a:schemeClr val="bg2">
                  <a:lumMod val="25000"/>
                </a:schemeClr>
              </a:solidFill>
            </a:endParaRPr>
          </a:p>
        </p:txBody>
      </p:sp>
      <p:sp>
        <p:nvSpPr>
          <p:cNvPr id="9" name="TextBox 8" descr=" 12">
            <a:extLst>
              <a:ext uri="{FF2B5EF4-FFF2-40B4-BE49-F238E27FC236}">
                <a16:creationId xmlns:a16="http://schemas.microsoft.com/office/drawing/2014/main" id="{272EEB83-A80B-42E9-9CFB-63F787192AD8}"/>
              </a:ext>
            </a:extLst>
          </p:cNvPr>
          <p:cNvSpPr txBox="1"/>
          <p:nvPr/>
        </p:nvSpPr>
        <p:spPr>
          <a:xfrm rot="5400000">
            <a:off x="4278235" y="3510680"/>
            <a:ext cx="832279" cy="276999"/>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2">
                    <a:lumMod val="25000"/>
                  </a:schemeClr>
                </a:solidFill>
                <a:latin typeface="Helvetica LT Std Light" pitchFamily="34" charset="0"/>
              </a:rPr>
              <a:t>instances</a:t>
            </a:r>
            <a:endParaRPr lang="el-GR" sz="1200" dirty="0">
              <a:solidFill>
                <a:schemeClr val="bg2">
                  <a:lumMod val="25000"/>
                </a:schemeClr>
              </a:solidFill>
            </a:endParaRPr>
          </a:p>
        </p:txBody>
      </p:sp>
      <p:graphicFrame>
        <p:nvGraphicFramePr>
          <p:cNvPr id="13" name="Table 34" descr=" 13">
            <a:extLst>
              <a:ext uri="{FF2B5EF4-FFF2-40B4-BE49-F238E27FC236}">
                <a16:creationId xmlns:a16="http://schemas.microsoft.com/office/drawing/2014/main" id="{3DE732B7-1412-4B16-A951-3DE51346782E}"/>
              </a:ext>
            </a:extLst>
          </p:cNvPr>
          <p:cNvGraphicFramePr>
            <a:graphicFrameLocks noGrp="1"/>
          </p:cNvGraphicFramePr>
          <p:nvPr>
            <p:extLst/>
          </p:nvPr>
        </p:nvGraphicFramePr>
        <p:xfrm>
          <a:off x="1069949" y="2829692"/>
          <a:ext cx="3286375" cy="1295400"/>
        </p:xfrm>
        <a:graphic>
          <a:graphicData uri="http://schemas.openxmlformats.org/drawingml/2006/table">
            <a:tbl>
              <a:tblPr firstRow="1" bandRow="1">
                <a:tableStyleId>{5C22544A-7EE6-4342-B048-85BDC9FD1C3A}</a:tableStyleId>
              </a:tblPr>
              <a:tblGrid>
                <a:gridCol w="355374">
                  <a:extLst>
                    <a:ext uri="{9D8B030D-6E8A-4147-A177-3AD203B41FA5}">
                      <a16:colId xmlns:a16="http://schemas.microsoft.com/office/drawing/2014/main" val="3242402755"/>
                    </a:ext>
                  </a:extLst>
                </a:gridCol>
                <a:gridCol w="375376">
                  <a:extLst>
                    <a:ext uri="{9D8B030D-6E8A-4147-A177-3AD203B41FA5}">
                      <a16:colId xmlns:a16="http://schemas.microsoft.com/office/drawing/2014/main" val="745025240"/>
                    </a:ext>
                  </a:extLst>
                </a:gridCol>
                <a:gridCol w="330371">
                  <a:extLst>
                    <a:ext uri="{9D8B030D-6E8A-4147-A177-3AD203B41FA5}">
                      <a16:colId xmlns:a16="http://schemas.microsoft.com/office/drawing/2014/main" val="4245846916"/>
                    </a:ext>
                  </a:extLst>
                </a:gridCol>
                <a:gridCol w="412047">
                  <a:extLst>
                    <a:ext uri="{9D8B030D-6E8A-4147-A177-3AD203B41FA5}">
                      <a16:colId xmlns:a16="http://schemas.microsoft.com/office/drawing/2014/main" val="3080449519"/>
                    </a:ext>
                  </a:extLst>
                </a:gridCol>
                <a:gridCol w="487055">
                  <a:extLst>
                    <a:ext uri="{9D8B030D-6E8A-4147-A177-3AD203B41FA5}">
                      <a16:colId xmlns:a16="http://schemas.microsoft.com/office/drawing/2014/main" val="3212609166"/>
                    </a:ext>
                  </a:extLst>
                </a:gridCol>
                <a:gridCol w="370376">
                  <a:extLst>
                    <a:ext uri="{9D8B030D-6E8A-4147-A177-3AD203B41FA5}">
                      <a16:colId xmlns:a16="http://schemas.microsoft.com/office/drawing/2014/main" val="13113959"/>
                    </a:ext>
                  </a:extLst>
                </a:gridCol>
                <a:gridCol w="360375">
                  <a:extLst>
                    <a:ext uri="{9D8B030D-6E8A-4147-A177-3AD203B41FA5}">
                      <a16:colId xmlns:a16="http://schemas.microsoft.com/office/drawing/2014/main" val="3036692337"/>
                    </a:ext>
                  </a:extLst>
                </a:gridCol>
                <a:gridCol w="595401">
                  <a:extLst>
                    <a:ext uri="{9D8B030D-6E8A-4147-A177-3AD203B41FA5}">
                      <a16:colId xmlns:a16="http://schemas.microsoft.com/office/drawing/2014/main" val="665596793"/>
                    </a:ext>
                  </a:extLst>
                </a:gridCol>
              </a:tblGrid>
              <a:tr h="0">
                <a:tc>
                  <a:txBody>
                    <a:bodyPr/>
                    <a:lstStyle/>
                    <a:p>
                      <a:pPr algn="ctr"/>
                      <a:r>
                        <a:rPr lang="en-US" sz="1100" dirty="0"/>
                        <a:t>ID</a:t>
                      </a:r>
                      <a:endParaRPr lang="el-GR" sz="1100" dirty="0"/>
                    </a:p>
                  </a:txBody>
                  <a:tcPr anchor="ctr"/>
                </a:tc>
                <a:tc>
                  <a:txBody>
                    <a:bodyPr/>
                    <a:lstStyle/>
                    <a:p>
                      <a:pPr algn="ctr"/>
                      <a:r>
                        <a:rPr lang="en-US" sz="1100" dirty="0"/>
                        <a:t>x</a:t>
                      </a:r>
                      <a:r>
                        <a:rPr lang="en-US" sz="1100" i="1" baseline="-25000" dirty="0"/>
                        <a:t>1</a:t>
                      </a:r>
                      <a:endParaRPr lang="el-GR" sz="1100" i="1" baseline="-25000" dirty="0"/>
                    </a:p>
                  </a:txBody>
                  <a:tcPr anchor="ctr"/>
                </a:tc>
                <a:tc>
                  <a:txBody>
                    <a:bodyPr/>
                    <a:lstStyle/>
                    <a:p>
                      <a:pPr algn="ctr"/>
                      <a:r>
                        <a:rPr lang="en-US" sz="1100" dirty="0"/>
                        <a:t>x</a:t>
                      </a:r>
                      <a:r>
                        <a:rPr lang="en-US" sz="1100" i="1" baseline="-25000" dirty="0"/>
                        <a:t>2</a:t>
                      </a:r>
                      <a:endParaRPr lang="el-GR" sz="1100" i="1" baseline="-25000" dirty="0"/>
                    </a:p>
                  </a:txBody>
                  <a:tcPr anchor="ctr"/>
                </a:tc>
                <a:tc>
                  <a:txBody>
                    <a:bodyPr/>
                    <a:lstStyle/>
                    <a:p>
                      <a:pPr algn="ctr"/>
                      <a:r>
                        <a:rPr lang="en-US" sz="1100" dirty="0"/>
                        <a:t>x</a:t>
                      </a:r>
                      <a:r>
                        <a:rPr lang="en-US" sz="1100" i="1" baseline="-25000" dirty="0"/>
                        <a:t>3</a:t>
                      </a:r>
                      <a:endParaRPr lang="el-GR" sz="1100" i="1" baseline="-25000" dirty="0"/>
                    </a:p>
                  </a:txBody>
                  <a:tcPr anchor="ctr"/>
                </a:tc>
                <a:tc>
                  <a:txBody>
                    <a:bodyPr/>
                    <a:lstStyle/>
                    <a:p>
                      <a:pPr algn="ctr"/>
                      <a:r>
                        <a:rPr lang="en-US" sz="1100" dirty="0"/>
                        <a:t>x</a:t>
                      </a:r>
                      <a:r>
                        <a:rPr lang="en-US" sz="1100" i="1" baseline="-25000" dirty="0"/>
                        <a:t>4</a:t>
                      </a:r>
                      <a:endParaRPr lang="el-GR" sz="1100" i="1" baseline="-25000" dirty="0"/>
                    </a:p>
                  </a:txBody>
                  <a:tcPr anchor="ctr"/>
                </a:tc>
                <a:tc>
                  <a:txBody>
                    <a:bodyPr/>
                    <a:lstStyle/>
                    <a:p>
                      <a:pPr algn="ctr"/>
                      <a:r>
                        <a:rPr lang="en-US" sz="1100" dirty="0"/>
                        <a:t>….</a:t>
                      </a:r>
                      <a:endParaRPr lang="el-GR" sz="1100" dirty="0"/>
                    </a:p>
                  </a:txBody>
                  <a:tcPr anchor="ctr"/>
                </a:tc>
                <a:tc>
                  <a:txBody>
                    <a:bodyPr/>
                    <a:lstStyle/>
                    <a:p>
                      <a:pPr algn="ctr"/>
                      <a:r>
                        <a:rPr lang="en-US" sz="1100" dirty="0" err="1"/>
                        <a:t>x</a:t>
                      </a:r>
                      <a:r>
                        <a:rPr lang="en-US" sz="1100" i="1" baseline="-25000" dirty="0" err="1"/>
                        <a:t>m</a:t>
                      </a:r>
                      <a:endParaRPr lang="el-GR" sz="1100" i="1" baseline="-25000" dirty="0"/>
                    </a:p>
                  </a:txBody>
                  <a:tcPr anchor="ct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7" name="Rectangle 9" descr=" 14">
            <a:extLst>
              <a:ext uri="{FF2B5EF4-FFF2-40B4-BE49-F238E27FC236}">
                <a16:creationId xmlns:a16="http://schemas.microsoft.com/office/drawing/2014/main" id="{0C9757BA-138C-4F9C-9708-F35837174675}"/>
              </a:ext>
            </a:extLst>
          </p:cNvPr>
          <p:cNvSpPr/>
          <p:nvPr/>
        </p:nvSpPr>
        <p:spPr>
          <a:xfrm>
            <a:off x="3758644" y="2829310"/>
            <a:ext cx="587433" cy="1286736"/>
          </a:xfrm>
          <a:prstGeom prst="rect">
            <a:avLst/>
          </a:prstGeom>
          <a:noFill/>
          <a:ln w="2857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5" name="TextBox 14" descr=" 15">
            <a:extLst>
              <a:ext uri="{FF2B5EF4-FFF2-40B4-BE49-F238E27FC236}">
                <a16:creationId xmlns:a16="http://schemas.microsoft.com/office/drawing/2014/main" id="{E297BFCE-2B2D-4184-A1C6-F683450B5386}"/>
              </a:ext>
            </a:extLst>
          </p:cNvPr>
          <p:cNvSpPr txBox="1"/>
          <p:nvPr/>
        </p:nvSpPr>
        <p:spPr>
          <a:xfrm>
            <a:off x="2167961" y="2136955"/>
            <a:ext cx="841683" cy="369332"/>
          </a:xfrm>
          <a:prstGeom prst="rect">
            <a:avLst/>
          </a:prstGeom>
          <a:noFill/>
        </p:spPr>
        <p:txBody>
          <a:bodyPr wrap="square" rtlCol="0">
            <a:spAutoFit/>
          </a:bodyPr>
          <a:lstStyle/>
          <a:p>
            <a:r>
              <a:rPr lang="en-US" dirty="0">
                <a:latin typeface="Century Gothic" panose="020B0502020202020204" pitchFamily="34" charset="0"/>
              </a:rPr>
              <a:t>Input</a:t>
            </a:r>
            <a:endParaRPr lang="el-GR" dirty="0">
              <a:latin typeface="Century Gothic" panose="020B0502020202020204" pitchFamily="34" charset="0"/>
            </a:endParaRPr>
          </a:p>
        </p:txBody>
      </p:sp>
      <p:sp>
        <p:nvSpPr>
          <p:cNvPr id="34" name="TextBox 33" descr=" 16">
            <a:extLst>
              <a:ext uri="{FF2B5EF4-FFF2-40B4-BE49-F238E27FC236}">
                <a16:creationId xmlns:a16="http://schemas.microsoft.com/office/drawing/2014/main" id="{3908E940-9DE6-4560-8C71-CD38E4EC0CEC}"/>
              </a:ext>
            </a:extLst>
          </p:cNvPr>
          <p:cNvSpPr txBox="1"/>
          <p:nvPr/>
        </p:nvSpPr>
        <p:spPr>
          <a:xfrm>
            <a:off x="9760721" y="2136955"/>
            <a:ext cx="1013401" cy="369332"/>
          </a:xfrm>
          <a:prstGeom prst="rect">
            <a:avLst/>
          </a:prstGeom>
          <a:noFill/>
        </p:spPr>
        <p:txBody>
          <a:bodyPr wrap="square" rtlCol="0">
            <a:spAutoFit/>
          </a:bodyPr>
          <a:lstStyle/>
          <a:p>
            <a:r>
              <a:rPr lang="en-US" dirty="0">
                <a:latin typeface="Century Gothic" panose="020B0502020202020204" pitchFamily="34" charset="0"/>
              </a:rPr>
              <a:t>Output</a:t>
            </a:r>
            <a:endParaRPr lang="el-GR" dirty="0">
              <a:latin typeface="Century Gothic" panose="020B0502020202020204" pitchFamily="34" charset="0"/>
            </a:endParaRPr>
          </a:p>
        </p:txBody>
      </p:sp>
      <p:grpSp>
        <p:nvGrpSpPr>
          <p:cNvPr id="18" name="Group 17" descr=" 6">
            <a:extLst>
              <a:ext uri="{FF2B5EF4-FFF2-40B4-BE49-F238E27FC236}">
                <a16:creationId xmlns:a16="http://schemas.microsoft.com/office/drawing/2014/main" id="{B45E1E45-DAEC-485C-B97D-56A4DC66414A}"/>
              </a:ext>
            </a:extLst>
          </p:cNvPr>
          <p:cNvGrpSpPr/>
          <p:nvPr/>
        </p:nvGrpSpPr>
        <p:grpSpPr>
          <a:xfrm>
            <a:off x="9410304" y="2727989"/>
            <a:ext cx="1724614" cy="1498806"/>
            <a:chOff x="8797558" y="2131490"/>
            <a:chExt cx="1724614" cy="1498806"/>
          </a:xfrm>
        </p:grpSpPr>
        <p:pic>
          <p:nvPicPr>
            <p:cNvPr id="19" name="Picture 192" descr="Αποτέλεσμα εικόνας για machine learning icon">
              <a:extLst>
                <a:ext uri="{FF2B5EF4-FFF2-40B4-BE49-F238E27FC236}">
                  <a16:creationId xmlns:a16="http://schemas.microsoft.com/office/drawing/2014/main" id="{433793E4-2C0E-42C6-9EF5-1B5283A9374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979416" y="2519458"/>
              <a:ext cx="542870" cy="5428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3">
              <a:extLst>
                <a:ext uri="{FF2B5EF4-FFF2-40B4-BE49-F238E27FC236}">
                  <a16:creationId xmlns:a16="http://schemas.microsoft.com/office/drawing/2014/main" id="{214ED0CE-C775-4B74-8ED9-8D710758106C}"/>
                </a:ext>
              </a:extLst>
            </p:cNvPr>
            <p:cNvSpPr txBox="1"/>
            <p:nvPr/>
          </p:nvSpPr>
          <p:spPr>
            <a:xfrm>
              <a:off x="8797558" y="2131490"/>
              <a:ext cx="700833"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4"/>
                  </a:solidFill>
                  <a:latin typeface="Helvetica LT Std Light" pitchFamily="34" charset="0"/>
                </a:rPr>
                <a:t>Model</a:t>
              </a:r>
              <a:endParaRPr lang="el-GR" sz="1400" b="1" dirty="0">
                <a:solidFill>
                  <a:schemeClr val="accent4"/>
                </a:solidFill>
              </a:endParaRPr>
            </a:p>
          </p:txBody>
        </p:sp>
        <p:sp>
          <p:nvSpPr>
            <p:cNvPr id="21" name="Oval 266">
              <a:extLst>
                <a:ext uri="{FF2B5EF4-FFF2-40B4-BE49-F238E27FC236}">
                  <a16:creationId xmlns:a16="http://schemas.microsoft.com/office/drawing/2014/main" id="{900AD648-C6CB-42B2-8020-3602EF03EF39}"/>
                </a:ext>
              </a:extLst>
            </p:cNvPr>
            <p:cNvSpPr/>
            <p:nvPr/>
          </p:nvSpPr>
          <p:spPr>
            <a:xfrm>
              <a:off x="9942824" y="29564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4</a:t>
              </a:r>
              <a:endParaRPr lang="el-GR" sz="800" b="1" dirty="0">
                <a:solidFill>
                  <a:srgbClr val="FFFFFF"/>
                </a:solidFill>
              </a:endParaRPr>
            </a:p>
          </p:txBody>
        </p:sp>
        <p:sp>
          <p:nvSpPr>
            <p:cNvPr id="22" name="Oval 267">
              <a:extLst>
                <a:ext uri="{FF2B5EF4-FFF2-40B4-BE49-F238E27FC236}">
                  <a16:creationId xmlns:a16="http://schemas.microsoft.com/office/drawing/2014/main" id="{EE368E02-379A-4621-A47F-6E527FDA56D3}"/>
                </a:ext>
              </a:extLst>
            </p:cNvPr>
            <p:cNvSpPr/>
            <p:nvPr/>
          </p:nvSpPr>
          <p:spPr>
            <a:xfrm>
              <a:off x="9604185" y="31945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algn="ctr"/>
              <a:r>
                <a:rPr lang="en-US" sz="800" b="1" dirty="0"/>
                <a:t>x</a:t>
              </a:r>
              <a:r>
                <a:rPr lang="en-US" sz="500" b="1" dirty="0"/>
                <a:t>59</a:t>
              </a:r>
              <a:endParaRPr lang="el-GR" sz="800" b="1" dirty="0"/>
            </a:p>
          </p:txBody>
        </p:sp>
        <p:sp>
          <p:nvSpPr>
            <p:cNvPr id="23" name="Oval 268">
              <a:extLst>
                <a:ext uri="{FF2B5EF4-FFF2-40B4-BE49-F238E27FC236}">
                  <a16:creationId xmlns:a16="http://schemas.microsoft.com/office/drawing/2014/main" id="{735CFB43-32E2-4729-9AA2-4531314ADC91}"/>
                </a:ext>
              </a:extLst>
            </p:cNvPr>
            <p:cNvSpPr/>
            <p:nvPr/>
          </p:nvSpPr>
          <p:spPr>
            <a:xfrm>
              <a:off x="10206404" y="31945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lstStyle/>
            <a:p>
              <a:pPr lvl="0" algn="ctr"/>
              <a:r>
                <a:rPr lang="en-US" sz="800" b="1" dirty="0">
                  <a:solidFill>
                    <a:srgbClr val="FFFFFF"/>
                  </a:solidFill>
                </a:rPr>
                <a:t>x</a:t>
              </a:r>
              <a:r>
                <a:rPr lang="en-US" sz="500" b="1" dirty="0">
                  <a:solidFill>
                    <a:srgbClr val="FFFFFF"/>
                  </a:solidFill>
                </a:rPr>
                <a:t>54</a:t>
              </a:r>
              <a:endParaRPr lang="el-GR" sz="500" b="1" dirty="0">
                <a:solidFill>
                  <a:srgbClr val="FFFFFF"/>
                </a:solidFill>
              </a:endParaRPr>
            </a:p>
          </p:txBody>
        </p:sp>
        <p:sp>
          <p:nvSpPr>
            <p:cNvPr id="24" name="Oval 271">
              <a:extLst>
                <a:ext uri="{FF2B5EF4-FFF2-40B4-BE49-F238E27FC236}">
                  <a16:creationId xmlns:a16="http://schemas.microsoft.com/office/drawing/2014/main" id="{085729A3-7056-405F-B341-702D7679ED98}"/>
                </a:ext>
              </a:extLst>
            </p:cNvPr>
            <p:cNvSpPr/>
            <p:nvPr/>
          </p:nvSpPr>
          <p:spPr>
            <a:xfrm>
              <a:off x="9426317" y="3450296"/>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t>y</a:t>
              </a:r>
              <a:endParaRPr lang="el-GR" sz="500" b="1" dirty="0"/>
            </a:p>
          </p:txBody>
        </p:sp>
        <p:sp>
          <p:nvSpPr>
            <p:cNvPr id="25" name="Oval 272">
              <a:extLst>
                <a:ext uri="{FF2B5EF4-FFF2-40B4-BE49-F238E27FC236}">
                  <a16:creationId xmlns:a16="http://schemas.microsoft.com/office/drawing/2014/main" id="{C3F052D2-6B13-4785-AA24-C4FFCD504DB8}"/>
                </a:ext>
              </a:extLst>
            </p:cNvPr>
            <p:cNvSpPr/>
            <p:nvPr/>
          </p:nvSpPr>
          <p:spPr>
            <a:xfrm>
              <a:off x="9731602" y="3450296"/>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t>n</a:t>
              </a:r>
              <a:endParaRPr lang="el-GR" sz="800" b="1" dirty="0"/>
            </a:p>
          </p:txBody>
        </p:sp>
        <p:sp>
          <p:nvSpPr>
            <p:cNvPr id="26" name="Oval 273">
              <a:extLst>
                <a:ext uri="{FF2B5EF4-FFF2-40B4-BE49-F238E27FC236}">
                  <a16:creationId xmlns:a16="http://schemas.microsoft.com/office/drawing/2014/main" id="{71619A3A-8F6F-41AC-9C44-3A3CC6FD4036}"/>
                </a:ext>
              </a:extLst>
            </p:cNvPr>
            <p:cNvSpPr/>
            <p:nvPr/>
          </p:nvSpPr>
          <p:spPr>
            <a:xfrm>
              <a:off x="10342172" y="3450296"/>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solidFill>
                    <a:srgbClr val="FFFFFF"/>
                  </a:solidFill>
                </a:rPr>
                <a:t>n</a:t>
              </a:r>
              <a:endParaRPr lang="el-GR" dirty="0"/>
            </a:p>
          </p:txBody>
        </p:sp>
        <p:sp>
          <p:nvSpPr>
            <p:cNvPr id="27" name="Oval 274">
              <a:extLst>
                <a:ext uri="{FF2B5EF4-FFF2-40B4-BE49-F238E27FC236}">
                  <a16:creationId xmlns:a16="http://schemas.microsoft.com/office/drawing/2014/main" id="{39D2EA29-91FE-47CA-8CDE-D89A92CB50C8}"/>
                </a:ext>
              </a:extLst>
            </p:cNvPr>
            <p:cNvSpPr/>
            <p:nvPr/>
          </p:nvSpPr>
          <p:spPr>
            <a:xfrm>
              <a:off x="10036887" y="3450296"/>
              <a:ext cx="180000" cy="180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36000" rtlCol="0" anchor="ctr"/>
            <a:lstStyle/>
            <a:p>
              <a:pPr algn="ctr"/>
              <a:r>
                <a:rPr lang="en-US" sz="800" b="1" dirty="0"/>
                <a:t>y</a:t>
              </a:r>
              <a:endParaRPr lang="el-GR" b="1" dirty="0"/>
            </a:p>
          </p:txBody>
        </p:sp>
        <p:cxnSp>
          <p:nvCxnSpPr>
            <p:cNvPr id="28" name="Straight Connector 291">
              <a:extLst>
                <a:ext uri="{FF2B5EF4-FFF2-40B4-BE49-F238E27FC236}">
                  <a16:creationId xmlns:a16="http://schemas.microsoft.com/office/drawing/2014/main" id="{4D170D0E-88F8-4276-9D06-344FF8771B9C}"/>
                </a:ext>
              </a:extLst>
            </p:cNvPr>
            <p:cNvCxnSpPr>
              <a:cxnSpLocks/>
              <a:stCxn id="21" idx="2"/>
              <a:endCxn id="22" idx="0"/>
            </p:cNvCxnSpPr>
            <p:nvPr/>
          </p:nvCxnSpPr>
          <p:spPr>
            <a:xfrm flipH="1">
              <a:off x="9694185" y="3046429"/>
              <a:ext cx="248639" cy="14811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Connector 292">
              <a:extLst>
                <a:ext uri="{FF2B5EF4-FFF2-40B4-BE49-F238E27FC236}">
                  <a16:creationId xmlns:a16="http://schemas.microsoft.com/office/drawing/2014/main" id="{156FAE0E-EEAE-4A5A-ADC0-EEBD0483F591}"/>
                </a:ext>
              </a:extLst>
            </p:cNvPr>
            <p:cNvCxnSpPr>
              <a:cxnSpLocks/>
              <a:stCxn id="21" idx="6"/>
              <a:endCxn id="23" idx="0"/>
            </p:cNvCxnSpPr>
            <p:nvPr/>
          </p:nvCxnSpPr>
          <p:spPr>
            <a:xfrm>
              <a:off x="10122824" y="3046429"/>
              <a:ext cx="173580" cy="148118"/>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Connector 297">
              <a:extLst>
                <a:ext uri="{FF2B5EF4-FFF2-40B4-BE49-F238E27FC236}">
                  <a16:creationId xmlns:a16="http://schemas.microsoft.com/office/drawing/2014/main" id="{A0C5E85C-DA37-4B6F-9E47-9553B089B0AA}"/>
                </a:ext>
              </a:extLst>
            </p:cNvPr>
            <p:cNvCxnSpPr>
              <a:stCxn id="22" idx="3"/>
              <a:endCxn id="24" idx="0"/>
            </p:cNvCxnSpPr>
            <p:nvPr/>
          </p:nvCxnSpPr>
          <p:spPr>
            <a:xfrm flipH="1">
              <a:off x="9516317" y="3348187"/>
              <a:ext cx="114228" cy="102109"/>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Connector 298">
              <a:extLst>
                <a:ext uri="{FF2B5EF4-FFF2-40B4-BE49-F238E27FC236}">
                  <a16:creationId xmlns:a16="http://schemas.microsoft.com/office/drawing/2014/main" id="{12FFB085-9F43-42A7-A97C-20B5B77F9554}"/>
                </a:ext>
              </a:extLst>
            </p:cNvPr>
            <p:cNvCxnSpPr>
              <a:cxnSpLocks/>
              <a:stCxn id="22" idx="5"/>
              <a:endCxn id="25" idx="0"/>
            </p:cNvCxnSpPr>
            <p:nvPr/>
          </p:nvCxnSpPr>
          <p:spPr>
            <a:xfrm>
              <a:off x="9757825" y="3348187"/>
              <a:ext cx="63777" cy="102109"/>
            </a:xfrm>
            <a:prstGeom prst="line">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299">
              <a:extLst>
                <a:ext uri="{FF2B5EF4-FFF2-40B4-BE49-F238E27FC236}">
                  <a16:creationId xmlns:a16="http://schemas.microsoft.com/office/drawing/2014/main" id="{ABC4D2ED-4E5A-4223-8217-11E005675E87}"/>
                </a:ext>
              </a:extLst>
            </p:cNvPr>
            <p:cNvCxnSpPr>
              <a:stCxn id="23" idx="3"/>
              <a:endCxn id="27" idx="0"/>
            </p:cNvCxnSpPr>
            <p:nvPr/>
          </p:nvCxnSpPr>
          <p:spPr>
            <a:xfrm flipH="1">
              <a:off x="10126887" y="3348187"/>
              <a:ext cx="105877" cy="10210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00">
              <a:extLst>
                <a:ext uri="{FF2B5EF4-FFF2-40B4-BE49-F238E27FC236}">
                  <a16:creationId xmlns:a16="http://schemas.microsoft.com/office/drawing/2014/main" id="{03D4B452-3469-4ADC-9C35-4AED1DC14945}"/>
                </a:ext>
              </a:extLst>
            </p:cNvPr>
            <p:cNvCxnSpPr>
              <a:cxnSpLocks/>
              <a:stCxn id="23" idx="5"/>
              <a:endCxn id="26" idx="0"/>
            </p:cNvCxnSpPr>
            <p:nvPr/>
          </p:nvCxnSpPr>
          <p:spPr>
            <a:xfrm>
              <a:off x="10360044" y="3348187"/>
              <a:ext cx="72128" cy="102109"/>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grpSp>
      <p:pic>
        <p:nvPicPr>
          <p:cNvPr id="14" name="Picture 2" descr=" 1026">
            <a:extLst>
              <a:ext uri="{FF2B5EF4-FFF2-40B4-BE49-F238E27FC236}">
                <a16:creationId xmlns:a16="http://schemas.microsoft.com/office/drawing/2014/main" id="{30A6B7B6-2A08-4906-9E2B-9A0E3D346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2332" y="2889466"/>
            <a:ext cx="2457912" cy="117585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descr=" 36">
            <a:extLst>
              <a:ext uri="{FF2B5EF4-FFF2-40B4-BE49-F238E27FC236}">
                <a16:creationId xmlns:a16="http://schemas.microsoft.com/office/drawing/2014/main" id="{5FC978B8-FA64-42AF-9965-8BEE4965A5CA}"/>
              </a:ext>
            </a:extLst>
          </p:cNvPr>
          <p:cNvSpPr txBox="1"/>
          <p:nvPr/>
        </p:nvSpPr>
        <p:spPr>
          <a:xfrm>
            <a:off x="6013818" y="2136955"/>
            <a:ext cx="2017819" cy="369332"/>
          </a:xfrm>
          <a:prstGeom prst="rect">
            <a:avLst/>
          </a:prstGeom>
          <a:noFill/>
        </p:spPr>
        <p:txBody>
          <a:bodyPr wrap="square" rtlCol="0">
            <a:spAutoFit/>
          </a:bodyPr>
          <a:lstStyle/>
          <a:p>
            <a:r>
              <a:rPr lang="en-US" dirty="0">
                <a:latin typeface="Century Gothic" panose="020B0502020202020204" pitchFamily="34" charset="0"/>
              </a:rPr>
              <a:t>Auto-ML System</a:t>
            </a:r>
            <a:endParaRPr lang="el-GR" dirty="0">
              <a:latin typeface="Century Gothic" panose="020B0502020202020204" pitchFamily="34" charset="0"/>
            </a:endParaRPr>
          </a:p>
        </p:txBody>
      </p:sp>
      <p:sp>
        <p:nvSpPr>
          <p:cNvPr id="12" name="Ορθογώνιο 3" descr=" 35">
            <a:extLst>
              <a:ext uri="{FF2B5EF4-FFF2-40B4-BE49-F238E27FC236}">
                <a16:creationId xmlns:a16="http://schemas.microsoft.com/office/drawing/2014/main" id="{CF61DC52-077A-465B-A669-33B201D662F0}"/>
              </a:ext>
            </a:extLst>
          </p:cNvPr>
          <p:cNvSpPr/>
          <p:nvPr/>
        </p:nvSpPr>
        <p:spPr>
          <a:xfrm>
            <a:off x="4914864" y="3294752"/>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17" name="Ορθογώνιο 3" descr=" 37">
            <a:extLst>
              <a:ext uri="{FF2B5EF4-FFF2-40B4-BE49-F238E27FC236}">
                <a16:creationId xmlns:a16="http://schemas.microsoft.com/office/drawing/2014/main" id="{8F4EFE9B-D881-4417-83B4-BADAA27678C9}"/>
              </a:ext>
            </a:extLst>
          </p:cNvPr>
          <p:cNvSpPr/>
          <p:nvPr/>
        </p:nvSpPr>
        <p:spPr>
          <a:xfrm>
            <a:off x="8477932" y="3294752"/>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35" name="Ορθογώνιο 3" descr=" 37">
            <a:extLst>
              <a:ext uri="{FF2B5EF4-FFF2-40B4-BE49-F238E27FC236}">
                <a16:creationId xmlns:a16="http://schemas.microsoft.com/office/drawing/2014/main" id="{20AB3A04-D3EB-4D7A-ACF4-06A14683F073}"/>
              </a:ext>
            </a:extLst>
          </p:cNvPr>
          <p:cNvSpPr/>
          <p:nvPr/>
        </p:nvSpPr>
        <p:spPr>
          <a:xfrm>
            <a:off x="8477932" y="5464313"/>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36" name="TextBox 13">
            <a:extLst>
              <a:ext uri="{FF2B5EF4-FFF2-40B4-BE49-F238E27FC236}">
                <a16:creationId xmlns:a16="http://schemas.microsoft.com/office/drawing/2014/main" id="{BFB1B695-3A15-42F1-AE2F-8D1A0D1A95D4}"/>
              </a:ext>
            </a:extLst>
          </p:cNvPr>
          <p:cNvSpPr txBox="1"/>
          <p:nvPr/>
        </p:nvSpPr>
        <p:spPr>
          <a:xfrm>
            <a:off x="9410303" y="4690335"/>
            <a:ext cx="1297150" cy="307777"/>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4"/>
                </a:solidFill>
                <a:latin typeface="Helvetica LT Std Light" pitchFamily="34" charset="0"/>
              </a:rPr>
              <a:t>Explanations</a:t>
            </a:r>
            <a:endParaRPr lang="el-GR" sz="1400" b="1" dirty="0">
              <a:solidFill>
                <a:schemeClr val="accent4"/>
              </a:solidFill>
            </a:endParaRPr>
          </a:p>
        </p:txBody>
      </p:sp>
      <p:pic>
        <p:nvPicPr>
          <p:cNvPr id="37" name="Picture 3">
            <a:extLst>
              <a:ext uri="{FF2B5EF4-FFF2-40B4-BE49-F238E27FC236}">
                <a16:creationId xmlns:a16="http://schemas.microsoft.com/office/drawing/2014/main" id="{66391926-BA6D-4DB3-9C5D-82E0DA8DDA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0201" y="4975628"/>
            <a:ext cx="2413402" cy="1313623"/>
          </a:xfrm>
          <a:prstGeom prst="rect">
            <a:avLst/>
          </a:prstGeom>
        </p:spPr>
      </p:pic>
      <p:sp>
        <p:nvSpPr>
          <p:cNvPr id="6" name="Slide Number Placeholder 5">
            <a:extLst>
              <a:ext uri="{FF2B5EF4-FFF2-40B4-BE49-F238E27FC236}">
                <a16:creationId xmlns:a16="http://schemas.microsoft.com/office/drawing/2014/main" id="{B1265725-6168-4425-86BA-52385A5A2437}"/>
              </a:ext>
            </a:extLst>
          </p:cNvPr>
          <p:cNvSpPr>
            <a:spLocks noGrp="1"/>
          </p:cNvSpPr>
          <p:nvPr>
            <p:ph type="sldNum" sz="quarter" idx="4"/>
          </p:nvPr>
        </p:nvSpPr>
        <p:spPr/>
        <p:txBody>
          <a:bodyPr/>
          <a:lstStyle/>
          <a:p>
            <a:fld id="{F3164A33-BA3B-4257-99BF-AAAE7BC3E136}" type="slidenum">
              <a:rPr lang="el-GR" smtClean="0"/>
              <a:pPr/>
              <a:t>17</a:t>
            </a:fld>
            <a:r>
              <a:rPr lang="en-US"/>
              <a:t> of 80</a:t>
            </a:r>
            <a:endParaRPr lang="el-GR" dirty="0"/>
          </a:p>
        </p:txBody>
      </p:sp>
    </p:spTree>
    <p:extLst>
      <p:ext uri="{BB962C8B-B14F-4D97-AF65-F5344CB8AC3E}">
        <p14:creationId xmlns:p14="http://schemas.microsoft.com/office/powerpoint/2010/main" val="179735318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3B10-3966-4E41-9867-12B3CB44265E}"/>
              </a:ext>
            </a:extLst>
          </p:cNvPr>
          <p:cNvSpPr>
            <a:spLocks noGrp="1"/>
          </p:cNvSpPr>
          <p:nvPr>
            <p:ph type="title"/>
          </p:nvPr>
        </p:nvSpPr>
        <p:spPr/>
        <p:txBody>
          <a:bodyPr/>
          <a:lstStyle/>
          <a:p>
            <a:r>
              <a:rPr lang="en-US" dirty="0"/>
              <a:t>Messages</a:t>
            </a:r>
          </a:p>
        </p:txBody>
      </p:sp>
      <p:sp>
        <p:nvSpPr>
          <p:cNvPr id="3" name="Content Placeholder 2">
            <a:extLst>
              <a:ext uri="{FF2B5EF4-FFF2-40B4-BE49-F238E27FC236}">
                <a16:creationId xmlns:a16="http://schemas.microsoft.com/office/drawing/2014/main" id="{1D710865-E570-4D29-8902-0A3D86E71B4A}"/>
              </a:ext>
            </a:extLst>
          </p:cNvPr>
          <p:cNvSpPr>
            <a:spLocks noGrp="1"/>
          </p:cNvSpPr>
          <p:nvPr>
            <p:ph idx="1"/>
          </p:nvPr>
        </p:nvSpPr>
        <p:spPr/>
        <p:txBody>
          <a:bodyPr/>
          <a:lstStyle/>
          <a:p>
            <a:r>
              <a:rPr lang="en-US" dirty="0"/>
              <a:t>Predictive analysis is complex, requires expertise, and takes time</a:t>
            </a:r>
          </a:p>
          <a:p>
            <a:r>
              <a:rPr lang="en-US" dirty="0"/>
              <a:t>We have more data than we can analyze</a:t>
            </a:r>
          </a:p>
          <a:p>
            <a:r>
              <a:rPr lang="en-US" dirty="0" err="1"/>
              <a:t>AutoML</a:t>
            </a:r>
            <a:r>
              <a:rPr lang="en-US" dirty="0"/>
              <a:t> tries to automate it</a:t>
            </a:r>
          </a:p>
        </p:txBody>
      </p:sp>
      <p:sp>
        <p:nvSpPr>
          <p:cNvPr id="4" name="Slide Number Placeholder 3">
            <a:extLst>
              <a:ext uri="{FF2B5EF4-FFF2-40B4-BE49-F238E27FC236}">
                <a16:creationId xmlns:a16="http://schemas.microsoft.com/office/drawing/2014/main" id="{E8ED16B5-0B19-4D7D-8ECC-7C01F70079F3}"/>
              </a:ext>
            </a:extLst>
          </p:cNvPr>
          <p:cNvSpPr>
            <a:spLocks noGrp="1"/>
          </p:cNvSpPr>
          <p:nvPr>
            <p:ph type="sldNum" sz="quarter" idx="4"/>
          </p:nvPr>
        </p:nvSpPr>
        <p:spPr/>
        <p:txBody>
          <a:bodyPr/>
          <a:lstStyle/>
          <a:p>
            <a:fld id="{F3164A33-BA3B-4257-99BF-AAAE7BC3E136}" type="slidenum">
              <a:rPr lang="el-GR" smtClean="0"/>
              <a:pPr/>
              <a:t>18</a:t>
            </a:fld>
            <a:endParaRPr lang="el-GR" dirty="0"/>
          </a:p>
        </p:txBody>
      </p:sp>
    </p:spTree>
    <p:extLst>
      <p:ext uri="{BB962C8B-B14F-4D97-AF65-F5344CB8AC3E}">
        <p14:creationId xmlns:p14="http://schemas.microsoft.com/office/powerpoint/2010/main" val="118254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a:t>
            </a:r>
            <a:r>
              <a:rPr lang="en-US" dirty="0" err="1"/>
              <a:t>AutoML</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D132D0DF-E143-4D06-90AE-7B7548324012}"/>
              </a:ext>
            </a:extLst>
          </p:cNvPr>
          <p:cNvSpPr>
            <a:spLocks noGrp="1"/>
          </p:cNvSpPr>
          <p:nvPr>
            <p:ph type="sldNum" sz="quarter" idx="4"/>
          </p:nvPr>
        </p:nvSpPr>
        <p:spPr/>
        <p:txBody>
          <a:bodyPr/>
          <a:lstStyle/>
          <a:p>
            <a:fld id="{F3164A33-BA3B-4257-99BF-AAAE7BC3E136}" type="slidenum">
              <a:rPr lang="el-GR" smtClean="0"/>
              <a:pPr/>
              <a:t>19</a:t>
            </a:fld>
            <a:r>
              <a:rPr lang="en-US"/>
              <a:t> of 80</a:t>
            </a:r>
            <a:endParaRPr lang="el-GR" dirty="0"/>
          </a:p>
        </p:txBody>
      </p:sp>
    </p:spTree>
    <p:extLst>
      <p:ext uri="{BB962C8B-B14F-4D97-AF65-F5344CB8AC3E}">
        <p14:creationId xmlns:p14="http://schemas.microsoft.com/office/powerpoint/2010/main" val="31485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51878A-06B9-4D6B-B2F4-A74A38F89FC2}"/>
              </a:ext>
            </a:extLst>
          </p:cNvPr>
          <p:cNvSpPr>
            <a:spLocks noGrp="1"/>
          </p:cNvSpPr>
          <p:nvPr>
            <p:ph type="title"/>
          </p:nvPr>
        </p:nvSpPr>
        <p:spPr/>
        <p:txBody>
          <a:bodyPr/>
          <a:lstStyle/>
          <a:p>
            <a:r>
              <a:rPr lang="en-US" dirty="0"/>
              <a:t>Conflict of Interest Declaration</a:t>
            </a:r>
            <a:endParaRPr lang="el-GR" dirty="0"/>
          </a:p>
        </p:txBody>
      </p:sp>
      <p:sp>
        <p:nvSpPr>
          <p:cNvPr id="3" name="Θέση περιεχομένου 2">
            <a:extLst>
              <a:ext uri="{FF2B5EF4-FFF2-40B4-BE49-F238E27FC236}">
                <a16:creationId xmlns:a16="http://schemas.microsoft.com/office/drawing/2014/main" id="{40294EAD-1EA4-4365-B553-5708F9812442}"/>
              </a:ext>
            </a:extLst>
          </p:cNvPr>
          <p:cNvSpPr>
            <a:spLocks noGrp="1"/>
          </p:cNvSpPr>
          <p:nvPr>
            <p:ph idx="1"/>
          </p:nvPr>
        </p:nvSpPr>
        <p:spPr/>
        <p:txBody>
          <a:bodyPr/>
          <a:lstStyle/>
          <a:p>
            <a:endParaRPr lang="en-US" dirty="0"/>
          </a:p>
          <a:p>
            <a:endParaRPr lang="en-US" dirty="0"/>
          </a:p>
          <a:p>
            <a:pPr marL="0" indent="0">
              <a:buNone/>
            </a:pPr>
            <a:r>
              <a:rPr lang="en-US" dirty="0"/>
              <a:t>Some of the research and algorithmic results are commercially exploited by Gnosis Data Analysis PC</a:t>
            </a:r>
            <a:endParaRPr lang="el-GR" dirty="0"/>
          </a:p>
        </p:txBody>
      </p:sp>
      <p:sp>
        <p:nvSpPr>
          <p:cNvPr id="7" name="Slide Number Placeholder 6">
            <a:extLst>
              <a:ext uri="{FF2B5EF4-FFF2-40B4-BE49-F238E27FC236}">
                <a16:creationId xmlns:a16="http://schemas.microsoft.com/office/drawing/2014/main" id="{9B2A8229-6AD8-422C-A644-A83B54506378}"/>
              </a:ext>
            </a:extLst>
          </p:cNvPr>
          <p:cNvSpPr>
            <a:spLocks noGrp="1"/>
          </p:cNvSpPr>
          <p:nvPr>
            <p:ph type="sldNum" sz="quarter" idx="4"/>
          </p:nvPr>
        </p:nvSpPr>
        <p:spPr/>
        <p:txBody>
          <a:bodyPr/>
          <a:lstStyle/>
          <a:p>
            <a:fld id="{F3164A33-BA3B-4257-99BF-AAAE7BC3E136}" type="slidenum">
              <a:rPr lang="el-GR" smtClean="0"/>
              <a:pPr/>
              <a:t>2</a:t>
            </a:fld>
            <a:r>
              <a:rPr lang="en-US"/>
              <a:t> of 80</a:t>
            </a:r>
            <a:endParaRPr lang="el-GR" dirty="0"/>
          </a:p>
        </p:txBody>
      </p:sp>
    </p:spTree>
    <p:extLst>
      <p:ext uri="{BB962C8B-B14F-4D97-AF65-F5344CB8AC3E}">
        <p14:creationId xmlns:p14="http://schemas.microsoft.com/office/powerpoint/2010/main" val="3528597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53D7-D221-42ED-814F-091D30ACBBD1}"/>
              </a:ext>
            </a:extLst>
          </p:cNvPr>
          <p:cNvSpPr>
            <a:spLocks noGrp="1"/>
          </p:cNvSpPr>
          <p:nvPr>
            <p:ph type="title"/>
          </p:nvPr>
        </p:nvSpPr>
        <p:spPr/>
        <p:txBody>
          <a:bodyPr/>
          <a:lstStyle/>
          <a:p>
            <a:r>
              <a:rPr lang="en-US" dirty="0"/>
              <a:t>Challenge: What are the choices?</a:t>
            </a:r>
          </a:p>
        </p:txBody>
      </p:sp>
      <p:sp>
        <p:nvSpPr>
          <p:cNvPr id="3" name="Text Placeholder 2">
            <a:extLst>
              <a:ext uri="{FF2B5EF4-FFF2-40B4-BE49-F238E27FC236}">
                <a16:creationId xmlns:a16="http://schemas.microsoft.com/office/drawing/2014/main" id="{7FD0F5A3-5AD7-4AAC-9F62-17EA438D22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B452C8-4FF2-4AD2-BABB-F809FA67BEB2}"/>
              </a:ext>
            </a:extLst>
          </p:cNvPr>
          <p:cNvSpPr>
            <a:spLocks noGrp="1"/>
          </p:cNvSpPr>
          <p:nvPr>
            <p:ph type="sldNum" sz="quarter" idx="4"/>
          </p:nvPr>
        </p:nvSpPr>
        <p:spPr/>
        <p:txBody>
          <a:bodyPr/>
          <a:lstStyle/>
          <a:p>
            <a:fld id="{F3164A33-BA3B-4257-99BF-AAAE7BC3E136}" type="slidenum">
              <a:rPr lang="el-GR" smtClean="0"/>
              <a:pPr/>
              <a:t>20</a:t>
            </a:fld>
            <a:endParaRPr lang="el-GR" dirty="0"/>
          </a:p>
        </p:txBody>
      </p:sp>
    </p:spTree>
    <p:extLst>
      <p:ext uri="{BB962C8B-B14F-4D97-AF65-F5344CB8AC3E}">
        <p14:creationId xmlns:p14="http://schemas.microsoft.com/office/powerpoint/2010/main" val="188844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92189-855F-40C9-806B-F212A7CC30AE}"/>
              </a:ext>
            </a:extLst>
          </p:cNvPr>
          <p:cNvSpPr>
            <a:spLocks noGrp="1"/>
          </p:cNvSpPr>
          <p:nvPr>
            <p:ph type="title"/>
          </p:nvPr>
        </p:nvSpPr>
        <p:spPr/>
        <p:txBody>
          <a:bodyPr>
            <a:normAutofit fontScale="90000"/>
          </a:bodyPr>
          <a:lstStyle/>
          <a:p>
            <a:r>
              <a:rPr lang="en-US" dirty="0"/>
              <a:t>Challenge: Which algorithms to try?</a:t>
            </a:r>
            <a:endParaRPr lang="el-GR" dirty="0"/>
          </a:p>
        </p:txBody>
      </p:sp>
      <p:sp>
        <p:nvSpPr>
          <p:cNvPr id="3" name="Θέση περιεχομένου 2">
            <a:extLst>
              <a:ext uri="{FF2B5EF4-FFF2-40B4-BE49-F238E27FC236}">
                <a16:creationId xmlns:a16="http://schemas.microsoft.com/office/drawing/2014/main" id="{F0A366F6-A665-4755-B28F-4AE95A7F9D66}"/>
              </a:ext>
            </a:extLst>
          </p:cNvPr>
          <p:cNvSpPr>
            <a:spLocks noGrp="1"/>
          </p:cNvSpPr>
          <p:nvPr>
            <p:ph idx="1"/>
          </p:nvPr>
        </p:nvSpPr>
        <p:spPr>
          <a:xfrm>
            <a:off x="1345638" y="1586519"/>
            <a:ext cx="10058400" cy="4540904"/>
          </a:xfrm>
        </p:spPr>
        <p:txBody>
          <a:bodyPr>
            <a:normAutofit fontScale="92500" lnSpcReduction="10000"/>
          </a:bodyPr>
          <a:lstStyle/>
          <a:p>
            <a:pPr>
              <a:buClr>
                <a:schemeClr val="tx1">
                  <a:lumMod val="85000"/>
                  <a:lumOff val="15000"/>
                </a:schemeClr>
              </a:buClr>
            </a:pPr>
            <a:r>
              <a:rPr lang="en-US" dirty="0"/>
              <a:t>Business data : tens of millions of transaction, hundreds of features</a:t>
            </a:r>
          </a:p>
          <a:p>
            <a:pPr>
              <a:buClr>
                <a:schemeClr val="tx1">
                  <a:lumMod val="85000"/>
                  <a:lumOff val="15000"/>
                </a:schemeClr>
              </a:buClr>
            </a:pPr>
            <a:r>
              <a:rPr lang="en-US" dirty="0"/>
              <a:t>Molecular Biological Measurements: dozens of patient records, millions of features</a:t>
            </a:r>
          </a:p>
          <a:p>
            <a:endParaRPr lang="en-US" dirty="0"/>
          </a:p>
          <a:p>
            <a:endParaRPr lang="en-US" dirty="0"/>
          </a:p>
          <a:p>
            <a:r>
              <a:rPr lang="en-US" b="1" dirty="0">
                <a:solidFill>
                  <a:srgbClr val="C00000"/>
                </a:solidFill>
              </a:rPr>
              <a:t>Solution 1</a:t>
            </a:r>
            <a:r>
              <a:rPr lang="en-US" dirty="0"/>
              <a:t>: </a:t>
            </a:r>
            <a:r>
              <a:rPr lang="en-US" b="1" dirty="0"/>
              <a:t>Represent the knowledge </a:t>
            </a:r>
            <a:r>
              <a:rPr lang="en-US" dirty="0"/>
              <a:t>of expert analysts in AI Decision Support Systems</a:t>
            </a:r>
          </a:p>
          <a:p>
            <a:r>
              <a:rPr lang="en-US" b="1" dirty="0">
                <a:solidFill>
                  <a:srgbClr val="C00000"/>
                </a:solidFill>
              </a:rPr>
              <a:t>Solution 2</a:t>
            </a:r>
            <a:r>
              <a:rPr lang="en-US" dirty="0"/>
              <a:t>: </a:t>
            </a:r>
            <a:r>
              <a:rPr lang="en-US" b="1" dirty="0"/>
              <a:t>Learn the knowledge </a:t>
            </a:r>
            <a:r>
              <a:rPr lang="en-US" dirty="0"/>
              <a:t>applying ML on results of ML analyses (meta-level learning)</a:t>
            </a:r>
          </a:p>
        </p:txBody>
      </p:sp>
      <p:sp>
        <p:nvSpPr>
          <p:cNvPr id="6" name="Slide Number Placeholder 5">
            <a:extLst>
              <a:ext uri="{FF2B5EF4-FFF2-40B4-BE49-F238E27FC236}">
                <a16:creationId xmlns:a16="http://schemas.microsoft.com/office/drawing/2014/main" id="{F0084634-FACD-469C-AF12-FFE60D29215A}"/>
              </a:ext>
            </a:extLst>
          </p:cNvPr>
          <p:cNvSpPr>
            <a:spLocks noGrp="1"/>
          </p:cNvSpPr>
          <p:nvPr>
            <p:ph type="sldNum" sz="quarter" idx="4"/>
          </p:nvPr>
        </p:nvSpPr>
        <p:spPr/>
        <p:txBody>
          <a:bodyPr/>
          <a:lstStyle/>
          <a:p>
            <a:fld id="{F3164A33-BA3B-4257-99BF-AAAE7BC3E136}" type="slidenum">
              <a:rPr lang="el-GR" smtClean="0"/>
              <a:pPr/>
              <a:t>21</a:t>
            </a:fld>
            <a:r>
              <a:rPr lang="en-US"/>
              <a:t> of 80</a:t>
            </a:r>
            <a:endParaRPr lang="el-GR" dirty="0"/>
          </a:p>
        </p:txBody>
      </p:sp>
      <p:pic>
        <p:nvPicPr>
          <p:cNvPr id="7" name="Picture 6">
            <a:extLst>
              <a:ext uri="{FF2B5EF4-FFF2-40B4-BE49-F238E27FC236}">
                <a16:creationId xmlns:a16="http://schemas.microsoft.com/office/drawing/2014/main" id="{B0A210EB-D8F9-44C5-9D51-2159CD2CF9FB}"/>
              </a:ext>
            </a:extLst>
          </p:cNvPr>
          <p:cNvPicPr>
            <a:picLocks noChangeAspect="1"/>
          </p:cNvPicPr>
          <p:nvPr/>
        </p:nvPicPr>
        <p:blipFill>
          <a:blip r:embed="rId2">
            <a:duotone>
              <a:schemeClr val="accent1">
                <a:shade val="45000"/>
                <a:satMod val="135000"/>
              </a:schemeClr>
              <a:prstClr val="white"/>
            </a:duotone>
          </a:blip>
          <a:stretch>
            <a:fillRect/>
          </a:stretch>
        </p:blipFill>
        <p:spPr>
          <a:xfrm>
            <a:off x="445638" y="1763185"/>
            <a:ext cx="900000" cy="900000"/>
          </a:xfrm>
          <a:prstGeom prst="rect">
            <a:avLst/>
          </a:prstGeom>
        </p:spPr>
      </p:pic>
    </p:spTree>
    <p:extLst>
      <p:ext uri="{BB962C8B-B14F-4D97-AF65-F5344CB8AC3E}">
        <p14:creationId xmlns:p14="http://schemas.microsoft.com/office/powerpoint/2010/main" val="19210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Bases-KB</a:t>
            </a:r>
            <a:endParaRPr lang="en-GB" dirty="0">
              <a:solidFill>
                <a:srgbClr val="E20000"/>
              </a:solidFill>
            </a:endParaRPr>
          </a:p>
        </p:txBody>
      </p:sp>
      <p:sp>
        <p:nvSpPr>
          <p:cNvPr id="3" name="Content Placeholder 2"/>
          <p:cNvSpPr>
            <a:spLocks noGrp="1"/>
          </p:cNvSpPr>
          <p:nvPr>
            <p:ph idx="1"/>
          </p:nvPr>
        </p:nvSpPr>
        <p:spPr>
          <a:xfrm>
            <a:off x="1097280" y="1586520"/>
            <a:ext cx="10058400" cy="510136"/>
          </a:xfrm>
        </p:spPr>
        <p:txBody>
          <a:bodyPr vert="horz" lIns="0" tIns="45720" rIns="0" bIns="45720" rtlCol="0" anchor="t">
            <a:normAutofit/>
          </a:bodyPr>
          <a:lstStyle/>
          <a:p>
            <a:pPr marL="0" indent="0">
              <a:buNone/>
            </a:pPr>
            <a:r>
              <a:rPr lang="en-US" b="1" dirty="0"/>
              <a:t>KB</a:t>
            </a:r>
            <a:r>
              <a:rPr lang="en-US" dirty="0"/>
              <a:t> are usually composed by </a:t>
            </a:r>
            <a:r>
              <a:rPr lang="en-US" b="1" dirty="0">
                <a:solidFill>
                  <a:srgbClr val="C80000"/>
                </a:solidFill>
              </a:rPr>
              <a:t>ontologies </a:t>
            </a:r>
            <a:r>
              <a:rPr lang="en-US" dirty="0"/>
              <a:t>and</a:t>
            </a:r>
            <a:r>
              <a:rPr lang="en-US" b="1" dirty="0">
                <a:solidFill>
                  <a:srgbClr val="C80000"/>
                </a:solidFill>
              </a:rPr>
              <a:t> </a:t>
            </a:r>
            <a:r>
              <a:rPr lang="en-US" b="1" dirty="0">
                <a:solidFill>
                  <a:schemeClr val="accent2">
                    <a:lumMod val="75000"/>
                  </a:schemeClr>
                </a:solidFill>
              </a:rPr>
              <a:t>rules</a:t>
            </a:r>
            <a:r>
              <a:rPr lang="en-US" b="1" dirty="0"/>
              <a:t> </a:t>
            </a:r>
            <a:endParaRPr lang="en-GB" b="1" dirty="0"/>
          </a:p>
        </p:txBody>
      </p:sp>
      <p:sp>
        <p:nvSpPr>
          <p:cNvPr id="7" name="Slide Number Placeholder 6">
            <a:extLst>
              <a:ext uri="{FF2B5EF4-FFF2-40B4-BE49-F238E27FC236}">
                <a16:creationId xmlns:a16="http://schemas.microsoft.com/office/drawing/2014/main" id="{91BCCC65-9D49-46A3-BF59-8AFB18EF416A}"/>
              </a:ext>
            </a:extLst>
          </p:cNvPr>
          <p:cNvSpPr>
            <a:spLocks noGrp="1"/>
          </p:cNvSpPr>
          <p:nvPr>
            <p:ph type="sldNum" sz="quarter" idx="4"/>
          </p:nvPr>
        </p:nvSpPr>
        <p:spPr/>
        <p:txBody>
          <a:bodyPr/>
          <a:lstStyle/>
          <a:p>
            <a:fld id="{F3164A33-BA3B-4257-99BF-AAAE7BC3E136}" type="slidenum">
              <a:rPr lang="el-GR" smtClean="0"/>
              <a:pPr/>
              <a:t>22</a:t>
            </a:fld>
            <a:r>
              <a:rPr lang="en-US"/>
              <a:t> of 80</a:t>
            </a:r>
            <a:endParaRPr lang="el-GR" dirty="0"/>
          </a:p>
        </p:txBody>
      </p:sp>
      <p:sp>
        <p:nvSpPr>
          <p:cNvPr id="4" name="Rectangle 3">
            <a:extLst>
              <a:ext uri="{FF2B5EF4-FFF2-40B4-BE49-F238E27FC236}">
                <a16:creationId xmlns:a16="http://schemas.microsoft.com/office/drawing/2014/main" id="{16C2644E-6C7D-4B22-838C-50CBE7CCB29C}"/>
              </a:ext>
            </a:extLst>
          </p:cNvPr>
          <p:cNvSpPr/>
          <p:nvPr/>
        </p:nvSpPr>
        <p:spPr>
          <a:xfrm>
            <a:off x="3391871" y="2096656"/>
            <a:ext cx="5408257" cy="314698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a:extLst>
              <a:ext uri="{FF2B5EF4-FFF2-40B4-BE49-F238E27FC236}">
                <a16:creationId xmlns:a16="http://schemas.microsoft.com/office/drawing/2014/main" id="{AE9B6EFB-6516-4881-A73F-C8F00D8A814C}"/>
              </a:ext>
            </a:extLst>
          </p:cNvPr>
          <p:cNvSpPr/>
          <p:nvPr/>
        </p:nvSpPr>
        <p:spPr>
          <a:xfrm>
            <a:off x="3391871" y="5616583"/>
            <a:ext cx="5626027" cy="369332"/>
          </a:xfrm>
          <a:prstGeom prst="rect">
            <a:avLst/>
          </a:prstGeom>
        </p:spPr>
        <p:txBody>
          <a:bodyPr wrap="none">
            <a:spAutoFit/>
          </a:bodyPr>
          <a:lstStyle/>
          <a:p>
            <a:r>
              <a:rPr lang="en-US" b="1" dirty="0">
                <a:solidFill>
                  <a:schemeClr val="accent2">
                    <a:lumMod val="75000"/>
                  </a:schemeClr>
                </a:solidFill>
              </a:rPr>
              <a:t>IF</a:t>
            </a:r>
            <a:r>
              <a:rPr lang="en-US" dirty="0"/>
              <a:t> </a:t>
            </a:r>
            <a:r>
              <a:rPr lang="en-US" dirty="0">
                <a:latin typeface="Consolas" panose="020B0609020204030204" pitchFamily="49" charset="0"/>
                <a:cs typeface="Consolas" panose="020B0609020204030204" pitchFamily="49" charset="0"/>
              </a:rPr>
              <a:t>task</a:t>
            </a:r>
            <a:r>
              <a:rPr lang="en-US" dirty="0"/>
              <a:t>=classification </a:t>
            </a:r>
            <a:r>
              <a:rPr lang="en-US" b="1" dirty="0">
                <a:solidFill>
                  <a:schemeClr val="accent2">
                    <a:lumMod val="75000"/>
                  </a:schemeClr>
                </a:solidFill>
              </a:rPr>
              <a:t>THEN</a:t>
            </a:r>
            <a:r>
              <a:rPr lang="en-US" dirty="0"/>
              <a:t> </a:t>
            </a:r>
            <a:r>
              <a:rPr lang="en-US" dirty="0">
                <a:latin typeface="Consolas" panose="020B0609020204030204" pitchFamily="49" charset="0"/>
                <a:cs typeface="Consolas" panose="020B0609020204030204" pitchFamily="49" charset="0"/>
              </a:rPr>
              <a:t>algorithm</a:t>
            </a:r>
            <a:r>
              <a:rPr lang="en-US" dirty="0"/>
              <a:t>=</a:t>
            </a:r>
            <a:r>
              <a:rPr lang="en-US" dirty="0" err="1">
                <a:cs typeface="Consolas" panose="020B0609020204030204" pitchFamily="49" charset="0"/>
              </a:rPr>
              <a:t>RandomForest</a:t>
            </a:r>
            <a:endParaRPr lang="el-GR" dirty="0">
              <a:cs typeface="Consolas" panose="020B0609020204030204" pitchFamily="49" charset="0"/>
            </a:endParaRPr>
          </a:p>
        </p:txBody>
      </p:sp>
      <p:sp>
        <p:nvSpPr>
          <p:cNvPr id="21" name="Rectangle 20">
            <a:extLst>
              <a:ext uri="{FF2B5EF4-FFF2-40B4-BE49-F238E27FC236}">
                <a16:creationId xmlns:a16="http://schemas.microsoft.com/office/drawing/2014/main" id="{0FE323BC-BA4B-4C98-91C3-71859C170460}"/>
              </a:ext>
            </a:extLst>
          </p:cNvPr>
          <p:cNvSpPr/>
          <p:nvPr/>
        </p:nvSpPr>
        <p:spPr>
          <a:xfrm>
            <a:off x="3391871" y="5430110"/>
            <a:ext cx="5408258" cy="7422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 name="Picture 3">
            <a:extLst>
              <a:ext uri="{FF2B5EF4-FFF2-40B4-BE49-F238E27FC236}">
                <a16:creationId xmlns:a16="http://schemas.microsoft.com/office/drawing/2014/main" id="{3342C482-675A-46BB-9AAD-53BF29691D36}"/>
              </a:ext>
            </a:extLst>
          </p:cNvPr>
          <p:cNvPicPr>
            <a:picLocks noChangeAspect="1"/>
          </p:cNvPicPr>
          <p:nvPr/>
        </p:nvPicPr>
        <p:blipFill rotWithShape="1">
          <a:blip r:embed="rId2"/>
          <a:srcRect l="18475" t="15227" r="5282" b="2947"/>
          <a:stretch/>
        </p:blipFill>
        <p:spPr>
          <a:xfrm>
            <a:off x="3593651" y="2192704"/>
            <a:ext cx="5069582" cy="2947083"/>
          </a:xfrm>
          <a:prstGeom prst="rect">
            <a:avLst/>
          </a:prstGeom>
        </p:spPr>
      </p:pic>
    </p:spTree>
    <p:extLst>
      <p:ext uri="{BB962C8B-B14F-4D97-AF65-F5344CB8AC3E}">
        <p14:creationId xmlns:p14="http://schemas.microsoft.com/office/powerpoint/2010/main" val="305358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ML to improve ML analyses</a:t>
            </a:r>
            <a:endParaRPr lang="en-GB" dirty="0"/>
          </a:p>
        </p:txBody>
      </p:sp>
      <p:sp>
        <p:nvSpPr>
          <p:cNvPr id="3" name="Content Placeholder 2"/>
          <p:cNvSpPr>
            <a:spLocks noGrp="1"/>
          </p:cNvSpPr>
          <p:nvPr>
            <p:ph idx="1"/>
          </p:nvPr>
        </p:nvSpPr>
        <p:spPr>
          <a:xfrm>
            <a:off x="1054748" y="1607785"/>
            <a:ext cx="10058400" cy="947899"/>
          </a:xfrm>
        </p:spPr>
        <p:txBody>
          <a:bodyPr vert="horz" lIns="0" tIns="45720" rIns="0" bIns="45720" rtlCol="0" anchor="t">
            <a:normAutofit/>
          </a:bodyPr>
          <a:lstStyle/>
          <a:p>
            <a:pPr marL="0" indent="0">
              <a:buNone/>
            </a:pPr>
            <a:r>
              <a:rPr lang="en-US" sz="2400" b="1" dirty="0">
                <a:solidFill>
                  <a:srgbClr val="C00000"/>
                </a:solidFill>
              </a:rPr>
              <a:t>Meta-learning or Meta-Level learning</a:t>
            </a:r>
            <a:r>
              <a:rPr lang="en-US" sz="2400" dirty="0"/>
              <a:t>: apply ML to predict which method/pipeline will lead to the best model</a:t>
            </a:r>
          </a:p>
        </p:txBody>
      </p:sp>
      <p:grpSp>
        <p:nvGrpSpPr>
          <p:cNvPr id="13" name="Group 12"/>
          <p:cNvGrpSpPr/>
          <p:nvPr/>
        </p:nvGrpSpPr>
        <p:grpSpPr>
          <a:xfrm>
            <a:off x="2767671" y="4797835"/>
            <a:ext cx="2068251" cy="1177571"/>
            <a:chOff x="7075751" y="3715982"/>
            <a:chExt cx="2068251" cy="1177571"/>
          </a:xfrm>
        </p:grpSpPr>
        <p:pic>
          <p:nvPicPr>
            <p:cNvPr id="1026" name="Picture 2" descr="Image result for ge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751" y="3715982"/>
              <a:ext cx="1217814" cy="9553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84658" y="4462666"/>
              <a:ext cx="1459344" cy="430887"/>
            </a:xfrm>
            <a:prstGeom prst="rect">
              <a:avLst/>
            </a:prstGeom>
            <a:noFill/>
          </p:spPr>
          <p:txBody>
            <a:bodyPr wrap="square" rtlCol="0">
              <a:spAutoFit/>
            </a:bodyPr>
            <a:lstStyle/>
            <a:p>
              <a:r>
                <a:rPr lang="en-US" sz="2200" dirty="0"/>
                <a:t>ML Engine</a:t>
              </a:r>
              <a:endParaRPr lang="en-GB" sz="2200" dirty="0"/>
            </a:p>
          </p:txBody>
        </p:sp>
      </p:grpSp>
      <p:sp>
        <p:nvSpPr>
          <p:cNvPr id="17" name="Right Arrow 16"/>
          <p:cNvSpPr/>
          <p:nvPr/>
        </p:nvSpPr>
        <p:spPr>
          <a:xfrm rot="5400000">
            <a:off x="3166928" y="4328993"/>
            <a:ext cx="324000" cy="288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Right Arrow 19"/>
          <p:cNvSpPr/>
          <p:nvPr/>
        </p:nvSpPr>
        <p:spPr>
          <a:xfrm>
            <a:off x="4645522" y="5106215"/>
            <a:ext cx="324000" cy="288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Rounded Rectangle 18"/>
          <p:cNvSpPr/>
          <p:nvPr/>
        </p:nvSpPr>
        <p:spPr>
          <a:xfrm>
            <a:off x="8832011" y="2704004"/>
            <a:ext cx="1403928" cy="494037"/>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Sample Size</a:t>
            </a:r>
            <a:endParaRPr lang="en-GB"/>
          </a:p>
        </p:txBody>
      </p:sp>
      <p:cxnSp>
        <p:nvCxnSpPr>
          <p:cNvPr id="22" name="Straight Arrow Connector 21"/>
          <p:cNvCxnSpPr>
            <a:stCxn id="19" idx="2"/>
            <a:endCxn id="25" idx="0"/>
          </p:cNvCxnSpPr>
          <p:nvPr/>
        </p:nvCxnSpPr>
        <p:spPr>
          <a:xfrm flipH="1">
            <a:off x="8706888" y="3198041"/>
            <a:ext cx="827087" cy="512306"/>
          </a:xfrm>
          <a:prstGeom prst="straightConnector1">
            <a:avLst/>
          </a:prstGeom>
          <a:ln w="38100">
            <a:solidFill>
              <a:schemeClr val="tx1">
                <a:lumMod val="65000"/>
                <a:lumOff val="3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24" name="TextBox 23"/>
          <p:cNvSpPr txBox="1"/>
          <p:nvPr/>
        </p:nvSpPr>
        <p:spPr>
          <a:xfrm>
            <a:off x="8066872" y="3265079"/>
            <a:ext cx="1034472" cy="369332"/>
          </a:xfrm>
          <a:prstGeom prst="rect">
            <a:avLst/>
          </a:prstGeom>
          <a:noFill/>
        </p:spPr>
        <p:txBody>
          <a:bodyPr wrap="square" rtlCol="0">
            <a:spAutoFit/>
          </a:bodyPr>
          <a:lstStyle/>
          <a:p>
            <a:r>
              <a:rPr lang="en-US" dirty="0">
                <a:solidFill>
                  <a:schemeClr val="tx1">
                    <a:lumMod val="75000"/>
                    <a:lumOff val="25000"/>
                  </a:schemeClr>
                </a:solidFill>
              </a:rPr>
              <a:t>&lt;=20000</a:t>
            </a:r>
            <a:endParaRPr lang="en-GB" dirty="0">
              <a:solidFill>
                <a:schemeClr val="tx1">
                  <a:lumMod val="75000"/>
                  <a:lumOff val="25000"/>
                </a:schemeClr>
              </a:solidFill>
            </a:endParaRPr>
          </a:p>
        </p:txBody>
      </p:sp>
      <p:sp>
        <p:nvSpPr>
          <p:cNvPr id="25" name="Rounded Rectangle 24"/>
          <p:cNvSpPr/>
          <p:nvPr/>
        </p:nvSpPr>
        <p:spPr>
          <a:xfrm>
            <a:off x="8004924" y="3710347"/>
            <a:ext cx="1403928" cy="494037"/>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Use RF</a:t>
            </a:r>
            <a:endParaRPr lang="en-GB" dirty="0"/>
          </a:p>
        </p:txBody>
      </p:sp>
      <p:cxnSp>
        <p:nvCxnSpPr>
          <p:cNvPr id="27" name="Straight Arrow Connector 26"/>
          <p:cNvCxnSpPr>
            <a:stCxn id="25" idx="2"/>
            <a:endCxn id="31" idx="0"/>
          </p:cNvCxnSpPr>
          <p:nvPr/>
        </p:nvCxnSpPr>
        <p:spPr>
          <a:xfrm flipH="1">
            <a:off x="7673482" y="4204384"/>
            <a:ext cx="1033406" cy="729453"/>
          </a:xfrm>
          <a:prstGeom prst="straightConnector1">
            <a:avLst/>
          </a:prstGeom>
          <a:ln w="38100">
            <a:solidFill>
              <a:schemeClr val="tx1">
                <a:lumMod val="65000"/>
                <a:lumOff val="3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7376968" y="4273485"/>
            <a:ext cx="1034472" cy="369332"/>
          </a:xfrm>
          <a:prstGeom prst="rect">
            <a:avLst/>
          </a:prstGeom>
          <a:noFill/>
        </p:spPr>
        <p:txBody>
          <a:bodyPr wrap="square" rtlCol="0">
            <a:spAutoFit/>
          </a:bodyPr>
          <a:lstStyle/>
          <a:p>
            <a:pPr algn="ctr"/>
            <a:r>
              <a:rPr lang="en-US">
                <a:solidFill>
                  <a:schemeClr val="tx1">
                    <a:lumMod val="75000"/>
                    <a:lumOff val="25000"/>
                  </a:schemeClr>
                </a:solidFill>
              </a:rPr>
              <a:t>Yes</a:t>
            </a:r>
            <a:endParaRPr lang="en-GB">
              <a:solidFill>
                <a:schemeClr val="tx1">
                  <a:lumMod val="75000"/>
                  <a:lumOff val="25000"/>
                </a:schemeClr>
              </a:solidFill>
            </a:endParaRPr>
          </a:p>
        </p:txBody>
      </p:sp>
      <p:sp>
        <p:nvSpPr>
          <p:cNvPr id="31" name="Rectangle 30"/>
          <p:cNvSpPr/>
          <p:nvPr/>
        </p:nvSpPr>
        <p:spPr>
          <a:xfrm>
            <a:off x="6851445" y="4933837"/>
            <a:ext cx="1644073" cy="541625"/>
          </a:xfrm>
          <a:prstGeom prst="rect">
            <a:avLst/>
          </a:prstGeom>
          <a:solidFill>
            <a:srgbClr val="2683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Good Performance</a:t>
            </a:r>
            <a:endParaRPr lang="en-GB" dirty="0"/>
          </a:p>
        </p:txBody>
      </p:sp>
      <p:cxnSp>
        <p:nvCxnSpPr>
          <p:cNvPr id="34" name="Straight Arrow Connector 33"/>
          <p:cNvCxnSpPr>
            <a:stCxn id="25" idx="2"/>
            <a:endCxn id="36" idx="0"/>
          </p:cNvCxnSpPr>
          <p:nvPr/>
        </p:nvCxnSpPr>
        <p:spPr>
          <a:xfrm>
            <a:off x="8706888" y="4204384"/>
            <a:ext cx="1104615" cy="729453"/>
          </a:xfrm>
          <a:prstGeom prst="straightConnector1">
            <a:avLst/>
          </a:prstGeom>
          <a:ln w="38100">
            <a:solidFill>
              <a:schemeClr val="tx1">
                <a:lumMod val="65000"/>
                <a:lumOff val="3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35" name="TextBox 34"/>
          <p:cNvSpPr txBox="1"/>
          <p:nvPr/>
        </p:nvSpPr>
        <p:spPr>
          <a:xfrm>
            <a:off x="9014316" y="4280320"/>
            <a:ext cx="1034472" cy="369332"/>
          </a:xfrm>
          <a:prstGeom prst="rect">
            <a:avLst/>
          </a:prstGeom>
          <a:noFill/>
        </p:spPr>
        <p:txBody>
          <a:bodyPr wrap="square" rtlCol="0">
            <a:spAutoFit/>
          </a:bodyPr>
          <a:lstStyle/>
          <a:p>
            <a:pPr algn="ctr"/>
            <a:r>
              <a:rPr lang="en-US">
                <a:solidFill>
                  <a:schemeClr val="tx1">
                    <a:lumMod val="75000"/>
                    <a:lumOff val="25000"/>
                  </a:schemeClr>
                </a:solidFill>
              </a:rPr>
              <a:t>No</a:t>
            </a:r>
            <a:endParaRPr lang="en-GB">
              <a:solidFill>
                <a:schemeClr val="tx1">
                  <a:lumMod val="75000"/>
                  <a:lumOff val="25000"/>
                </a:schemeClr>
              </a:solidFill>
            </a:endParaRPr>
          </a:p>
        </p:txBody>
      </p:sp>
      <p:sp>
        <p:nvSpPr>
          <p:cNvPr id="36" name="Rectangle 35"/>
          <p:cNvSpPr/>
          <p:nvPr/>
        </p:nvSpPr>
        <p:spPr>
          <a:xfrm>
            <a:off x="8989466" y="4933837"/>
            <a:ext cx="1644073" cy="541625"/>
          </a:xfrm>
          <a:prstGeom prst="rect">
            <a:avLst/>
          </a:prstGeom>
          <a:solidFill>
            <a:srgbClr val="2683C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Bad Performance</a:t>
            </a:r>
            <a:endParaRPr lang="en-GB"/>
          </a:p>
        </p:txBody>
      </p:sp>
      <p:cxnSp>
        <p:nvCxnSpPr>
          <p:cNvPr id="38" name="Straight Arrow Connector 37"/>
          <p:cNvCxnSpPr>
            <a:stCxn id="19" idx="2"/>
          </p:cNvCxnSpPr>
          <p:nvPr/>
        </p:nvCxnSpPr>
        <p:spPr>
          <a:xfrm>
            <a:off x="9533975" y="3198041"/>
            <a:ext cx="1133051" cy="574167"/>
          </a:xfrm>
          <a:prstGeom prst="straightConnector1">
            <a:avLst/>
          </a:prstGeom>
          <a:ln w="38100">
            <a:solidFill>
              <a:schemeClr val="tx1">
                <a:lumMod val="65000"/>
                <a:lumOff val="3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41" name="TextBox 40"/>
          <p:cNvSpPr txBox="1"/>
          <p:nvPr/>
        </p:nvSpPr>
        <p:spPr>
          <a:xfrm>
            <a:off x="10217125" y="3229463"/>
            <a:ext cx="1034472" cy="369332"/>
          </a:xfrm>
          <a:prstGeom prst="rect">
            <a:avLst/>
          </a:prstGeom>
          <a:noFill/>
        </p:spPr>
        <p:txBody>
          <a:bodyPr wrap="square" rtlCol="0">
            <a:spAutoFit/>
          </a:bodyPr>
          <a:lstStyle/>
          <a:p>
            <a:r>
              <a:rPr lang="en-US">
                <a:solidFill>
                  <a:schemeClr val="tx1">
                    <a:lumMod val="75000"/>
                    <a:lumOff val="25000"/>
                  </a:schemeClr>
                </a:solidFill>
              </a:rPr>
              <a:t>&gt;20000</a:t>
            </a:r>
            <a:endParaRPr lang="en-GB">
              <a:solidFill>
                <a:schemeClr val="tx1">
                  <a:lumMod val="75000"/>
                  <a:lumOff val="25000"/>
                </a:schemeClr>
              </a:solidFill>
            </a:endParaRPr>
          </a:p>
        </p:txBody>
      </p:sp>
      <p:sp>
        <p:nvSpPr>
          <p:cNvPr id="42" name="TextBox 41"/>
          <p:cNvSpPr txBox="1"/>
          <p:nvPr/>
        </p:nvSpPr>
        <p:spPr>
          <a:xfrm>
            <a:off x="10235939" y="3784031"/>
            <a:ext cx="1034472" cy="369332"/>
          </a:xfrm>
          <a:prstGeom prst="rect">
            <a:avLst/>
          </a:prstGeom>
          <a:noFill/>
        </p:spPr>
        <p:txBody>
          <a:bodyPr wrap="square" rtlCol="0">
            <a:spAutoFit/>
          </a:bodyPr>
          <a:lstStyle/>
          <a:p>
            <a:pPr algn="ctr"/>
            <a:r>
              <a:rPr lang="en-US"/>
              <a:t>…</a:t>
            </a:r>
            <a:endParaRPr lang="en-GB"/>
          </a:p>
        </p:txBody>
      </p:sp>
      <p:sp>
        <p:nvSpPr>
          <p:cNvPr id="7" name="Slide Number Placeholder 6">
            <a:extLst>
              <a:ext uri="{FF2B5EF4-FFF2-40B4-BE49-F238E27FC236}">
                <a16:creationId xmlns:a16="http://schemas.microsoft.com/office/drawing/2014/main" id="{3D90ACCE-7CD9-422A-955B-38C89C9EC3AD}"/>
              </a:ext>
            </a:extLst>
          </p:cNvPr>
          <p:cNvSpPr>
            <a:spLocks noGrp="1"/>
          </p:cNvSpPr>
          <p:nvPr>
            <p:ph type="sldNum" sz="quarter" idx="4"/>
          </p:nvPr>
        </p:nvSpPr>
        <p:spPr/>
        <p:txBody>
          <a:bodyPr/>
          <a:lstStyle/>
          <a:p>
            <a:fld id="{F3164A33-BA3B-4257-99BF-AAAE7BC3E136}" type="slidenum">
              <a:rPr lang="el-GR" smtClean="0"/>
              <a:pPr/>
              <a:t>23</a:t>
            </a:fld>
            <a:r>
              <a:rPr lang="en-US"/>
              <a:t> of 80</a:t>
            </a:r>
            <a:endParaRPr lang="el-GR" dirty="0"/>
          </a:p>
        </p:txBody>
      </p:sp>
      <p:pic>
        <p:nvPicPr>
          <p:cNvPr id="4" name="Picture 3">
            <a:extLst>
              <a:ext uri="{FF2B5EF4-FFF2-40B4-BE49-F238E27FC236}">
                <a16:creationId xmlns:a16="http://schemas.microsoft.com/office/drawing/2014/main" id="{57D82C95-4387-4CB4-812B-1013F06275A5}"/>
              </a:ext>
            </a:extLst>
          </p:cNvPr>
          <p:cNvPicPr>
            <a:picLocks noChangeAspect="1"/>
          </p:cNvPicPr>
          <p:nvPr/>
        </p:nvPicPr>
        <p:blipFill>
          <a:blip r:embed="rId3"/>
          <a:stretch>
            <a:fillRect/>
          </a:stretch>
        </p:blipFill>
        <p:spPr>
          <a:xfrm>
            <a:off x="576782" y="2502519"/>
            <a:ext cx="6399808" cy="1717801"/>
          </a:xfrm>
          <a:prstGeom prst="rect">
            <a:avLst/>
          </a:prstGeom>
        </p:spPr>
      </p:pic>
    </p:spTree>
    <p:extLst>
      <p:ext uri="{BB962C8B-B14F-4D97-AF65-F5344CB8AC3E}">
        <p14:creationId xmlns:p14="http://schemas.microsoft.com/office/powerpoint/2010/main" val="306664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7719-B2CA-4270-BC42-0F9C57A3E5AE}"/>
              </a:ext>
            </a:extLst>
          </p:cNvPr>
          <p:cNvSpPr>
            <a:spLocks noGrp="1"/>
          </p:cNvSpPr>
          <p:nvPr>
            <p:ph type="ctrTitle"/>
          </p:nvPr>
        </p:nvSpPr>
        <p:spPr/>
        <p:txBody>
          <a:bodyPr/>
          <a:lstStyle/>
          <a:p>
            <a:r>
              <a:rPr lang="en-US" dirty="0"/>
              <a:t>Challenge: Optimize choices</a:t>
            </a:r>
          </a:p>
        </p:txBody>
      </p:sp>
      <p:sp>
        <p:nvSpPr>
          <p:cNvPr id="5" name="Subtitle 4">
            <a:extLst>
              <a:ext uri="{FF2B5EF4-FFF2-40B4-BE49-F238E27FC236}">
                <a16:creationId xmlns:a16="http://schemas.microsoft.com/office/drawing/2014/main" id="{269BA857-A9D7-4E3D-9B6A-0FEE1B9E618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C3AEF81-C259-447A-BB2A-530CDD9EE1EB}"/>
              </a:ext>
            </a:extLst>
          </p:cNvPr>
          <p:cNvSpPr>
            <a:spLocks noGrp="1"/>
          </p:cNvSpPr>
          <p:nvPr>
            <p:ph type="sldNum" sz="quarter" idx="4"/>
          </p:nvPr>
        </p:nvSpPr>
        <p:spPr/>
        <p:txBody>
          <a:bodyPr/>
          <a:lstStyle/>
          <a:p>
            <a:fld id="{F3164A33-BA3B-4257-99BF-AAAE7BC3E136}" type="slidenum">
              <a:rPr lang="el-GR" smtClean="0"/>
              <a:pPr/>
              <a:t>24</a:t>
            </a:fld>
            <a:endParaRPr lang="el-GR" dirty="0"/>
          </a:p>
        </p:txBody>
      </p:sp>
    </p:spTree>
    <p:extLst>
      <p:ext uri="{BB962C8B-B14F-4D97-AF65-F5344CB8AC3E}">
        <p14:creationId xmlns:p14="http://schemas.microsoft.com/office/powerpoint/2010/main" val="424602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6919-6296-473D-A288-17E1DDDB219E}"/>
              </a:ext>
            </a:extLst>
          </p:cNvPr>
          <p:cNvSpPr>
            <a:spLocks noGrp="1"/>
          </p:cNvSpPr>
          <p:nvPr>
            <p:ph type="title"/>
          </p:nvPr>
        </p:nvSpPr>
        <p:spPr/>
        <p:txBody>
          <a:bodyPr/>
          <a:lstStyle/>
          <a:p>
            <a:r>
              <a:rPr lang="en-US" dirty="0"/>
              <a:t>Hyper-Parameters</a:t>
            </a:r>
          </a:p>
        </p:txBody>
      </p:sp>
      <p:sp>
        <p:nvSpPr>
          <p:cNvPr id="3" name="Content Placeholder 2">
            <a:extLst>
              <a:ext uri="{FF2B5EF4-FFF2-40B4-BE49-F238E27FC236}">
                <a16:creationId xmlns:a16="http://schemas.microsoft.com/office/drawing/2014/main" id="{2872B181-C2F7-4834-9482-30AF2F3DC2D0}"/>
              </a:ext>
            </a:extLst>
          </p:cNvPr>
          <p:cNvSpPr>
            <a:spLocks noGrp="1"/>
          </p:cNvSpPr>
          <p:nvPr>
            <p:ph idx="1"/>
          </p:nvPr>
        </p:nvSpPr>
        <p:spPr/>
        <p:txBody>
          <a:bodyPr/>
          <a:lstStyle/>
          <a:p>
            <a:r>
              <a:rPr lang="en-US" dirty="0"/>
              <a:t>Algorithms typically accept hyper-parameters</a:t>
            </a:r>
          </a:p>
          <a:p>
            <a:pPr lvl="1"/>
            <a:r>
              <a:rPr lang="en-US" dirty="0"/>
              <a:t>They affect the </a:t>
            </a:r>
            <a:r>
              <a:rPr lang="en-US" b="1" dirty="0"/>
              <a:t>sensitivity</a:t>
            </a:r>
            <a:r>
              <a:rPr lang="en-US" dirty="0"/>
              <a:t> of identifying patterns and correlations</a:t>
            </a:r>
          </a:p>
          <a:p>
            <a:r>
              <a:rPr lang="en-US" dirty="0"/>
              <a:t>The choice of the algorithm to use is also a hyper-parameter!</a:t>
            </a:r>
          </a:p>
          <a:p>
            <a:endParaRPr lang="en-US" dirty="0"/>
          </a:p>
          <a:p>
            <a:r>
              <a:rPr lang="en-US" dirty="0"/>
              <a:t>Parameters of a model: learnt from the data</a:t>
            </a:r>
          </a:p>
          <a:p>
            <a:r>
              <a:rPr lang="en-US" dirty="0"/>
              <a:t>Hyper-parameters of an algorithm: set by the user</a:t>
            </a:r>
          </a:p>
        </p:txBody>
      </p:sp>
      <p:sp>
        <p:nvSpPr>
          <p:cNvPr id="4" name="Slide Number Placeholder 3">
            <a:extLst>
              <a:ext uri="{FF2B5EF4-FFF2-40B4-BE49-F238E27FC236}">
                <a16:creationId xmlns:a16="http://schemas.microsoft.com/office/drawing/2014/main" id="{31EC02A2-B321-4EE8-BF30-CEC6FAAA16CF}"/>
              </a:ext>
            </a:extLst>
          </p:cNvPr>
          <p:cNvSpPr>
            <a:spLocks noGrp="1"/>
          </p:cNvSpPr>
          <p:nvPr>
            <p:ph type="sldNum" sz="quarter" idx="4"/>
          </p:nvPr>
        </p:nvSpPr>
        <p:spPr/>
        <p:txBody>
          <a:bodyPr/>
          <a:lstStyle/>
          <a:p>
            <a:fld id="{F3164A33-BA3B-4257-99BF-AAAE7BC3E136}" type="slidenum">
              <a:rPr lang="el-GR" smtClean="0"/>
              <a:pPr/>
              <a:t>25</a:t>
            </a:fld>
            <a:endParaRPr lang="el-GR" dirty="0"/>
          </a:p>
        </p:txBody>
      </p:sp>
    </p:spTree>
    <p:extLst>
      <p:ext uri="{BB962C8B-B14F-4D97-AF65-F5344CB8AC3E}">
        <p14:creationId xmlns:p14="http://schemas.microsoft.com/office/powerpoint/2010/main" val="173802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4E4F14-C32B-48A4-9706-F23E1A754F0B}"/>
              </a:ext>
            </a:extLst>
          </p:cNvPr>
          <p:cNvSpPr>
            <a:spLocks noGrp="1"/>
          </p:cNvSpPr>
          <p:nvPr>
            <p:ph type="title"/>
          </p:nvPr>
        </p:nvSpPr>
        <p:spPr/>
        <p:txBody>
          <a:bodyPr>
            <a:normAutofit fontScale="90000"/>
          </a:bodyPr>
          <a:lstStyle/>
          <a:p>
            <a:r>
              <a:rPr lang="en-US" dirty="0"/>
              <a:t>Hyper-Parameters and Configurations</a:t>
            </a:r>
          </a:p>
        </p:txBody>
      </p:sp>
      <p:sp>
        <p:nvSpPr>
          <p:cNvPr id="3" name="Θέση περιεχομένου 2">
            <a:extLst>
              <a:ext uri="{FF2B5EF4-FFF2-40B4-BE49-F238E27FC236}">
                <a16:creationId xmlns:a16="http://schemas.microsoft.com/office/drawing/2014/main" id="{3973D183-ACAD-4D02-BBAD-ADE5871338CE}"/>
              </a:ext>
            </a:extLst>
          </p:cNvPr>
          <p:cNvSpPr>
            <a:spLocks noGrp="1"/>
          </p:cNvSpPr>
          <p:nvPr>
            <p:ph idx="1"/>
          </p:nvPr>
        </p:nvSpPr>
        <p:spPr>
          <a:xfrm>
            <a:off x="1097279" y="1747889"/>
            <a:ext cx="10058400" cy="4475951"/>
          </a:xfrm>
        </p:spPr>
        <p:txBody>
          <a:bodyPr vert="horz" lIns="0" tIns="45720" rIns="0" bIns="45720" rtlCol="0" anchor="t">
            <a:normAutofit/>
          </a:bodyPr>
          <a:lstStyle/>
          <a:p>
            <a:pPr marL="361950" indent="-361950">
              <a:spcAft>
                <a:spcPts val="1800"/>
              </a:spcAft>
            </a:pPr>
            <a:r>
              <a:rPr lang="en-US" b="1" dirty="0">
                <a:solidFill>
                  <a:srgbClr val="C80000"/>
                </a:solidFill>
              </a:rPr>
              <a:t>Configuration</a:t>
            </a:r>
            <a:r>
              <a:rPr lang="en-US" dirty="0"/>
              <a:t>: an instantiation of all choices of a pipeline (values of hyper-parameters)</a:t>
            </a:r>
          </a:p>
          <a:p>
            <a:pPr marL="361950" indent="-361950">
              <a:spcAft>
                <a:spcPts val="1800"/>
              </a:spcAft>
            </a:pPr>
            <a:r>
              <a:rPr lang="en-US" dirty="0"/>
              <a:t>A configuration completely defines which computations to perform all the way from data to model.</a:t>
            </a:r>
          </a:p>
        </p:txBody>
      </p:sp>
      <p:sp>
        <p:nvSpPr>
          <p:cNvPr id="7" name="Slide Number Placeholder 6">
            <a:extLst>
              <a:ext uri="{FF2B5EF4-FFF2-40B4-BE49-F238E27FC236}">
                <a16:creationId xmlns:a16="http://schemas.microsoft.com/office/drawing/2014/main" id="{50E0A33A-A27D-4932-A986-A59CB02958D3}"/>
              </a:ext>
            </a:extLst>
          </p:cNvPr>
          <p:cNvSpPr>
            <a:spLocks noGrp="1"/>
          </p:cNvSpPr>
          <p:nvPr>
            <p:ph type="sldNum" sz="quarter" idx="4"/>
          </p:nvPr>
        </p:nvSpPr>
        <p:spPr/>
        <p:txBody>
          <a:bodyPr/>
          <a:lstStyle/>
          <a:p>
            <a:fld id="{F3164A33-BA3B-4257-99BF-AAAE7BC3E136}" type="slidenum">
              <a:rPr lang="el-GR" smtClean="0"/>
              <a:pPr/>
              <a:t>26</a:t>
            </a:fld>
            <a:r>
              <a:rPr lang="en-US"/>
              <a:t> of 80</a:t>
            </a:r>
            <a:endParaRPr lang="el-GR" dirty="0"/>
          </a:p>
        </p:txBody>
      </p:sp>
    </p:spTree>
    <p:extLst>
      <p:ext uri="{BB962C8B-B14F-4D97-AF65-F5344CB8AC3E}">
        <p14:creationId xmlns:p14="http://schemas.microsoft.com/office/powerpoint/2010/main" val="1492169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92189-855F-40C9-806B-F212A7CC30AE}"/>
              </a:ext>
            </a:extLst>
          </p:cNvPr>
          <p:cNvSpPr>
            <a:spLocks noGrp="1"/>
          </p:cNvSpPr>
          <p:nvPr>
            <p:ph type="title"/>
          </p:nvPr>
        </p:nvSpPr>
        <p:spPr/>
        <p:txBody>
          <a:bodyPr>
            <a:normAutofit fontScale="90000"/>
          </a:bodyPr>
          <a:lstStyle/>
          <a:p>
            <a:r>
              <a:rPr lang="en-US" dirty="0"/>
              <a:t>The Concept of a Configuration of the Pipeline</a:t>
            </a:r>
            <a:endParaRPr lang="el-GR" dirty="0"/>
          </a:p>
        </p:txBody>
      </p:sp>
      <p:grpSp>
        <p:nvGrpSpPr>
          <p:cNvPr id="5" name="Group 4">
            <a:extLst>
              <a:ext uri="{FF2B5EF4-FFF2-40B4-BE49-F238E27FC236}">
                <a16:creationId xmlns:a16="http://schemas.microsoft.com/office/drawing/2014/main" id="{BFC6AFED-BFB0-4415-9641-18C1981DF621}"/>
              </a:ext>
            </a:extLst>
          </p:cNvPr>
          <p:cNvGrpSpPr/>
          <p:nvPr/>
        </p:nvGrpSpPr>
        <p:grpSpPr>
          <a:xfrm>
            <a:off x="2924175" y="1807235"/>
            <a:ext cx="6007475" cy="1574140"/>
            <a:chOff x="2924175" y="1807235"/>
            <a:chExt cx="6007475" cy="1574140"/>
          </a:xfrm>
        </p:grpSpPr>
        <p:sp>
          <p:nvSpPr>
            <p:cNvPr id="3" name="Rectangle 2">
              <a:extLst>
                <a:ext uri="{FF2B5EF4-FFF2-40B4-BE49-F238E27FC236}">
                  <a16:creationId xmlns:a16="http://schemas.microsoft.com/office/drawing/2014/main" id="{2E3D8ED9-841B-41EB-8220-79283C47262B}"/>
                </a:ext>
              </a:extLst>
            </p:cNvPr>
            <p:cNvSpPr/>
            <p:nvPr/>
          </p:nvSpPr>
          <p:spPr>
            <a:xfrm>
              <a:off x="2924175" y="1819275"/>
              <a:ext cx="6007475" cy="1562100"/>
            </a:xfrm>
            <a:prstGeom prst="rect">
              <a:avLst/>
            </a:prstGeom>
            <a:noFill/>
            <a:ln w="28575">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77E6DB76-7E34-4AE7-857F-163141AF17FC}"/>
                </a:ext>
              </a:extLst>
            </p:cNvPr>
            <p:cNvSpPr txBox="1"/>
            <p:nvPr/>
          </p:nvSpPr>
          <p:spPr>
            <a:xfrm>
              <a:off x="3344333" y="1816388"/>
              <a:ext cx="1400289" cy="646331"/>
            </a:xfrm>
            <a:prstGeom prst="rect">
              <a:avLst/>
            </a:prstGeom>
            <a:noFill/>
          </p:spPr>
          <p:txBody>
            <a:bodyPr wrap="square" rtlCol="0">
              <a:spAutoFit/>
            </a:bodyPr>
            <a:lstStyle/>
            <a:p>
              <a:pPr algn="ctr"/>
              <a:r>
                <a:rPr lang="en-US" b="1" dirty="0">
                  <a:solidFill>
                    <a:schemeClr val="tx1">
                      <a:lumMod val="75000"/>
                      <a:lumOff val="25000"/>
                    </a:schemeClr>
                  </a:solidFill>
                </a:rPr>
                <a:t>Feature selection</a:t>
              </a:r>
              <a:endParaRPr lang="el-GR" b="1" dirty="0">
                <a:solidFill>
                  <a:schemeClr val="tx1">
                    <a:lumMod val="75000"/>
                    <a:lumOff val="25000"/>
                  </a:schemeClr>
                </a:solidFill>
              </a:endParaRPr>
            </a:p>
          </p:txBody>
        </p:sp>
        <p:pic>
          <p:nvPicPr>
            <p:cNvPr id="3080" name="Picture 8" descr="equalizer icon">
              <a:extLst>
                <a:ext uri="{FF2B5EF4-FFF2-40B4-BE49-F238E27FC236}">
                  <a16:creationId xmlns:a16="http://schemas.microsoft.com/office/drawing/2014/main" id="{A6EAD0B8-8A43-4DAE-B1CA-B18DBFE17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855" y="2406938"/>
              <a:ext cx="843796" cy="8437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B05CACE-F693-4381-824D-0DB978494C53}"/>
                </a:ext>
              </a:extLst>
            </p:cNvPr>
            <p:cNvSpPr/>
            <p:nvPr/>
          </p:nvSpPr>
          <p:spPr>
            <a:xfrm>
              <a:off x="4966583" y="1928441"/>
              <a:ext cx="684803" cy="369332"/>
            </a:xfrm>
            <a:prstGeom prst="rect">
              <a:avLst/>
            </a:prstGeom>
          </p:spPr>
          <p:txBody>
            <a:bodyPr wrap="none">
              <a:spAutoFit/>
            </a:bodyPr>
            <a:lstStyle/>
            <a:p>
              <a:pPr algn="ctr"/>
              <a:r>
                <a:rPr lang="en-US" b="1" dirty="0">
                  <a:solidFill>
                    <a:schemeClr val="tx1">
                      <a:lumMod val="75000"/>
                      <a:lumOff val="25000"/>
                    </a:schemeClr>
                  </a:solidFill>
                </a:rPr>
                <a:t>SVM</a:t>
              </a:r>
              <a:endParaRPr lang="el-GR" b="1" dirty="0">
                <a:solidFill>
                  <a:schemeClr val="tx1">
                    <a:lumMod val="75000"/>
                    <a:lumOff val="25000"/>
                  </a:schemeClr>
                </a:solidFill>
              </a:endParaRPr>
            </a:p>
          </p:txBody>
        </p:sp>
        <p:pic>
          <p:nvPicPr>
            <p:cNvPr id="11" name="Picture 8" descr="equalizer icon">
              <a:extLst>
                <a:ext uri="{FF2B5EF4-FFF2-40B4-BE49-F238E27FC236}">
                  <a16:creationId xmlns:a16="http://schemas.microsoft.com/office/drawing/2014/main" id="{C8043A41-93AA-4B87-A718-564701B13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115" y="2392010"/>
              <a:ext cx="843796" cy="8437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998886F-E18C-4FC3-B941-7692263C390B}"/>
                </a:ext>
              </a:extLst>
            </p:cNvPr>
            <p:cNvSpPr/>
            <p:nvPr/>
          </p:nvSpPr>
          <p:spPr>
            <a:xfrm>
              <a:off x="6171017" y="1816388"/>
              <a:ext cx="1083558" cy="584775"/>
            </a:xfrm>
            <a:prstGeom prst="rect">
              <a:avLst/>
            </a:prstGeom>
          </p:spPr>
          <p:txBody>
            <a:bodyPr wrap="square">
              <a:spAutoFit/>
            </a:bodyPr>
            <a:lstStyle/>
            <a:p>
              <a:pPr algn="ctr"/>
              <a:r>
                <a:rPr lang="en-US" sz="1600" b="1" dirty="0">
                  <a:solidFill>
                    <a:schemeClr val="tx1">
                      <a:lumMod val="75000"/>
                      <a:lumOff val="25000"/>
                    </a:schemeClr>
                  </a:solidFill>
                </a:rPr>
                <a:t>Random Forest</a:t>
              </a:r>
              <a:endParaRPr lang="el-GR" sz="1600" b="1" dirty="0">
                <a:solidFill>
                  <a:schemeClr val="tx1">
                    <a:lumMod val="75000"/>
                    <a:lumOff val="25000"/>
                  </a:schemeClr>
                </a:solidFill>
              </a:endParaRPr>
            </a:p>
          </p:txBody>
        </p:sp>
        <p:pic>
          <p:nvPicPr>
            <p:cNvPr id="13" name="Picture 8" descr="equalizer icon">
              <a:extLst>
                <a:ext uri="{FF2B5EF4-FFF2-40B4-BE49-F238E27FC236}">
                  <a16:creationId xmlns:a16="http://schemas.microsoft.com/office/drawing/2014/main" id="{88853A41-E5A5-4389-8BD3-88C108383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464" y="2379970"/>
              <a:ext cx="843796" cy="8437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DB61750-14AF-484D-A481-4A4303D06511}"/>
                </a:ext>
              </a:extLst>
            </p:cNvPr>
            <p:cNvSpPr/>
            <p:nvPr/>
          </p:nvSpPr>
          <p:spPr>
            <a:xfrm>
              <a:off x="7525482" y="1807235"/>
              <a:ext cx="1406168" cy="584775"/>
            </a:xfrm>
            <a:prstGeom prst="rect">
              <a:avLst/>
            </a:prstGeom>
          </p:spPr>
          <p:txBody>
            <a:bodyPr wrap="square">
              <a:spAutoFit/>
            </a:bodyPr>
            <a:lstStyle/>
            <a:p>
              <a:pPr algn="ctr"/>
              <a:r>
                <a:rPr lang="en-US" sz="1600" b="1" dirty="0">
                  <a:solidFill>
                    <a:schemeClr val="tx1">
                      <a:lumMod val="75000"/>
                      <a:lumOff val="25000"/>
                    </a:schemeClr>
                  </a:solidFill>
                </a:rPr>
                <a:t>Ridge Regression</a:t>
              </a:r>
              <a:endParaRPr lang="el-GR" sz="1600" b="1" dirty="0">
                <a:solidFill>
                  <a:schemeClr val="tx1">
                    <a:lumMod val="75000"/>
                    <a:lumOff val="25000"/>
                  </a:schemeClr>
                </a:solidFill>
              </a:endParaRPr>
            </a:p>
          </p:txBody>
        </p:sp>
        <p:pic>
          <p:nvPicPr>
            <p:cNvPr id="16" name="Picture 8" descr="equalizer icon">
              <a:extLst>
                <a:ext uri="{FF2B5EF4-FFF2-40B4-BE49-F238E27FC236}">
                  <a16:creationId xmlns:a16="http://schemas.microsoft.com/office/drawing/2014/main" id="{C7AB9BB5-1FCF-45DC-9D1A-60EB0B793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580" y="2417445"/>
              <a:ext cx="843796" cy="84379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7" name="Table 16">
            <a:extLst>
              <a:ext uri="{FF2B5EF4-FFF2-40B4-BE49-F238E27FC236}">
                <a16:creationId xmlns:a16="http://schemas.microsoft.com/office/drawing/2014/main" id="{47D531FD-CBA6-4706-A717-9570EE550EA9}"/>
              </a:ext>
            </a:extLst>
          </p:cNvPr>
          <p:cNvGraphicFramePr>
            <a:graphicFrameLocks noGrp="1"/>
          </p:cNvGraphicFramePr>
          <p:nvPr>
            <p:extLst>
              <p:ext uri="{D42A27DB-BD31-4B8C-83A1-F6EECF244321}">
                <p14:modId xmlns:p14="http://schemas.microsoft.com/office/powerpoint/2010/main" val="2538704091"/>
              </p:ext>
            </p:extLst>
          </p:nvPr>
        </p:nvGraphicFramePr>
        <p:xfrm>
          <a:off x="2401654" y="4232136"/>
          <a:ext cx="7047139" cy="1737360"/>
        </p:xfrm>
        <a:graphic>
          <a:graphicData uri="http://schemas.openxmlformats.org/drawingml/2006/table">
            <a:tbl>
              <a:tblPr firstRow="1" bandRow="1">
                <a:tableStyleId>{00A15C55-8517-42AA-B614-E9B94910E393}</a:tableStyleId>
              </a:tblPr>
              <a:tblGrid>
                <a:gridCol w="1459311">
                  <a:extLst>
                    <a:ext uri="{9D8B030D-6E8A-4147-A177-3AD203B41FA5}">
                      <a16:colId xmlns:a16="http://schemas.microsoft.com/office/drawing/2014/main" val="20000"/>
                    </a:ext>
                  </a:extLst>
                </a:gridCol>
                <a:gridCol w="1180628">
                  <a:extLst>
                    <a:ext uri="{9D8B030D-6E8A-4147-A177-3AD203B41FA5}">
                      <a16:colId xmlns:a16="http://schemas.microsoft.com/office/drawing/2014/main" val="20001"/>
                    </a:ext>
                  </a:extLst>
                </a:gridCol>
                <a:gridCol w="1256985">
                  <a:extLst>
                    <a:ext uri="{9D8B030D-6E8A-4147-A177-3AD203B41FA5}">
                      <a16:colId xmlns:a16="http://schemas.microsoft.com/office/drawing/2014/main" val="20002"/>
                    </a:ext>
                  </a:extLst>
                </a:gridCol>
                <a:gridCol w="501002">
                  <a:extLst>
                    <a:ext uri="{9D8B030D-6E8A-4147-A177-3AD203B41FA5}">
                      <a16:colId xmlns:a16="http://schemas.microsoft.com/office/drawing/2014/main" val="20003"/>
                    </a:ext>
                  </a:extLst>
                </a:gridCol>
                <a:gridCol w="1474323">
                  <a:extLst>
                    <a:ext uri="{9D8B030D-6E8A-4147-A177-3AD203B41FA5}">
                      <a16:colId xmlns:a16="http://schemas.microsoft.com/office/drawing/2014/main" val="20004"/>
                    </a:ext>
                  </a:extLst>
                </a:gridCol>
                <a:gridCol w="1174890">
                  <a:extLst>
                    <a:ext uri="{9D8B030D-6E8A-4147-A177-3AD203B41FA5}">
                      <a16:colId xmlns:a16="http://schemas.microsoft.com/office/drawing/2014/main" val="47103725"/>
                    </a:ext>
                  </a:extLst>
                </a:gridCol>
              </a:tblGrid>
              <a:tr h="0">
                <a:tc>
                  <a:txBody>
                    <a:bodyPr/>
                    <a:lstStyle/>
                    <a:p>
                      <a:pPr algn="ctr"/>
                      <a:r>
                        <a:rPr lang="en-US" sz="1400" dirty="0"/>
                        <a:t>Configuration</a:t>
                      </a:r>
                    </a:p>
                  </a:txBody>
                  <a:tcPr anchor="ctr">
                    <a:solidFill>
                      <a:srgbClr val="C80000"/>
                    </a:solidFill>
                  </a:tcPr>
                </a:tc>
                <a:tc>
                  <a:txBody>
                    <a:bodyPr/>
                    <a:lstStyle/>
                    <a:p>
                      <a:pPr algn="ctr"/>
                      <a:r>
                        <a:rPr lang="en-US" sz="1400" dirty="0"/>
                        <a:t>Hyper-parameter 1</a:t>
                      </a:r>
                    </a:p>
                  </a:txBody>
                  <a:tcPr anchor="ctr">
                    <a:solidFill>
                      <a:srgbClr val="C8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Hyper-parameter 2</a:t>
                      </a:r>
                    </a:p>
                  </a:txBody>
                  <a:tcPr anchor="ctr">
                    <a:solidFill>
                      <a:srgbClr val="C80000"/>
                    </a:solidFill>
                  </a:tcPr>
                </a:tc>
                <a:tc>
                  <a:txBody>
                    <a:bodyPr/>
                    <a:lstStyle/>
                    <a:p>
                      <a:pPr algn="ctr"/>
                      <a:r>
                        <a:rPr lang="mr-IN" sz="1400" dirty="0"/>
                        <a:t>…</a:t>
                      </a:r>
                      <a:r>
                        <a:rPr lang="en-US" sz="1400" dirty="0"/>
                        <a:t>.</a:t>
                      </a:r>
                    </a:p>
                  </a:txBody>
                  <a:tcPr anchor="ctr">
                    <a:solidFill>
                      <a:srgbClr val="C80000"/>
                    </a:solidFill>
                  </a:tcPr>
                </a:tc>
                <a:tc>
                  <a:txBody>
                    <a:bodyPr/>
                    <a:lstStyle/>
                    <a:p>
                      <a:pPr algn="ctr"/>
                      <a:r>
                        <a:rPr lang="en-US" sz="1400" dirty="0"/>
                        <a:t>Hyper-parameter m-1</a:t>
                      </a:r>
                    </a:p>
                  </a:txBody>
                  <a:tcPr anchor="ctr">
                    <a:solidFill>
                      <a:srgbClr val="C8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Hyper-parameter m</a:t>
                      </a:r>
                    </a:p>
                  </a:txBody>
                  <a:tcPr anchor="ctr">
                    <a:solidFill>
                      <a:srgbClr val="C80000"/>
                    </a:solidFill>
                  </a:tcPr>
                </a:tc>
                <a:extLst>
                  <a:ext uri="{0D108BD9-81ED-4DB2-BD59-A6C34878D82A}">
                    <a16:rowId xmlns:a16="http://schemas.microsoft.com/office/drawing/2014/main" val="10000"/>
                  </a:ext>
                </a:extLst>
              </a:tr>
              <a:tr h="0">
                <a:tc>
                  <a:txBody>
                    <a:bodyPr/>
                    <a:lstStyle/>
                    <a:p>
                      <a:pPr algn="ctr"/>
                      <a:r>
                        <a:rPr lang="en-US" sz="1400" dirty="0"/>
                        <a:t>1</a:t>
                      </a:r>
                      <a:endParaRPr lang="en-US" sz="1400" i="1" dirty="0"/>
                    </a:p>
                  </a:txBody>
                  <a:tcPr anchor="ctr"/>
                </a:tc>
                <a:tc>
                  <a:txBody>
                    <a:bodyPr/>
                    <a:lstStyle/>
                    <a:p>
                      <a:pPr algn="ctr"/>
                      <a:r>
                        <a:rPr lang="en-US" sz="1400" dirty="0"/>
                        <a:t>SES</a:t>
                      </a:r>
                    </a:p>
                  </a:txBody>
                  <a:tcPr anchor="ctr"/>
                </a:tc>
                <a:tc>
                  <a:txBody>
                    <a:bodyPr/>
                    <a:lstStyle/>
                    <a:p>
                      <a:pPr algn="ctr"/>
                      <a:r>
                        <a:rPr lang="en-US" sz="1400" dirty="0"/>
                        <a:t>0.05</a:t>
                      </a:r>
                    </a:p>
                  </a:txBody>
                  <a:tcPr anchor="ctr"/>
                </a:tc>
                <a:tc>
                  <a:txBody>
                    <a:bodyPr/>
                    <a:lstStyle/>
                    <a:p>
                      <a:pPr algn="ctr"/>
                      <a:r>
                        <a:rPr lang="en-US" sz="1400" dirty="0"/>
                        <a:t>…</a:t>
                      </a:r>
                    </a:p>
                  </a:txBody>
                  <a:tcPr anchor="ctr"/>
                </a:tc>
                <a:tc>
                  <a:txBody>
                    <a:bodyPr/>
                    <a:lstStyle/>
                    <a:p>
                      <a:pPr algn="ctr"/>
                      <a:r>
                        <a:rPr lang="en-US" sz="1400" dirty="0"/>
                        <a:t>SVM</a:t>
                      </a:r>
                    </a:p>
                  </a:txBody>
                  <a:tcPr anchor="ctr"/>
                </a:tc>
                <a:tc>
                  <a:txBody>
                    <a:bodyPr/>
                    <a:lstStyle/>
                    <a:p>
                      <a:pPr algn="ctr"/>
                      <a:r>
                        <a:rPr lang="en-US" sz="1400" dirty="0"/>
                        <a:t>2</a:t>
                      </a:r>
                    </a:p>
                  </a:txBody>
                  <a:tcPr anchor="ctr"/>
                </a:tc>
                <a:extLst>
                  <a:ext uri="{0D108BD9-81ED-4DB2-BD59-A6C34878D82A}">
                    <a16:rowId xmlns:a16="http://schemas.microsoft.com/office/drawing/2014/main" val="10001"/>
                  </a:ext>
                </a:extLst>
              </a:tr>
              <a:tr h="0">
                <a:tc>
                  <a:txBody>
                    <a:bodyPr/>
                    <a:lstStyle/>
                    <a:p>
                      <a:pPr algn="ctr"/>
                      <a:r>
                        <a:rPr lang="en-US" sz="1400" dirty="0"/>
                        <a:t>2</a:t>
                      </a:r>
                      <a:endParaRPr lang="en-US" sz="1400" i="1" dirty="0"/>
                    </a:p>
                  </a:txBody>
                  <a:tcPr anchor="ctr"/>
                </a:tc>
                <a:tc>
                  <a:txBody>
                    <a:bodyPr/>
                    <a:lstStyle/>
                    <a:p>
                      <a:pPr algn="ctr"/>
                      <a:r>
                        <a:rPr lang="en-US" sz="1400" dirty="0"/>
                        <a:t>Lasso</a:t>
                      </a:r>
                    </a:p>
                  </a:txBody>
                  <a:tcPr anchor="ctr"/>
                </a:tc>
                <a:tc>
                  <a:txBody>
                    <a:bodyPr/>
                    <a:lstStyle/>
                    <a:p>
                      <a:pPr algn="ctr"/>
                      <a:r>
                        <a:rPr lang="en-US" sz="1400" dirty="0"/>
                        <a:t>1</a:t>
                      </a:r>
                    </a:p>
                  </a:txBody>
                  <a:tcPr anchor="ctr"/>
                </a:tc>
                <a:tc>
                  <a:txBody>
                    <a:bodyPr/>
                    <a:lstStyle/>
                    <a:p>
                      <a:pPr algn="ctr"/>
                      <a:r>
                        <a:rPr lang="en-US" sz="1400" dirty="0"/>
                        <a:t>…</a:t>
                      </a:r>
                    </a:p>
                  </a:txBody>
                  <a:tcPr anchor="ctr"/>
                </a:tc>
                <a:tc>
                  <a:txBody>
                    <a:bodyPr/>
                    <a:lstStyle/>
                    <a:p>
                      <a:pPr algn="ctr"/>
                      <a:r>
                        <a:rPr lang="en-US" sz="1400" dirty="0"/>
                        <a:t>Random Forests</a:t>
                      </a:r>
                    </a:p>
                  </a:txBody>
                  <a:tcPr anchor="ctr"/>
                </a:tc>
                <a:tc>
                  <a:txBody>
                    <a:bodyPr/>
                    <a:lstStyle/>
                    <a:p>
                      <a:pPr algn="ctr"/>
                      <a:r>
                        <a:rPr lang="en-US" sz="1400" dirty="0"/>
                        <a:t>500</a:t>
                      </a:r>
                    </a:p>
                  </a:txBody>
                  <a:tcPr anchor="ctr"/>
                </a:tc>
                <a:extLst>
                  <a:ext uri="{0D108BD9-81ED-4DB2-BD59-A6C34878D82A}">
                    <a16:rowId xmlns:a16="http://schemas.microsoft.com/office/drawing/2014/main" val="10002"/>
                  </a:ext>
                </a:extLst>
              </a:tr>
              <a:tr h="0">
                <a:tc>
                  <a:txBody>
                    <a:bodyPr/>
                    <a:lstStyle/>
                    <a:p>
                      <a:pPr algn="ctr"/>
                      <a:r>
                        <a:rPr lang="mr-IN" sz="1400" dirty="0"/>
                        <a:t>…</a:t>
                      </a:r>
                      <a:endParaRPr lang="en-US" sz="1400" i="1" dirty="0"/>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algn="ctr"/>
                      <a:r>
                        <a:rPr lang="en-US" sz="1400" dirty="0"/>
                        <a:t>…</a:t>
                      </a:r>
                    </a:p>
                  </a:txBody>
                  <a:tcPr anchor="ctr"/>
                </a:tc>
                <a:extLst>
                  <a:ext uri="{0D108BD9-81ED-4DB2-BD59-A6C34878D82A}">
                    <a16:rowId xmlns:a16="http://schemas.microsoft.com/office/drawing/2014/main" val="10003"/>
                  </a:ext>
                </a:extLst>
              </a:tr>
              <a:tr h="0">
                <a:tc>
                  <a:txBody>
                    <a:bodyPr/>
                    <a:lstStyle/>
                    <a:p>
                      <a:pPr algn="ctr"/>
                      <a:r>
                        <a:rPr lang="en-US" sz="1400" dirty="0"/>
                        <a:t>n</a:t>
                      </a:r>
                      <a:endParaRPr lang="en-US" sz="1400" i="1" dirty="0"/>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algn="ctr"/>
                      <a:r>
                        <a:rPr lang="en-US" sz="1400" dirty="0"/>
                        <a:t>…</a:t>
                      </a:r>
                    </a:p>
                  </a:txBody>
                  <a:tcPr anchor="ctr"/>
                </a:tc>
                <a:tc>
                  <a:txBody>
                    <a:bodyPr/>
                    <a:lstStyle/>
                    <a:p>
                      <a:pPr algn="ctr"/>
                      <a:r>
                        <a:rPr lang="en-US" sz="1400" dirty="0"/>
                        <a:t>…</a:t>
                      </a:r>
                    </a:p>
                  </a:txBody>
                  <a:tcPr anchor="ctr"/>
                </a:tc>
                <a:extLst>
                  <a:ext uri="{0D108BD9-81ED-4DB2-BD59-A6C34878D82A}">
                    <a16:rowId xmlns:a16="http://schemas.microsoft.com/office/drawing/2014/main" val="10004"/>
                  </a:ext>
                </a:extLst>
              </a:tr>
            </a:tbl>
          </a:graphicData>
        </a:graphic>
      </p:graphicFrame>
      <p:sp>
        <p:nvSpPr>
          <p:cNvPr id="18" name="Ορθογώνιο 3">
            <a:extLst>
              <a:ext uri="{FF2B5EF4-FFF2-40B4-BE49-F238E27FC236}">
                <a16:creationId xmlns:a16="http://schemas.microsoft.com/office/drawing/2014/main" id="{3E4F402E-AAA0-4DE8-9741-B2D473693EDE}"/>
              </a:ext>
            </a:extLst>
          </p:cNvPr>
          <p:cNvSpPr/>
          <p:nvPr/>
        </p:nvSpPr>
        <p:spPr>
          <a:xfrm rot="5400000">
            <a:off x="5651386" y="3628628"/>
            <a:ext cx="539191" cy="365281"/>
          </a:xfrm>
          <a:prstGeom prst="rightArrow">
            <a:avLst>
              <a:gd name="adj1" fmla="val 50000"/>
              <a:gd name="adj2" fmla="val 50000"/>
            </a:avLst>
          </a:prstGeom>
          <a:solidFill>
            <a:srgbClr val="C80000"/>
          </a:solidFill>
          <a:ln>
            <a:solidFill>
              <a:srgbClr val="C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10" name="Slide Number Placeholder 9">
            <a:extLst>
              <a:ext uri="{FF2B5EF4-FFF2-40B4-BE49-F238E27FC236}">
                <a16:creationId xmlns:a16="http://schemas.microsoft.com/office/drawing/2014/main" id="{F2271C38-9A3C-40A0-B45F-0DFCA6D575C9}"/>
              </a:ext>
            </a:extLst>
          </p:cNvPr>
          <p:cNvSpPr>
            <a:spLocks noGrp="1"/>
          </p:cNvSpPr>
          <p:nvPr>
            <p:ph type="sldNum" sz="quarter" idx="4"/>
          </p:nvPr>
        </p:nvSpPr>
        <p:spPr/>
        <p:txBody>
          <a:bodyPr/>
          <a:lstStyle/>
          <a:p>
            <a:fld id="{F3164A33-BA3B-4257-99BF-AAAE7BC3E136}" type="slidenum">
              <a:rPr lang="el-GR" smtClean="0"/>
              <a:pPr/>
              <a:t>27</a:t>
            </a:fld>
            <a:r>
              <a:rPr lang="en-US"/>
              <a:t> of 80</a:t>
            </a:r>
            <a:endParaRPr lang="el-GR" dirty="0"/>
          </a:p>
        </p:txBody>
      </p:sp>
    </p:spTree>
    <p:extLst>
      <p:ext uri="{BB962C8B-B14F-4D97-AF65-F5344CB8AC3E}">
        <p14:creationId xmlns:p14="http://schemas.microsoft.com/office/powerpoint/2010/main" val="394314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single configurations</a:t>
            </a:r>
            <a:endParaRPr lang="en-GB" dirty="0"/>
          </a:p>
        </p:txBody>
      </p:sp>
      <p:sp>
        <p:nvSpPr>
          <p:cNvPr id="3" name="Content Placeholder 2"/>
          <p:cNvSpPr>
            <a:spLocks noGrp="1"/>
          </p:cNvSpPr>
          <p:nvPr>
            <p:ph idx="1"/>
          </p:nvPr>
        </p:nvSpPr>
        <p:spPr>
          <a:xfrm>
            <a:off x="1097280" y="2559216"/>
            <a:ext cx="10058400" cy="3503254"/>
          </a:xfrm>
        </p:spPr>
        <p:txBody>
          <a:bodyPr vert="horz" lIns="0" tIns="45720" rIns="0" bIns="45720" rtlCol="0" anchor="t">
            <a:normAutofit/>
          </a:bodyPr>
          <a:lstStyle/>
          <a:p>
            <a:pPr marL="361950" indent="-361950"/>
            <a:r>
              <a:rPr lang="en-US" dirty="0"/>
              <a:t> An </a:t>
            </a:r>
            <a:r>
              <a:rPr lang="en-US" b="1" dirty="0"/>
              <a:t>out-of-sample </a:t>
            </a:r>
            <a:r>
              <a:rPr lang="en-US" dirty="0"/>
              <a:t>estimation protocol is preferred  e.g.:</a:t>
            </a:r>
          </a:p>
          <a:p>
            <a:pPr marL="720725" lvl="2" indent="-337820"/>
            <a:r>
              <a:rPr lang="en-US" dirty="0"/>
              <a:t> </a:t>
            </a:r>
            <a:r>
              <a:rPr lang="en-US" b="1" dirty="0"/>
              <a:t>hold-out</a:t>
            </a:r>
            <a:r>
              <a:rPr lang="en-US" dirty="0"/>
              <a:t>: do it once</a:t>
            </a:r>
            <a:endParaRPr lang="en-US" u="sng" dirty="0"/>
          </a:p>
          <a:p>
            <a:pPr marL="720725" lvl="2" indent="-337820"/>
            <a:r>
              <a:rPr lang="en-US" dirty="0"/>
              <a:t> </a:t>
            </a:r>
            <a:r>
              <a:rPr lang="en-US" b="1" dirty="0"/>
              <a:t>cross validation</a:t>
            </a:r>
            <a:r>
              <a:rPr lang="en-US" dirty="0"/>
              <a:t>: partition data to multiple Tune sets (folds), repeat, and average</a:t>
            </a:r>
            <a:endParaRPr lang="en-US" u="sng" dirty="0"/>
          </a:p>
          <a:p>
            <a:pPr marL="0" indent="0">
              <a:buNone/>
            </a:pPr>
            <a:endParaRPr lang="en-US" dirty="0"/>
          </a:p>
        </p:txBody>
      </p:sp>
      <p:sp>
        <p:nvSpPr>
          <p:cNvPr id="7" name="Slide Number Placeholder 6">
            <a:extLst>
              <a:ext uri="{FF2B5EF4-FFF2-40B4-BE49-F238E27FC236}">
                <a16:creationId xmlns:a16="http://schemas.microsoft.com/office/drawing/2014/main" id="{4E9E7513-31B2-4106-AEF4-F026B7EDA76C}"/>
              </a:ext>
            </a:extLst>
          </p:cNvPr>
          <p:cNvSpPr>
            <a:spLocks noGrp="1"/>
          </p:cNvSpPr>
          <p:nvPr>
            <p:ph type="sldNum" sz="quarter" idx="4"/>
          </p:nvPr>
        </p:nvSpPr>
        <p:spPr/>
        <p:txBody>
          <a:bodyPr/>
          <a:lstStyle/>
          <a:p>
            <a:fld id="{F3164A33-BA3B-4257-99BF-AAAE7BC3E136}" type="slidenum">
              <a:rPr lang="el-GR" smtClean="0"/>
              <a:pPr/>
              <a:t>28</a:t>
            </a:fld>
            <a:r>
              <a:rPr lang="en-US"/>
              <a:t> of 80</a:t>
            </a:r>
            <a:endParaRPr lang="el-GR" dirty="0"/>
          </a:p>
        </p:txBody>
      </p:sp>
      <p:sp>
        <p:nvSpPr>
          <p:cNvPr id="5" name="3 - Ορθογώνιο">
            <a:extLst>
              <a:ext uri="{FF2B5EF4-FFF2-40B4-BE49-F238E27FC236}">
                <a16:creationId xmlns:a16="http://schemas.microsoft.com/office/drawing/2014/main" id="{4F91ED22-05F2-4677-B407-9C12FAD053D4}"/>
              </a:ext>
            </a:extLst>
          </p:cNvPr>
          <p:cNvSpPr/>
          <p:nvPr/>
        </p:nvSpPr>
        <p:spPr>
          <a:xfrm>
            <a:off x="2567608" y="1700808"/>
            <a:ext cx="3888432" cy="64807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a:t>
            </a:r>
          </a:p>
        </p:txBody>
      </p:sp>
      <p:sp>
        <p:nvSpPr>
          <p:cNvPr id="6" name="4 - Ορθογώνιο">
            <a:extLst>
              <a:ext uri="{FF2B5EF4-FFF2-40B4-BE49-F238E27FC236}">
                <a16:creationId xmlns:a16="http://schemas.microsoft.com/office/drawing/2014/main" id="{226C2A5C-5C5C-45AB-BA04-7A02C8BD84BC}"/>
              </a:ext>
            </a:extLst>
          </p:cNvPr>
          <p:cNvSpPr/>
          <p:nvPr/>
        </p:nvSpPr>
        <p:spPr>
          <a:xfrm>
            <a:off x="6456040" y="1700808"/>
            <a:ext cx="1368152"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Tune</a:t>
            </a:r>
          </a:p>
        </p:txBody>
      </p:sp>
    </p:spTree>
    <p:extLst>
      <p:ext uri="{BB962C8B-B14F-4D97-AF65-F5344CB8AC3E}">
        <p14:creationId xmlns:p14="http://schemas.microsoft.com/office/powerpoint/2010/main" val="10507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Optimize hyper-parameters</a:t>
            </a:r>
            <a:endParaRPr lang="en-GB" dirty="0"/>
          </a:p>
        </p:txBody>
      </p:sp>
      <p:sp>
        <p:nvSpPr>
          <p:cNvPr id="3" name="Content Placeholder 2"/>
          <p:cNvSpPr>
            <a:spLocks noGrp="1"/>
          </p:cNvSpPr>
          <p:nvPr>
            <p:ph idx="1"/>
          </p:nvPr>
        </p:nvSpPr>
        <p:spPr/>
        <p:txBody>
          <a:bodyPr vert="horz" lIns="0" tIns="45720" rIns="0" bIns="45720" rtlCol="0" anchor="t">
            <a:normAutofit/>
          </a:bodyPr>
          <a:lstStyle/>
          <a:p>
            <a:pPr marL="0" indent="0">
              <a:buNone/>
            </a:pPr>
            <a:r>
              <a:rPr lang="en-US" dirty="0"/>
              <a:t>Typical </a:t>
            </a:r>
            <a:r>
              <a:rPr lang="en-US" b="1" dirty="0"/>
              <a:t>search strategies</a:t>
            </a:r>
          </a:p>
          <a:p>
            <a:r>
              <a:rPr lang="en-US" dirty="0"/>
              <a:t> </a:t>
            </a:r>
            <a:r>
              <a:rPr lang="en-US" b="1" dirty="0"/>
              <a:t>Grid search</a:t>
            </a:r>
            <a:r>
              <a:rPr lang="en-US" dirty="0"/>
              <a:t>: static</a:t>
            </a:r>
          </a:p>
          <a:p>
            <a:r>
              <a:rPr lang="en-US" dirty="0"/>
              <a:t> </a:t>
            </a:r>
            <a:r>
              <a:rPr lang="en-US" b="1" dirty="0"/>
              <a:t>Random search</a:t>
            </a:r>
            <a:r>
              <a:rPr lang="en-US" dirty="0"/>
              <a:t>: dynamic, but naïve </a:t>
            </a:r>
          </a:p>
          <a:p>
            <a:r>
              <a:rPr lang="en-US" dirty="0"/>
              <a:t> </a:t>
            </a:r>
            <a:r>
              <a:rPr lang="en-US" b="1" dirty="0"/>
              <a:t>Optimization methods</a:t>
            </a:r>
            <a:r>
              <a:rPr lang="en-US" dirty="0"/>
              <a:t>:</a:t>
            </a:r>
          </a:p>
          <a:p>
            <a:pPr lvl="1"/>
            <a:r>
              <a:rPr lang="en-US" dirty="0"/>
              <a:t> Bayesian optimization, dynamic</a:t>
            </a:r>
          </a:p>
          <a:p>
            <a:pPr lvl="1"/>
            <a:endParaRPr lang="en-US" dirty="0"/>
          </a:p>
          <a:p>
            <a:r>
              <a:rPr lang="en-US" dirty="0"/>
              <a:t>Difference from standard optimization: the objective function has uncertainty!</a:t>
            </a:r>
            <a:endParaRPr lang="en-GB" dirty="0"/>
          </a:p>
        </p:txBody>
      </p:sp>
      <p:sp>
        <p:nvSpPr>
          <p:cNvPr id="7" name="Slide Number Placeholder 6">
            <a:extLst>
              <a:ext uri="{FF2B5EF4-FFF2-40B4-BE49-F238E27FC236}">
                <a16:creationId xmlns:a16="http://schemas.microsoft.com/office/drawing/2014/main" id="{16369048-2B8D-446C-A055-80F1DEE303FE}"/>
              </a:ext>
            </a:extLst>
          </p:cNvPr>
          <p:cNvSpPr>
            <a:spLocks noGrp="1"/>
          </p:cNvSpPr>
          <p:nvPr>
            <p:ph type="sldNum" sz="quarter" idx="4"/>
          </p:nvPr>
        </p:nvSpPr>
        <p:spPr/>
        <p:txBody>
          <a:bodyPr/>
          <a:lstStyle/>
          <a:p>
            <a:fld id="{F3164A33-BA3B-4257-99BF-AAAE7BC3E136}" type="slidenum">
              <a:rPr lang="el-GR" smtClean="0"/>
              <a:pPr/>
              <a:t>29</a:t>
            </a:fld>
            <a:r>
              <a:rPr lang="en-US"/>
              <a:t> of 80</a:t>
            </a:r>
            <a:endParaRPr lang="el-GR" dirty="0"/>
          </a:p>
        </p:txBody>
      </p:sp>
    </p:spTree>
    <p:extLst>
      <p:ext uri="{BB962C8B-B14F-4D97-AF65-F5344CB8AC3E}">
        <p14:creationId xmlns:p14="http://schemas.microsoft.com/office/powerpoint/2010/main" val="3790324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527D80A-D950-49EC-A60B-D05347B947AD}"/>
              </a:ext>
            </a:extLst>
          </p:cNvPr>
          <p:cNvSpPr>
            <a:spLocks noGrp="1"/>
          </p:cNvSpPr>
          <p:nvPr>
            <p:ph type="title"/>
          </p:nvPr>
        </p:nvSpPr>
        <p:spPr/>
        <p:txBody>
          <a:bodyPr/>
          <a:lstStyle/>
          <a:p>
            <a:r>
              <a:rPr lang="en-US" dirty="0"/>
              <a:t>The Past Predicts the Future</a:t>
            </a:r>
          </a:p>
        </p:txBody>
      </p:sp>
      <p:sp>
        <p:nvSpPr>
          <p:cNvPr id="4" name="Θέση αριθμού διαφάνειας 3">
            <a:extLst>
              <a:ext uri="{FF2B5EF4-FFF2-40B4-BE49-F238E27FC236}">
                <a16:creationId xmlns:a16="http://schemas.microsoft.com/office/drawing/2014/main" id="{52BAA933-9970-4561-A3C3-D0B2A25A13D9}"/>
              </a:ext>
            </a:extLst>
          </p:cNvPr>
          <p:cNvSpPr>
            <a:spLocks noGrp="1"/>
          </p:cNvSpPr>
          <p:nvPr>
            <p:ph type="sldNum" sz="quarter" idx="4"/>
          </p:nvPr>
        </p:nvSpPr>
        <p:spPr/>
        <p:txBody>
          <a:bodyPr/>
          <a:lstStyle/>
          <a:p>
            <a:fld id="{F3164A33-BA3B-4257-99BF-AAAE7BC3E136}" type="slidenum">
              <a:rPr lang="el-GR" smtClean="0"/>
              <a:pPr/>
              <a:t>3</a:t>
            </a:fld>
            <a:r>
              <a:rPr lang="en-US"/>
              <a:t> of 80</a:t>
            </a:r>
            <a:endParaRPr lang="el-GR" dirty="0"/>
          </a:p>
        </p:txBody>
      </p:sp>
      <p:sp>
        <p:nvSpPr>
          <p:cNvPr id="2" name="Horizontal Scroll 1">
            <a:extLst>
              <a:ext uri="{FF2B5EF4-FFF2-40B4-BE49-F238E27FC236}">
                <a16:creationId xmlns:a16="http://schemas.microsoft.com/office/drawing/2014/main" id="{00BAB5FB-4C65-9A47-AB02-DA283992AC45}"/>
              </a:ext>
            </a:extLst>
          </p:cNvPr>
          <p:cNvSpPr/>
          <p:nvPr/>
        </p:nvSpPr>
        <p:spPr>
          <a:xfrm>
            <a:off x="3281082" y="2169011"/>
            <a:ext cx="5471160" cy="297942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a:t>"I have seen the future and it is very much like the present, only longer."</a:t>
            </a:r>
          </a:p>
          <a:p>
            <a:r>
              <a:rPr lang="en-US" sz="2800" b="1" dirty="0"/>
              <a:t>--</a:t>
            </a:r>
            <a:r>
              <a:rPr lang="en-US" sz="2800" b="1" dirty="0" err="1"/>
              <a:t>Kehlog</a:t>
            </a:r>
            <a:r>
              <a:rPr lang="en-US" sz="2800" b="1" dirty="0"/>
              <a:t> </a:t>
            </a:r>
            <a:r>
              <a:rPr lang="en-US" sz="2800" b="1" dirty="0" err="1"/>
              <a:t>Albran</a:t>
            </a:r>
            <a:r>
              <a:rPr lang="en-US" sz="2800" b="1" dirty="0"/>
              <a:t>, </a:t>
            </a:r>
            <a:r>
              <a:rPr lang="en-US" sz="2800" b="1" i="1" dirty="0"/>
              <a:t>The Profit</a:t>
            </a:r>
            <a:endParaRPr lang="en-US" sz="2800" dirty="0"/>
          </a:p>
        </p:txBody>
      </p:sp>
    </p:spTree>
    <p:extLst>
      <p:ext uri="{BB962C8B-B14F-4D97-AF65-F5344CB8AC3E}">
        <p14:creationId xmlns:p14="http://schemas.microsoft.com/office/powerpoint/2010/main" val="103771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search</a:t>
            </a:r>
            <a:endParaRPr lang="en-GB" dirty="0"/>
          </a:p>
        </p:txBody>
      </p:sp>
      <p:sp>
        <p:nvSpPr>
          <p:cNvPr id="3" name="Content Placeholder 2"/>
          <p:cNvSpPr>
            <a:spLocks noGrp="1"/>
          </p:cNvSpPr>
          <p:nvPr>
            <p:ph idx="1"/>
          </p:nvPr>
        </p:nvSpPr>
        <p:spPr>
          <a:xfrm>
            <a:off x="1097280" y="1586519"/>
            <a:ext cx="10058400" cy="962717"/>
          </a:xfrm>
        </p:spPr>
        <p:txBody>
          <a:bodyPr>
            <a:normAutofit/>
          </a:bodyPr>
          <a:lstStyle/>
          <a:p>
            <a:r>
              <a:rPr lang="en-US" sz="2400" dirty="0"/>
              <a:t>Predefine values for each hyperparameter: </a:t>
            </a:r>
            <a:r>
              <a:rPr lang="el-GR" sz="2400" dirty="0">
                <a:latin typeface="Times New Roman" panose="02020603050405020304" pitchFamily="18" charset="0"/>
                <a:cs typeface="Times New Roman" panose="02020603050405020304" pitchFamily="18" charset="0"/>
              </a:rPr>
              <a:t>α</a:t>
            </a:r>
            <a:r>
              <a:rPr lang="el-GR"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{0.01, 0.05, 0.1}</a:t>
            </a:r>
          </a:p>
          <a:p>
            <a:r>
              <a:rPr lang="en-US" sz="2400" dirty="0"/>
              <a:t>Explore the Cartesian product of values  </a:t>
            </a:r>
          </a:p>
        </p:txBody>
      </p:sp>
      <p:sp>
        <p:nvSpPr>
          <p:cNvPr id="4" name="Content Placeholder 2"/>
          <p:cNvSpPr txBox="1">
            <a:spLocks/>
          </p:cNvSpPr>
          <p:nvPr/>
        </p:nvSpPr>
        <p:spPr>
          <a:xfrm>
            <a:off x="1124319" y="2743127"/>
            <a:ext cx="5054138" cy="3315852"/>
          </a:xfrm>
          <a:prstGeom prst="rect">
            <a:avLst/>
          </a:prstGeom>
          <a:ln>
            <a:solidFill>
              <a:schemeClr val="tx1"/>
            </a:solidFill>
          </a:ln>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rgbClr val="E20000"/>
              </a:buClr>
              <a:buSzPct val="100000"/>
              <a:buFont typeface="Courier New" panose="02070309020205020404" pitchFamily="49" charset="0"/>
              <a:buChar char="o"/>
              <a:defRPr sz="28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6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2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 </a:t>
            </a:r>
            <a:r>
              <a:rPr lang="en-US" u="sng" dirty="0"/>
              <a:t>Simple example:</a:t>
            </a:r>
          </a:p>
          <a:p>
            <a:pPr lvl="1"/>
            <a:r>
              <a:rPr lang="en-US" dirty="0"/>
              <a:t> 2 real-value hyper-parameters</a:t>
            </a:r>
          </a:p>
          <a:p>
            <a:pPr lvl="1"/>
            <a:r>
              <a:rPr lang="en-US" dirty="0"/>
              <a:t> 5 values to investigate per each hyper-parameter</a:t>
            </a:r>
          </a:p>
          <a:p>
            <a:pPr lvl="1"/>
            <a:r>
              <a:rPr lang="en-US" dirty="0"/>
              <a:t> 25 configurations in total</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0374242"/>
              </p:ext>
            </p:extLst>
          </p:nvPr>
        </p:nvGraphicFramePr>
        <p:xfrm>
          <a:off x="7065817" y="2445923"/>
          <a:ext cx="3600336" cy="3443304"/>
        </p:xfrm>
        <a:graphic>
          <a:graphicData uri="http://schemas.openxmlformats.org/drawingml/2006/table">
            <a:tbl>
              <a:tblPr firstRow="1" bandRow="1">
                <a:tableStyleId>{5940675A-B579-460E-94D1-54222C63F5DA}</a:tableStyleId>
              </a:tblPr>
              <a:tblGrid>
                <a:gridCol w="600056">
                  <a:extLst>
                    <a:ext uri="{9D8B030D-6E8A-4147-A177-3AD203B41FA5}">
                      <a16:colId xmlns:a16="http://schemas.microsoft.com/office/drawing/2014/main" val="20000"/>
                    </a:ext>
                  </a:extLst>
                </a:gridCol>
                <a:gridCol w="600056">
                  <a:extLst>
                    <a:ext uri="{9D8B030D-6E8A-4147-A177-3AD203B41FA5}">
                      <a16:colId xmlns:a16="http://schemas.microsoft.com/office/drawing/2014/main" val="20001"/>
                    </a:ext>
                  </a:extLst>
                </a:gridCol>
                <a:gridCol w="600056">
                  <a:extLst>
                    <a:ext uri="{9D8B030D-6E8A-4147-A177-3AD203B41FA5}">
                      <a16:colId xmlns:a16="http://schemas.microsoft.com/office/drawing/2014/main" val="20002"/>
                    </a:ext>
                  </a:extLst>
                </a:gridCol>
                <a:gridCol w="600056">
                  <a:extLst>
                    <a:ext uri="{9D8B030D-6E8A-4147-A177-3AD203B41FA5}">
                      <a16:colId xmlns:a16="http://schemas.microsoft.com/office/drawing/2014/main" val="20003"/>
                    </a:ext>
                  </a:extLst>
                </a:gridCol>
                <a:gridCol w="600056">
                  <a:extLst>
                    <a:ext uri="{9D8B030D-6E8A-4147-A177-3AD203B41FA5}">
                      <a16:colId xmlns:a16="http://schemas.microsoft.com/office/drawing/2014/main" val="20004"/>
                    </a:ext>
                  </a:extLst>
                </a:gridCol>
                <a:gridCol w="600056">
                  <a:extLst>
                    <a:ext uri="{9D8B030D-6E8A-4147-A177-3AD203B41FA5}">
                      <a16:colId xmlns:a16="http://schemas.microsoft.com/office/drawing/2014/main" val="20005"/>
                    </a:ext>
                  </a:extLst>
                </a:gridCol>
              </a:tblGrid>
              <a:tr h="57388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0"/>
                  </a:ext>
                </a:extLst>
              </a:tr>
              <a:tr h="57388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57388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57388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573884">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573884">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6" name="Oval 5"/>
          <p:cNvSpPr/>
          <p:nvPr/>
        </p:nvSpPr>
        <p:spPr>
          <a:xfrm>
            <a:off x="7592291" y="2953924"/>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192656" y="2953924"/>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793021" y="2953924"/>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393386" y="2953924"/>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9993751" y="2953924"/>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592291" y="3535816"/>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192656" y="3535816"/>
            <a:ext cx="147782" cy="147782"/>
          </a:xfrm>
          <a:prstGeom prst="ellipse">
            <a:avLst/>
          </a:prstGeom>
          <a:solidFill>
            <a:srgbClr val="823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793021" y="3535816"/>
            <a:ext cx="147782" cy="147782"/>
          </a:xfrm>
          <a:prstGeom prst="ellipse">
            <a:avLst/>
          </a:prstGeom>
          <a:solidFill>
            <a:srgbClr val="6B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9393386" y="3535816"/>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9993751" y="3535816"/>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592291" y="4093684"/>
            <a:ext cx="147782" cy="147782"/>
          </a:xfrm>
          <a:prstGeom prst="ellipse">
            <a:avLst/>
          </a:prstGeom>
          <a:solidFill>
            <a:srgbClr val="823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192656" y="4093684"/>
            <a:ext cx="147782" cy="147782"/>
          </a:xfrm>
          <a:prstGeom prst="ellipse">
            <a:avLst/>
          </a:prstGeom>
          <a:solidFill>
            <a:srgbClr val="6B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793021" y="4093684"/>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9393386" y="4093684"/>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9993751" y="4093684"/>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7592291" y="4646315"/>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8192656" y="4646315"/>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793021" y="4646315"/>
            <a:ext cx="147782" cy="147782"/>
          </a:xfrm>
          <a:prstGeom prst="ellipse">
            <a:avLst/>
          </a:prstGeom>
          <a:solidFill>
            <a:srgbClr val="3D8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9393386" y="4646315"/>
            <a:ext cx="147782" cy="147782"/>
          </a:xfrm>
          <a:prstGeom prst="ellipse">
            <a:avLst/>
          </a:prstGeom>
          <a:solidFill>
            <a:srgbClr val="11A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9993751" y="4646315"/>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7892476" y="5954005"/>
            <a:ext cx="2096654" cy="369332"/>
          </a:xfrm>
          <a:prstGeom prst="rect">
            <a:avLst/>
          </a:prstGeom>
          <a:noFill/>
        </p:spPr>
        <p:txBody>
          <a:bodyPr wrap="square" rtlCol="0">
            <a:spAutoFit/>
          </a:bodyPr>
          <a:lstStyle/>
          <a:p>
            <a:r>
              <a:rPr lang="en-US" dirty="0"/>
              <a:t>Hyper-parameter 1</a:t>
            </a:r>
            <a:endParaRPr lang="en-GB" dirty="0"/>
          </a:p>
        </p:txBody>
      </p:sp>
      <p:sp>
        <p:nvSpPr>
          <p:cNvPr id="33" name="TextBox 32"/>
          <p:cNvSpPr txBox="1"/>
          <p:nvPr/>
        </p:nvSpPr>
        <p:spPr>
          <a:xfrm rot="16200000">
            <a:off x="5677536" y="3987339"/>
            <a:ext cx="2096654" cy="369332"/>
          </a:xfrm>
          <a:prstGeom prst="rect">
            <a:avLst/>
          </a:prstGeom>
          <a:noFill/>
        </p:spPr>
        <p:txBody>
          <a:bodyPr wrap="square" rtlCol="0">
            <a:spAutoFit/>
          </a:bodyPr>
          <a:lstStyle/>
          <a:p>
            <a:r>
              <a:rPr lang="en-US" dirty="0"/>
              <a:t>Hyper-parameter 2</a:t>
            </a:r>
            <a:endParaRPr lang="en-GB" dirty="0"/>
          </a:p>
        </p:txBody>
      </p:sp>
      <p:sp>
        <p:nvSpPr>
          <p:cNvPr id="34" name="Rectangle 33"/>
          <p:cNvSpPr/>
          <p:nvPr/>
        </p:nvSpPr>
        <p:spPr>
          <a:xfrm>
            <a:off x="11259128" y="2703611"/>
            <a:ext cx="295564" cy="3075709"/>
          </a:xfrm>
          <a:prstGeom prst="rect">
            <a:avLst/>
          </a:prstGeom>
          <a:gradFill flip="none" rotWithShape="1">
            <a:gsLst>
              <a:gs pos="15000">
                <a:srgbClr val="C00000"/>
              </a:gs>
              <a:gs pos="100000">
                <a:srgbClr val="09B71A"/>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10678158" y="2184876"/>
            <a:ext cx="1457503" cy="512320"/>
          </a:xfrm>
          <a:prstGeom prst="rect">
            <a:avLst/>
          </a:prstGeom>
          <a:noFill/>
        </p:spPr>
        <p:txBody>
          <a:bodyPr wrap="square" rtlCol="0">
            <a:spAutoFit/>
          </a:bodyPr>
          <a:lstStyle/>
          <a:p>
            <a:pPr algn="ctr">
              <a:lnSpc>
                <a:spcPts val="1600"/>
              </a:lnSpc>
            </a:pPr>
            <a:r>
              <a:rPr lang="en-US" dirty="0"/>
              <a:t>Good</a:t>
            </a:r>
          </a:p>
          <a:p>
            <a:pPr algn="ctr">
              <a:lnSpc>
                <a:spcPts val="1600"/>
              </a:lnSpc>
            </a:pPr>
            <a:r>
              <a:rPr lang="en-US" dirty="0"/>
              <a:t>Performance</a:t>
            </a:r>
            <a:endParaRPr lang="en-GB" dirty="0"/>
          </a:p>
        </p:txBody>
      </p:sp>
      <p:sp>
        <p:nvSpPr>
          <p:cNvPr id="36" name="TextBox 35"/>
          <p:cNvSpPr txBox="1"/>
          <p:nvPr/>
        </p:nvSpPr>
        <p:spPr>
          <a:xfrm>
            <a:off x="10685547" y="5815505"/>
            <a:ext cx="1457503" cy="512320"/>
          </a:xfrm>
          <a:prstGeom prst="rect">
            <a:avLst/>
          </a:prstGeom>
          <a:noFill/>
        </p:spPr>
        <p:txBody>
          <a:bodyPr wrap="square" rtlCol="0">
            <a:spAutoFit/>
          </a:bodyPr>
          <a:lstStyle/>
          <a:p>
            <a:pPr algn="ctr">
              <a:lnSpc>
                <a:spcPts val="1600"/>
              </a:lnSpc>
            </a:pPr>
            <a:r>
              <a:rPr lang="en-US" dirty="0"/>
              <a:t>Poor</a:t>
            </a:r>
          </a:p>
          <a:p>
            <a:pPr algn="ctr">
              <a:lnSpc>
                <a:spcPts val="1600"/>
              </a:lnSpc>
            </a:pPr>
            <a:r>
              <a:rPr lang="en-US" dirty="0"/>
              <a:t>Performance</a:t>
            </a:r>
            <a:endParaRPr lang="en-GB" dirty="0"/>
          </a:p>
        </p:txBody>
      </p:sp>
      <p:sp>
        <p:nvSpPr>
          <p:cNvPr id="37" name="Oval 36"/>
          <p:cNvSpPr/>
          <p:nvPr/>
        </p:nvSpPr>
        <p:spPr>
          <a:xfrm>
            <a:off x="7592291" y="5241717"/>
            <a:ext cx="147782" cy="147782"/>
          </a:xfrm>
          <a:prstGeom prst="ellipse">
            <a:avLst/>
          </a:prstGeom>
          <a:solidFill>
            <a:srgbClr val="823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8192656" y="5241717"/>
            <a:ext cx="147782" cy="147782"/>
          </a:xfrm>
          <a:prstGeom prst="ellipse">
            <a:avLst/>
          </a:prstGeom>
          <a:solidFill>
            <a:srgbClr val="6B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793021" y="5241717"/>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9393386" y="5241717"/>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9993751" y="5241717"/>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9217891" y="4505633"/>
            <a:ext cx="489528" cy="443346"/>
          </a:xfrm>
          <a:prstGeom prst="ellipse">
            <a:avLst/>
          </a:prstGeom>
          <a:noFill/>
          <a:ln w="38100">
            <a:solidFill>
              <a:srgbClr val="11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lide Number Placeholder 28">
            <a:extLst>
              <a:ext uri="{FF2B5EF4-FFF2-40B4-BE49-F238E27FC236}">
                <a16:creationId xmlns:a16="http://schemas.microsoft.com/office/drawing/2014/main" id="{A1F8F6F9-2A63-439C-9F94-6DA14D94DFAB}"/>
              </a:ext>
            </a:extLst>
          </p:cNvPr>
          <p:cNvSpPr>
            <a:spLocks noGrp="1"/>
          </p:cNvSpPr>
          <p:nvPr>
            <p:ph type="sldNum" sz="quarter" idx="4"/>
          </p:nvPr>
        </p:nvSpPr>
        <p:spPr/>
        <p:txBody>
          <a:bodyPr/>
          <a:lstStyle/>
          <a:p>
            <a:fld id="{F3164A33-BA3B-4257-99BF-AAAE7BC3E136}" type="slidenum">
              <a:rPr lang="el-GR" smtClean="0"/>
              <a:pPr/>
              <a:t>30</a:t>
            </a:fld>
            <a:r>
              <a:rPr lang="en-US"/>
              <a:t> of 80</a:t>
            </a:r>
            <a:endParaRPr lang="el-GR" dirty="0"/>
          </a:p>
        </p:txBody>
      </p:sp>
    </p:spTree>
    <p:extLst>
      <p:ext uri="{BB962C8B-B14F-4D97-AF65-F5344CB8AC3E}">
        <p14:creationId xmlns:p14="http://schemas.microsoft.com/office/powerpoint/2010/main" val="425984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grpId="0" nodeType="afterEffect">
                                  <p:stCondLst>
                                    <p:cond delay="30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30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3300"/>
                            </p:stCondLst>
                            <p:childTnLst>
                              <p:par>
                                <p:cTn id="41" presetID="1" presetClass="entr" presetSubtype="0" fill="hold" grpId="0" nodeType="afterEffect">
                                  <p:stCondLst>
                                    <p:cond delay="3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3600"/>
                            </p:stCondLst>
                            <p:childTnLst>
                              <p:par>
                                <p:cTn id="44" presetID="1" presetClass="entr" presetSubtype="0" fill="hold" grpId="0" nodeType="afterEffect">
                                  <p:stCondLst>
                                    <p:cond delay="30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3900"/>
                            </p:stCondLst>
                            <p:childTnLst>
                              <p:par>
                                <p:cTn id="47" presetID="1" presetClass="entr" presetSubtype="0" fill="hold" grpId="0" nodeType="afterEffect">
                                  <p:stCondLst>
                                    <p:cond delay="3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4200"/>
                            </p:stCondLst>
                            <p:childTnLst>
                              <p:par>
                                <p:cTn id="50" presetID="1" presetClass="entr" presetSubtype="0" fill="hold" grpId="0" nodeType="afterEffect">
                                  <p:stCondLst>
                                    <p:cond delay="30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4500"/>
                            </p:stCondLst>
                            <p:childTnLst>
                              <p:par>
                                <p:cTn id="53" presetID="1" presetClass="entr" presetSubtype="0" fill="hold" grpId="0" nodeType="afterEffect">
                                  <p:stCondLst>
                                    <p:cond delay="300"/>
                                  </p:stCondLst>
                                  <p:childTnLst>
                                    <p:set>
                                      <p:cBhvr>
                                        <p:cTn id="54" dur="1" fill="hold">
                                          <p:stCondLst>
                                            <p:cond delay="0"/>
                                          </p:stCondLst>
                                        </p:cTn>
                                        <p:tgtEl>
                                          <p:spTgt spid="23"/>
                                        </p:tgtEl>
                                        <p:attrNameLst>
                                          <p:attrName>style.visibility</p:attrName>
                                        </p:attrNameLst>
                                      </p:cBhvr>
                                      <p:to>
                                        <p:strVal val="visible"/>
                                      </p:to>
                                    </p:set>
                                  </p:childTnLst>
                                </p:cTn>
                              </p:par>
                            </p:childTnLst>
                          </p:cTn>
                        </p:par>
                        <p:par>
                          <p:cTn id="55" fill="hold">
                            <p:stCondLst>
                              <p:cond delay="4800"/>
                            </p:stCondLst>
                            <p:childTnLst>
                              <p:par>
                                <p:cTn id="56" presetID="1" presetClass="entr" presetSubtype="0" fill="hold" grpId="0" nodeType="afterEffect">
                                  <p:stCondLst>
                                    <p:cond delay="300"/>
                                  </p:stCondLst>
                                  <p:childTnLst>
                                    <p:set>
                                      <p:cBhvr>
                                        <p:cTn id="57" dur="1" fill="hold">
                                          <p:stCondLst>
                                            <p:cond delay="0"/>
                                          </p:stCondLst>
                                        </p:cTn>
                                        <p:tgtEl>
                                          <p:spTgt spid="24"/>
                                        </p:tgtEl>
                                        <p:attrNameLst>
                                          <p:attrName>style.visibility</p:attrName>
                                        </p:attrNameLst>
                                      </p:cBhvr>
                                      <p:to>
                                        <p:strVal val="visible"/>
                                      </p:to>
                                    </p:set>
                                  </p:childTnLst>
                                </p:cTn>
                              </p:par>
                            </p:childTnLst>
                          </p:cTn>
                        </p:par>
                        <p:par>
                          <p:cTn id="58" fill="hold">
                            <p:stCondLst>
                              <p:cond delay="5100"/>
                            </p:stCondLst>
                            <p:childTnLst>
                              <p:par>
                                <p:cTn id="59" presetID="1" presetClass="entr" presetSubtype="0" fill="hold" grpId="0" nodeType="afterEffect">
                                  <p:stCondLst>
                                    <p:cond delay="300"/>
                                  </p:stCondLst>
                                  <p:childTnLst>
                                    <p:set>
                                      <p:cBhvr>
                                        <p:cTn id="60" dur="1" fill="hold">
                                          <p:stCondLst>
                                            <p:cond delay="0"/>
                                          </p:stCondLst>
                                        </p:cTn>
                                        <p:tgtEl>
                                          <p:spTgt spid="25"/>
                                        </p:tgtEl>
                                        <p:attrNameLst>
                                          <p:attrName>style.visibility</p:attrName>
                                        </p:attrNameLst>
                                      </p:cBhvr>
                                      <p:to>
                                        <p:strVal val="visible"/>
                                      </p:to>
                                    </p:set>
                                  </p:childTnLst>
                                </p:cTn>
                              </p:par>
                            </p:childTnLst>
                          </p:cTn>
                        </p:par>
                        <p:par>
                          <p:cTn id="61" fill="hold">
                            <p:stCondLst>
                              <p:cond delay="5400"/>
                            </p:stCondLst>
                            <p:childTnLst>
                              <p:par>
                                <p:cTn id="62" presetID="1" presetClass="entr" presetSubtype="0" fill="hold" grpId="0" nodeType="afterEffect">
                                  <p:stCondLst>
                                    <p:cond delay="300"/>
                                  </p:stCondLst>
                                  <p:childTnLst>
                                    <p:set>
                                      <p:cBhvr>
                                        <p:cTn id="63" dur="1" fill="hold">
                                          <p:stCondLst>
                                            <p:cond delay="0"/>
                                          </p:stCondLst>
                                        </p:cTn>
                                        <p:tgtEl>
                                          <p:spTgt spid="26"/>
                                        </p:tgtEl>
                                        <p:attrNameLst>
                                          <p:attrName>style.visibility</p:attrName>
                                        </p:attrNameLst>
                                      </p:cBhvr>
                                      <p:to>
                                        <p:strVal val="visible"/>
                                      </p:to>
                                    </p:set>
                                  </p:childTnLst>
                                </p:cTn>
                              </p:par>
                            </p:childTnLst>
                          </p:cTn>
                        </p:par>
                        <p:par>
                          <p:cTn id="64" fill="hold">
                            <p:stCondLst>
                              <p:cond delay="5700"/>
                            </p:stCondLst>
                            <p:childTnLst>
                              <p:par>
                                <p:cTn id="65" presetID="1" presetClass="entr" presetSubtype="0" fill="hold" grpId="0" nodeType="afterEffect">
                                  <p:stCondLst>
                                    <p:cond delay="300"/>
                                  </p:stCondLst>
                                  <p:childTnLst>
                                    <p:set>
                                      <p:cBhvr>
                                        <p:cTn id="66" dur="1" fill="hold">
                                          <p:stCondLst>
                                            <p:cond delay="0"/>
                                          </p:stCondLst>
                                        </p:cTn>
                                        <p:tgtEl>
                                          <p:spTgt spid="37"/>
                                        </p:tgtEl>
                                        <p:attrNameLst>
                                          <p:attrName>style.visibility</p:attrName>
                                        </p:attrNameLst>
                                      </p:cBhvr>
                                      <p:to>
                                        <p:strVal val="visible"/>
                                      </p:to>
                                    </p:set>
                                  </p:childTnLst>
                                </p:cTn>
                              </p:par>
                            </p:childTnLst>
                          </p:cTn>
                        </p:par>
                        <p:par>
                          <p:cTn id="67" fill="hold">
                            <p:stCondLst>
                              <p:cond delay="6000"/>
                            </p:stCondLst>
                            <p:childTnLst>
                              <p:par>
                                <p:cTn id="68" presetID="1" presetClass="entr" presetSubtype="0" fill="hold" grpId="0" nodeType="afterEffect">
                                  <p:stCondLst>
                                    <p:cond delay="300"/>
                                  </p:stCondLst>
                                  <p:childTnLst>
                                    <p:set>
                                      <p:cBhvr>
                                        <p:cTn id="69" dur="1" fill="hold">
                                          <p:stCondLst>
                                            <p:cond delay="0"/>
                                          </p:stCondLst>
                                        </p:cTn>
                                        <p:tgtEl>
                                          <p:spTgt spid="38"/>
                                        </p:tgtEl>
                                        <p:attrNameLst>
                                          <p:attrName>style.visibility</p:attrName>
                                        </p:attrNameLst>
                                      </p:cBhvr>
                                      <p:to>
                                        <p:strVal val="visible"/>
                                      </p:to>
                                    </p:set>
                                  </p:childTnLst>
                                </p:cTn>
                              </p:par>
                            </p:childTnLst>
                          </p:cTn>
                        </p:par>
                        <p:par>
                          <p:cTn id="70" fill="hold">
                            <p:stCondLst>
                              <p:cond delay="6300"/>
                            </p:stCondLst>
                            <p:childTnLst>
                              <p:par>
                                <p:cTn id="71" presetID="1" presetClass="entr" presetSubtype="0" fill="hold" grpId="0" nodeType="afterEffect">
                                  <p:stCondLst>
                                    <p:cond delay="300"/>
                                  </p:stCondLst>
                                  <p:childTnLst>
                                    <p:set>
                                      <p:cBhvr>
                                        <p:cTn id="72" dur="1" fill="hold">
                                          <p:stCondLst>
                                            <p:cond delay="0"/>
                                          </p:stCondLst>
                                        </p:cTn>
                                        <p:tgtEl>
                                          <p:spTgt spid="39"/>
                                        </p:tgtEl>
                                        <p:attrNameLst>
                                          <p:attrName>style.visibility</p:attrName>
                                        </p:attrNameLst>
                                      </p:cBhvr>
                                      <p:to>
                                        <p:strVal val="visible"/>
                                      </p:to>
                                    </p:set>
                                  </p:childTnLst>
                                </p:cTn>
                              </p:par>
                            </p:childTnLst>
                          </p:cTn>
                        </p:par>
                        <p:par>
                          <p:cTn id="73" fill="hold">
                            <p:stCondLst>
                              <p:cond delay="6600"/>
                            </p:stCondLst>
                            <p:childTnLst>
                              <p:par>
                                <p:cTn id="74" presetID="1" presetClass="entr" presetSubtype="0" fill="hold" grpId="0" nodeType="afterEffect">
                                  <p:stCondLst>
                                    <p:cond delay="300"/>
                                  </p:stCondLst>
                                  <p:childTnLst>
                                    <p:set>
                                      <p:cBhvr>
                                        <p:cTn id="75" dur="1" fill="hold">
                                          <p:stCondLst>
                                            <p:cond delay="0"/>
                                          </p:stCondLst>
                                        </p:cTn>
                                        <p:tgtEl>
                                          <p:spTgt spid="40"/>
                                        </p:tgtEl>
                                        <p:attrNameLst>
                                          <p:attrName>style.visibility</p:attrName>
                                        </p:attrNameLst>
                                      </p:cBhvr>
                                      <p:to>
                                        <p:strVal val="visible"/>
                                      </p:to>
                                    </p:set>
                                  </p:childTnLst>
                                </p:cTn>
                              </p:par>
                            </p:childTnLst>
                          </p:cTn>
                        </p:par>
                        <p:par>
                          <p:cTn id="76" fill="hold">
                            <p:stCondLst>
                              <p:cond delay="6900"/>
                            </p:stCondLst>
                            <p:childTnLst>
                              <p:par>
                                <p:cTn id="77" presetID="1" presetClass="entr" presetSubtype="0" fill="hold" grpId="0" nodeType="afterEffect">
                                  <p:stCondLst>
                                    <p:cond delay="300"/>
                                  </p:stCondLst>
                                  <p:childTnLst>
                                    <p:set>
                                      <p:cBhvr>
                                        <p:cTn id="78" dur="1" fill="hold">
                                          <p:stCondLst>
                                            <p:cond delay="0"/>
                                          </p:stCondLst>
                                        </p:cTn>
                                        <p:tgtEl>
                                          <p:spTgt spid="41"/>
                                        </p:tgtEl>
                                        <p:attrNameLst>
                                          <p:attrName>style.visibility</p:attrName>
                                        </p:attrNameLst>
                                      </p:cBhvr>
                                      <p:to>
                                        <p:strVal val="visible"/>
                                      </p:to>
                                    </p:set>
                                  </p:childTnLst>
                                </p:cTn>
                              </p:par>
                            </p:childTnLst>
                          </p:cTn>
                        </p:par>
                        <p:par>
                          <p:cTn id="79" fill="hold">
                            <p:stCondLst>
                              <p:cond delay="7200"/>
                            </p:stCondLst>
                            <p:childTnLst>
                              <p:par>
                                <p:cTn id="80" presetID="1" presetClass="entr" presetSubtype="0" fill="hold" grpId="0" nodeType="afterEffect">
                                  <p:stCondLst>
                                    <p:cond delay="300"/>
                                  </p:stCondLst>
                                  <p:childTnLst>
                                    <p:set>
                                      <p:cBhvr>
                                        <p:cTn id="8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7" grpId="0" animBg="1"/>
      <p:bldP spid="38" grpId="0" animBg="1"/>
      <p:bldP spid="39" grpId="0" animBg="1"/>
      <p:bldP spid="40" grpId="0" animBg="1"/>
      <p:bldP spid="41"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search</a:t>
            </a:r>
            <a:endParaRPr lang="en-GB" dirty="0"/>
          </a:p>
        </p:txBody>
      </p:sp>
      <p:sp>
        <p:nvSpPr>
          <p:cNvPr id="3" name="Content Placeholder 2"/>
          <p:cNvSpPr>
            <a:spLocks noGrp="1"/>
          </p:cNvSpPr>
          <p:nvPr>
            <p:ph idx="1"/>
          </p:nvPr>
        </p:nvSpPr>
        <p:spPr>
          <a:xfrm>
            <a:off x="1097280" y="1586519"/>
            <a:ext cx="10058400" cy="962717"/>
          </a:xfrm>
        </p:spPr>
        <p:txBody>
          <a:bodyPr>
            <a:normAutofit/>
          </a:bodyPr>
          <a:lstStyle/>
          <a:p>
            <a:r>
              <a:rPr lang="en-US" sz="2400" dirty="0"/>
              <a:t> Select value combinations at random within some ranges </a:t>
            </a:r>
            <a:r>
              <a:rPr lang="en-GB" sz="2400" dirty="0"/>
              <a:t>until some criterion (e.g., time limit) is satisfied</a:t>
            </a:r>
          </a:p>
        </p:txBody>
      </p:sp>
      <p:graphicFrame>
        <p:nvGraphicFramePr>
          <p:cNvPr id="5" name="Table 4"/>
          <p:cNvGraphicFramePr>
            <a:graphicFrameLocks noGrp="1"/>
          </p:cNvGraphicFramePr>
          <p:nvPr>
            <p:extLst/>
          </p:nvPr>
        </p:nvGraphicFramePr>
        <p:xfrm>
          <a:off x="4276435" y="2549235"/>
          <a:ext cx="3600336" cy="3103422"/>
        </p:xfrm>
        <a:graphic>
          <a:graphicData uri="http://schemas.openxmlformats.org/drawingml/2006/table">
            <a:tbl>
              <a:tblPr firstRow="1" bandRow="1">
                <a:tableStyleId>{5940675A-B579-460E-94D1-54222C63F5DA}</a:tableStyleId>
              </a:tblPr>
              <a:tblGrid>
                <a:gridCol w="600056">
                  <a:extLst>
                    <a:ext uri="{9D8B030D-6E8A-4147-A177-3AD203B41FA5}">
                      <a16:colId xmlns:a16="http://schemas.microsoft.com/office/drawing/2014/main" val="20000"/>
                    </a:ext>
                  </a:extLst>
                </a:gridCol>
                <a:gridCol w="600056">
                  <a:extLst>
                    <a:ext uri="{9D8B030D-6E8A-4147-A177-3AD203B41FA5}">
                      <a16:colId xmlns:a16="http://schemas.microsoft.com/office/drawing/2014/main" val="20001"/>
                    </a:ext>
                  </a:extLst>
                </a:gridCol>
                <a:gridCol w="600056">
                  <a:extLst>
                    <a:ext uri="{9D8B030D-6E8A-4147-A177-3AD203B41FA5}">
                      <a16:colId xmlns:a16="http://schemas.microsoft.com/office/drawing/2014/main" val="20002"/>
                    </a:ext>
                  </a:extLst>
                </a:gridCol>
                <a:gridCol w="600056">
                  <a:extLst>
                    <a:ext uri="{9D8B030D-6E8A-4147-A177-3AD203B41FA5}">
                      <a16:colId xmlns:a16="http://schemas.microsoft.com/office/drawing/2014/main" val="20003"/>
                    </a:ext>
                  </a:extLst>
                </a:gridCol>
                <a:gridCol w="620068">
                  <a:extLst>
                    <a:ext uri="{9D8B030D-6E8A-4147-A177-3AD203B41FA5}">
                      <a16:colId xmlns:a16="http://schemas.microsoft.com/office/drawing/2014/main" val="20004"/>
                    </a:ext>
                  </a:extLst>
                </a:gridCol>
                <a:gridCol w="580044">
                  <a:extLst>
                    <a:ext uri="{9D8B030D-6E8A-4147-A177-3AD203B41FA5}">
                      <a16:colId xmlns:a16="http://schemas.microsoft.com/office/drawing/2014/main" val="20005"/>
                    </a:ext>
                  </a:extLst>
                </a:gridCol>
              </a:tblGrid>
              <a:tr h="517237">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7237">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7237">
                <a:tc>
                  <a:txBody>
                    <a:bodyPr/>
                    <a:lstStyle/>
                    <a:p>
                      <a:endParaRPr lang="en-GB"/>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7237">
                <a:tc>
                  <a:txBody>
                    <a:bodyPr/>
                    <a:lstStyle/>
                    <a:p>
                      <a:endParaRPr lang="en-GB"/>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7237">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7237">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Oval 5"/>
          <p:cNvSpPr/>
          <p:nvPr/>
        </p:nvSpPr>
        <p:spPr>
          <a:xfrm>
            <a:off x="7442422" y="4795316"/>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972293" y="4470409"/>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778110" y="5240607"/>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442422" y="2780163"/>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509197" y="2905946"/>
            <a:ext cx="147782" cy="147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029369" y="3037351"/>
            <a:ext cx="147782" cy="147782"/>
          </a:xfrm>
          <a:prstGeom prst="ellipse">
            <a:avLst/>
          </a:prstGeom>
          <a:solidFill>
            <a:srgbClr val="823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709506" y="4427774"/>
            <a:ext cx="147782" cy="147782"/>
          </a:xfrm>
          <a:prstGeom prst="ellipse">
            <a:avLst/>
          </a:prstGeom>
          <a:solidFill>
            <a:srgbClr val="6B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7072967" y="3567963"/>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002351" y="3567963"/>
            <a:ext cx="147782" cy="147782"/>
          </a:xfrm>
          <a:prstGeom prst="ellipse">
            <a:avLst/>
          </a:prstGeom>
          <a:solidFill>
            <a:srgbClr val="823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5673719" y="2955365"/>
            <a:ext cx="147782" cy="147782"/>
          </a:xfrm>
          <a:prstGeom prst="ellipse">
            <a:avLst/>
          </a:prstGeom>
          <a:solidFill>
            <a:srgbClr val="6B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6423891" y="3899198"/>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718751" y="5302546"/>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227670" y="4618191"/>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766660" y="3821030"/>
            <a:ext cx="147782" cy="147782"/>
          </a:xfrm>
          <a:prstGeom prst="ellipse">
            <a:avLst/>
          </a:prstGeom>
          <a:solidFill>
            <a:srgbClr val="3D8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816887" y="4396518"/>
            <a:ext cx="147782" cy="147782"/>
          </a:xfrm>
          <a:prstGeom prst="ellipse">
            <a:avLst/>
          </a:prstGeom>
          <a:solidFill>
            <a:srgbClr val="11A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001670" y="3358529"/>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087215" y="5743271"/>
            <a:ext cx="2096654" cy="369332"/>
          </a:xfrm>
          <a:prstGeom prst="rect">
            <a:avLst/>
          </a:prstGeom>
          <a:noFill/>
        </p:spPr>
        <p:txBody>
          <a:bodyPr wrap="square" rtlCol="0">
            <a:spAutoFit/>
          </a:bodyPr>
          <a:lstStyle/>
          <a:p>
            <a:r>
              <a:rPr lang="en-US" dirty="0"/>
              <a:t>Hyper-parameter 1</a:t>
            </a:r>
            <a:endParaRPr lang="en-GB" dirty="0"/>
          </a:p>
        </p:txBody>
      </p:sp>
      <p:sp>
        <p:nvSpPr>
          <p:cNvPr id="33" name="TextBox 32"/>
          <p:cNvSpPr txBox="1"/>
          <p:nvPr/>
        </p:nvSpPr>
        <p:spPr>
          <a:xfrm rot="16200000">
            <a:off x="2888154" y="3952107"/>
            <a:ext cx="2096654" cy="369332"/>
          </a:xfrm>
          <a:prstGeom prst="rect">
            <a:avLst/>
          </a:prstGeom>
          <a:noFill/>
        </p:spPr>
        <p:txBody>
          <a:bodyPr wrap="square" rtlCol="0">
            <a:spAutoFit/>
          </a:bodyPr>
          <a:lstStyle/>
          <a:p>
            <a:r>
              <a:rPr lang="en-US" dirty="0"/>
              <a:t>Hyper-parameter 2</a:t>
            </a:r>
            <a:endParaRPr lang="en-GB" dirty="0"/>
          </a:p>
        </p:txBody>
      </p:sp>
      <p:sp>
        <p:nvSpPr>
          <p:cNvPr id="34" name="Rectangle 33"/>
          <p:cNvSpPr/>
          <p:nvPr/>
        </p:nvSpPr>
        <p:spPr>
          <a:xfrm>
            <a:off x="8469746" y="2668379"/>
            <a:ext cx="295564" cy="3075709"/>
          </a:xfrm>
          <a:prstGeom prst="rect">
            <a:avLst/>
          </a:prstGeom>
          <a:gradFill flip="none" rotWithShape="1">
            <a:gsLst>
              <a:gs pos="15000">
                <a:srgbClr val="C00000"/>
              </a:gs>
              <a:gs pos="100000">
                <a:srgbClr val="09B71A"/>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7888776" y="2022048"/>
            <a:ext cx="1457503" cy="646331"/>
          </a:xfrm>
          <a:prstGeom prst="rect">
            <a:avLst/>
          </a:prstGeom>
          <a:noFill/>
        </p:spPr>
        <p:txBody>
          <a:bodyPr wrap="square" rtlCol="0">
            <a:spAutoFit/>
          </a:bodyPr>
          <a:lstStyle/>
          <a:p>
            <a:pPr algn="ctr"/>
            <a:r>
              <a:rPr lang="en-US" dirty="0"/>
              <a:t>Good</a:t>
            </a:r>
          </a:p>
          <a:p>
            <a:pPr algn="ctr"/>
            <a:r>
              <a:rPr lang="en-US" dirty="0"/>
              <a:t>Performance</a:t>
            </a:r>
            <a:endParaRPr lang="en-GB" dirty="0"/>
          </a:p>
        </p:txBody>
      </p:sp>
      <p:sp>
        <p:nvSpPr>
          <p:cNvPr id="36" name="TextBox 35"/>
          <p:cNvSpPr txBox="1"/>
          <p:nvPr/>
        </p:nvSpPr>
        <p:spPr>
          <a:xfrm>
            <a:off x="7888776" y="5715449"/>
            <a:ext cx="1457503" cy="646331"/>
          </a:xfrm>
          <a:prstGeom prst="rect">
            <a:avLst/>
          </a:prstGeom>
          <a:noFill/>
        </p:spPr>
        <p:txBody>
          <a:bodyPr wrap="square" rtlCol="0">
            <a:spAutoFit/>
          </a:bodyPr>
          <a:lstStyle/>
          <a:p>
            <a:pPr algn="ctr"/>
            <a:r>
              <a:rPr lang="en-US" dirty="0"/>
              <a:t>Poor</a:t>
            </a:r>
          </a:p>
          <a:p>
            <a:pPr algn="ctr"/>
            <a:r>
              <a:rPr lang="en-US" dirty="0"/>
              <a:t>Performance</a:t>
            </a:r>
            <a:endParaRPr lang="en-GB" dirty="0"/>
          </a:p>
        </p:txBody>
      </p:sp>
      <p:sp>
        <p:nvSpPr>
          <p:cNvPr id="37" name="Oval 36"/>
          <p:cNvSpPr/>
          <p:nvPr/>
        </p:nvSpPr>
        <p:spPr>
          <a:xfrm>
            <a:off x="4626383" y="3831919"/>
            <a:ext cx="147782" cy="147782"/>
          </a:xfrm>
          <a:prstGeom prst="ellipse">
            <a:avLst/>
          </a:prstGeom>
          <a:solidFill>
            <a:srgbClr val="823D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6119093" y="2782321"/>
            <a:ext cx="147782" cy="147782"/>
          </a:xfrm>
          <a:prstGeom prst="ellipse">
            <a:avLst/>
          </a:prstGeom>
          <a:solidFill>
            <a:srgbClr val="6B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766184" y="5230800"/>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445939" y="3219979"/>
            <a:ext cx="147782" cy="147782"/>
          </a:xfrm>
          <a:prstGeom prst="ellipse">
            <a:avLst/>
          </a:prstGeom>
          <a:solidFill>
            <a:srgbClr val="5D6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646014" y="4256898"/>
            <a:ext cx="489528" cy="443346"/>
          </a:xfrm>
          <a:prstGeom prst="ellipse">
            <a:avLst/>
          </a:prstGeom>
          <a:noFill/>
          <a:ln w="38100">
            <a:solidFill>
              <a:srgbClr val="11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lide Number Placeholder 14">
            <a:extLst>
              <a:ext uri="{FF2B5EF4-FFF2-40B4-BE49-F238E27FC236}">
                <a16:creationId xmlns:a16="http://schemas.microsoft.com/office/drawing/2014/main" id="{0D6ED2CD-7D02-477F-99F7-F45D115BD182}"/>
              </a:ext>
            </a:extLst>
          </p:cNvPr>
          <p:cNvSpPr>
            <a:spLocks noGrp="1"/>
          </p:cNvSpPr>
          <p:nvPr>
            <p:ph type="sldNum" sz="quarter" idx="4"/>
          </p:nvPr>
        </p:nvSpPr>
        <p:spPr/>
        <p:txBody>
          <a:bodyPr/>
          <a:lstStyle/>
          <a:p>
            <a:fld id="{F3164A33-BA3B-4257-99BF-AAAE7BC3E136}" type="slidenum">
              <a:rPr lang="el-GR" smtClean="0"/>
              <a:pPr/>
              <a:t>31</a:t>
            </a:fld>
            <a:r>
              <a:rPr lang="en-US"/>
              <a:t> of 80</a:t>
            </a:r>
            <a:endParaRPr lang="el-GR" dirty="0"/>
          </a:p>
        </p:txBody>
      </p:sp>
    </p:spTree>
    <p:extLst>
      <p:ext uri="{BB962C8B-B14F-4D97-AF65-F5344CB8AC3E}">
        <p14:creationId xmlns:p14="http://schemas.microsoft.com/office/powerpoint/2010/main" val="327598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grpId="0" nodeType="afterEffect">
                                  <p:stCondLst>
                                    <p:cond delay="3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30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3300"/>
                            </p:stCondLst>
                            <p:childTnLst>
                              <p:par>
                                <p:cTn id="41" presetID="1" presetClass="entr" presetSubtype="0" fill="hold" grpId="0" nodeType="afterEffect">
                                  <p:stCondLst>
                                    <p:cond delay="30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3600"/>
                            </p:stCondLst>
                            <p:childTnLst>
                              <p:par>
                                <p:cTn id="44" presetID="1" presetClass="entr" presetSubtype="0" fill="hold" grpId="0" nodeType="afterEffect">
                                  <p:stCondLst>
                                    <p:cond delay="3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3900"/>
                            </p:stCondLst>
                            <p:childTnLst>
                              <p:par>
                                <p:cTn id="47" presetID="1" presetClass="entr" presetSubtype="0" fill="hold" grpId="0" nodeType="afterEffect">
                                  <p:stCondLst>
                                    <p:cond delay="300"/>
                                  </p:stCondLst>
                                  <p:childTnLst>
                                    <p:set>
                                      <p:cBhvr>
                                        <p:cTn id="48" dur="1" fill="hold">
                                          <p:stCondLst>
                                            <p:cond delay="0"/>
                                          </p:stCondLst>
                                        </p:cTn>
                                        <p:tgtEl>
                                          <p:spTgt spid="25"/>
                                        </p:tgtEl>
                                        <p:attrNameLst>
                                          <p:attrName>style.visibility</p:attrName>
                                        </p:attrNameLst>
                                      </p:cBhvr>
                                      <p:to>
                                        <p:strVal val="visible"/>
                                      </p:to>
                                    </p:set>
                                  </p:childTnLst>
                                </p:cTn>
                              </p:par>
                            </p:childTnLst>
                          </p:cTn>
                        </p:par>
                        <p:par>
                          <p:cTn id="49" fill="hold">
                            <p:stCondLst>
                              <p:cond delay="4200"/>
                            </p:stCondLst>
                            <p:childTnLst>
                              <p:par>
                                <p:cTn id="50" presetID="1" presetClass="entr" presetSubtype="0" fill="hold" grpId="0" nodeType="afterEffect">
                                  <p:stCondLst>
                                    <p:cond delay="300"/>
                                  </p:stCondLst>
                                  <p:childTnLst>
                                    <p:set>
                                      <p:cBhvr>
                                        <p:cTn id="51" dur="1" fill="hold">
                                          <p:stCondLst>
                                            <p:cond delay="0"/>
                                          </p:stCondLst>
                                        </p:cTn>
                                        <p:tgtEl>
                                          <p:spTgt spid="26"/>
                                        </p:tgtEl>
                                        <p:attrNameLst>
                                          <p:attrName>style.visibility</p:attrName>
                                        </p:attrNameLst>
                                      </p:cBhvr>
                                      <p:to>
                                        <p:strVal val="visible"/>
                                      </p:to>
                                    </p:set>
                                  </p:childTnLst>
                                </p:cTn>
                              </p:par>
                            </p:childTnLst>
                          </p:cTn>
                        </p:par>
                        <p:par>
                          <p:cTn id="52" fill="hold">
                            <p:stCondLst>
                              <p:cond delay="4500"/>
                            </p:stCondLst>
                            <p:childTnLst>
                              <p:par>
                                <p:cTn id="53" presetID="1" presetClass="entr" presetSubtype="0" fill="hold" grpId="0" nodeType="afterEffect">
                                  <p:stCondLst>
                                    <p:cond delay="300"/>
                                  </p:stCondLst>
                                  <p:childTnLst>
                                    <p:set>
                                      <p:cBhvr>
                                        <p:cTn id="54" dur="1" fill="hold">
                                          <p:stCondLst>
                                            <p:cond delay="0"/>
                                          </p:stCondLst>
                                        </p:cTn>
                                        <p:tgtEl>
                                          <p:spTgt spid="37"/>
                                        </p:tgtEl>
                                        <p:attrNameLst>
                                          <p:attrName>style.visibility</p:attrName>
                                        </p:attrNameLst>
                                      </p:cBhvr>
                                      <p:to>
                                        <p:strVal val="visible"/>
                                      </p:to>
                                    </p:set>
                                  </p:childTnLst>
                                </p:cTn>
                              </p:par>
                            </p:childTnLst>
                          </p:cTn>
                        </p:par>
                        <p:par>
                          <p:cTn id="55" fill="hold">
                            <p:stCondLst>
                              <p:cond delay="4800"/>
                            </p:stCondLst>
                            <p:childTnLst>
                              <p:par>
                                <p:cTn id="56" presetID="1" presetClass="entr" presetSubtype="0" fill="hold" grpId="0" nodeType="afterEffect">
                                  <p:stCondLst>
                                    <p:cond delay="300"/>
                                  </p:stCondLst>
                                  <p:childTnLst>
                                    <p:set>
                                      <p:cBhvr>
                                        <p:cTn id="57" dur="1" fill="hold">
                                          <p:stCondLst>
                                            <p:cond delay="0"/>
                                          </p:stCondLst>
                                        </p:cTn>
                                        <p:tgtEl>
                                          <p:spTgt spid="38"/>
                                        </p:tgtEl>
                                        <p:attrNameLst>
                                          <p:attrName>style.visibility</p:attrName>
                                        </p:attrNameLst>
                                      </p:cBhvr>
                                      <p:to>
                                        <p:strVal val="visible"/>
                                      </p:to>
                                    </p:set>
                                  </p:childTnLst>
                                </p:cTn>
                              </p:par>
                            </p:childTnLst>
                          </p:cTn>
                        </p:par>
                        <p:par>
                          <p:cTn id="58" fill="hold">
                            <p:stCondLst>
                              <p:cond delay="5100"/>
                            </p:stCondLst>
                            <p:childTnLst>
                              <p:par>
                                <p:cTn id="59" presetID="1" presetClass="entr" presetSubtype="0" fill="hold" grpId="0" nodeType="afterEffect">
                                  <p:stCondLst>
                                    <p:cond delay="300"/>
                                  </p:stCondLst>
                                  <p:childTnLst>
                                    <p:set>
                                      <p:cBhvr>
                                        <p:cTn id="60" dur="1" fill="hold">
                                          <p:stCondLst>
                                            <p:cond delay="0"/>
                                          </p:stCondLst>
                                        </p:cTn>
                                        <p:tgtEl>
                                          <p:spTgt spid="39"/>
                                        </p:tgtEl>
                                        <p:attrNameLst>
                                          <p:attrName>style.visibility</p:attrName>
                                        </p:attrNameLst>
                                      </p:cBhvr>
                                      <p:to>
                                        <p:strVal val="visible"/>
                                      </p:to>
                                    </p:set>
                                  </p:childTnLst>
                                </p:cTn>
                              </p:par>
                            </p:childTnLst>
                          </p:cTn>
                        </p:par>
                        <p:par>
                          <p:cTn id="61" fill="hold">
                            <p:stCondLst>
                              <p:cond delay="5400"/>
                            </p:stCondLst>
                            <p:childTnLst>
                              <p:par>
                                <p:cTn id="62" presetID="1" presetClass="entr" presetSubtype="0" fill="hold" grpId="0" nodeType="afterEffect">
                                  <p:stCondLst>
                                    <p:cond delay="300"/>
                                  </p:stCondLst>
                                  <p:childTnLst>
                                    <p:set>
                                      <p:cBhvr>
                                        <p:cTn id="63" dur="1" fill="hold">
                                          <p:stCondLst>
                                            <p:cond delay="0"/>
                                          </p:stCondLst>
                                        </p:cTn>
                                        <p:tgtEl>
                                          <p:spTgt spid="41"/>
                                        </p:tgtEl>
                                        <p:attrNameLst>
                                          <p:attrName>style.visibility</p:attrName>
                                        </p:attrNameLst>
                                      </p:cBhvr>
                                      <p:to>
                                        <p:strVal val="visible"/>
                                      </p:to>
                                    </p:set>
                                  </p:childTnLst>
                                </p:cTn>
                              </p:par>
                            </p:childTnLst>
                          </p:cTn>
                        </p:par>
                        <p:par>
                          <p:cTn id="64" fill="hold">
                            <p:stCondLst>
                              <p:cond delay="5700"/>
                            </p:stCondLst>
                            <p:childTnLst>
                              <p:par>
                                <p:cTn id="65" presetID="1" presetClass="entr" presetSubtype="0" fill="hold" grpId="0" nodeType="afterEffect">
                                  <p:stCondLst>
                                    <p:cond delay="30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3" grpId="0" animBg="1"/>
      <p:bldP spid="14" grpId="0" animBg="1"/>
      <p:bldP spid="16" grpId="0" animBg="1"/>
      <p:bldP spid="17" grpId="0" animBg="1"/>
      <p:bldP spid="18" grpId="0" animBg="1"/>
      <p:bldP spid="20" grpId="0" animBg="1"/>
      <p:bldP spid="21" grpId="0" animBg="1"/>
      <p:bldP spid="23" grpId="0" animBg="1"/>
      <p:bldP spid="24" grpId="0" animBg="1"/>
      <p:bldP spid="25" grpId="0" animBg="1"/>
      <p:bldP spid="26" grpId="0" animBg="1"/>
      <p:bldP spid="37" grpId="0" animBg="1"/>
      <p:bldP spid="38" grpId="0" animBg="1"/>
      <p:bldP spid="39" grpId="0" animBg="1"/>
      <p:bldP spid="41" grpId="0" animBg="1"/>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Bayesian Optimization example</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 A single hyper-parameter </a:t>
                </a:r>
                <a14:m>
                  <m:oMath xmlns:m="http://schemas.openxmlformats.org/officeDocument/2006/math">
                    <m:r>
                      <a:rPr lang="en-US" b="0" i="1" smtClean="0">
                        <a:latin typeface="Cambria Math" panose="02040503050406030204" pitchFamily="18" charset="0"/>
                      </a:rPr>
                      <m:t>𝜃</m:t>
                    </m:r>
                  </m:oMath>
                </a14:m>
                <a:endParaRPr lang="en-US" dirty="0"/>
              </a:p>
              <a:p>
                <a:r>
                  <a:rPr lang="en-US" dirty="0"/>
                  <a:t> The performance is computed in terms of loss L</a:t>
                </a:r>
              </a:p>
              <a:p>
                <a:r>
                  <a:rPr lang="en-US" dirty="0"/>
                  <a:t> The function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GB" dirty="0"/>
                  <a:t> is unknown and must be estimated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000" t="-2316" r="-970"/>
                </a:stretch>
              </a:blipFill>
            </p:spPr>
            <p:txBody>
              <a:bodyPr/>
              <a:lstStyle/>
              <a:p>
                <a:r>
                  <a:rPr lang="en-GB">
                    <a:noFill/>
                  </a:rPr>
                  <a:t> </a:t>
                </a:r>
              </a:p>
            </p:txBody>
          </p:sp>
        </mc:Fallback>
      </mc:AlternateContent>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038" t="11779" b="10052"/>
          <a:stretch/>
        </p:blipFill>
        <p:spPr>
          <a:xfrm>
            <a:off x="3888509" y="3421137"/>
            <a:ext cx="4755812" cy="2425482"/>
          </a:xfrm>
          <a:prstGeom prst="rect">
            <a:avLst/>
          </a:prstGeom>
        </p:spPr>
      </p:pic>
      <mc:AlternateContent xmlns:mc="http://schemas.openxmlformats.org/markup-compatibility/2006" xmlns:a14="http://schemas.microsoft.com/office/drawing/2010/main">
        <mc:Choice Requires="a14">
          <p:sp>
            <p:nvSpPr>
              <p:cNvPr id="6" name="Line Callout 1 5"/>
              <p:cNvSpPr/>
              <p:nvPr/>
            </p:nvSpPr>
            <p:spPr>
              <a:xfrm>
                <a:off x="1570178" y="5296758"/>
                <a:ext cx="1902691" cy="674255"/>
              </a:xfrm>
              <a:prstGeom prst="borderCallout1">
                <a:avLst>
                  <a:gd name="adj1" fmla="val 22860"/>
                  <a:gd name="adj2" fmla="val 103803"/>
                  <a:gd name="adj3" fmla="val 13871"/>
                  <a:gd name="adj4" fmla="val 247589"/>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Optimal, minimal loss for </a:t>
                </a:r>
                <a14:m>
                  <m:oMath xmlns:m="http://schemas.openxmlformats.org/officeDocument/2006/math">
                    <m:r>
                      <a:rPr lang="en-US" i="1">
                        <a:latin typeface="Cambria Math" panose="02040503050406030204" pitchFamily="18" charset="0"/>
                      </a:rPr>
                      <m:t>𝜃</m:t>
                    </m:r>
                  </m:oMath>
                </a14:m>
                <a:r>
                  <a:rPr lang="en-US" dirty="0"/>
                  <a:t> = 0</a:t>
                </a:r>
                <a:endParaRPr lang="en-GB" dirty="0"/>
              </a:p>
            </p:txBody>
          </p:sp>
        </mc:Choice>
        <mc:Fallback xmlns="">
          <p:sp>
            <p:nvSpPr>
              <p:cNvPr id="6" name="Line Callout 1 5"/>
              <p:cNvSpPr>
                <a:spLocks noRot="1" noChangeAspect="1" noMove="1" noResize="1" noEditPoints="1" noAdjustHandles="1" noChangeArrowheads="1" noChangeShapeType="1" noTextEdit="1"/>
              </p:cNvSpPr>
              <p:nvPr/>
            </p:nvSpPr>
            <p:spPr>
              <a:xfrm>
                <a:off x="1570178" y="5296758"/>
                <a:ext cx="1902691" cy="674255"/>
              </a:xfrm>
              <a:prstGeom prst="borderCallout1">
                <a:avLst>
                  <a:gd name="adj1" fmla="val 22860"/>
                  <a:gd name="adj2" fmla="val 103803"/>
                  <a:gd name="adj3" fmla="val 13871"/>
                  <a:gd name="adj4" fmla="val 247589"/>
                </a:avLst>
              </a:prstGeom>
              <a:blipFill rotWithShape="0">
                <a:blip r:embed="rId4"/>
                <a:stretch>
                  <a:fillRect t="-1770" b="-106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26480" y="5761096"/>
                <a:ext cx="68349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126480" y="5761096"/>
                <a:ext cx="683491" cy="369332"/>
              </a:xfrm>
              <a:prstGeom prst="rect">
                <a:avLst/>
              </a:prstGeom>
              <a:blipFill rotWithShape="0">
                <a:blip r:embed="rId5"/>
                <a:stretch>
                  <a:fillRect/>
                </a:stretch>
              </a:blipFill>
            </p:spPr>
            <p:txBody>
              <a:bodyPr/>
              <a:lstStyle/>
              <a:p>
                <a:r>
                  <a:rPr lang="en-GB">
                    <a:noFill/>
                  </a:rPr>
                  <a:t> </a:t>
                </a:r>
              </a:p>
            </p:txBody>
          </p:sp>
        </mc:Fallback>
      </mc:AlternateContent>
      <p:sp>
        <p:nvSpPr>
          <p:cNvPr id="8" name="TextBox 7"/>
          <p:cNvSpPr txBox="1"/>
          <p:nvPr/>
        </p:nvSpPr>
        <p:spPr>
          <a:xfrm rot="16200000">
            <a:off x="3362097" y="4449212"/>
            <a:ext cx="683491" cy="369332"/>
          </a:xfrm>
          <a:prstGeom prst="rect">
            <a:avLst/>
          </a:prstGeom>
          <a:noFill/>
        </p:spPr>
        <p:txBody>
          <a:bodyPr wrap="square" rtlCol="0">
            <a:spAutoFit/>
          </a:bodyPr>
          <a:lstStyle/>
          <a:p>
            <a:pPr algn="ctr"/>
            <a:r>
              <a:rPr lang="en-US" dirty="0"/>
              <a:t>L</a:t>
            </a:r>
            <a:endParaRPr lang="en-GB" dirty="0"/>
          </a:p>
        </p:txBody>
      </p:sp>
      <p:sp>
        <p:nvSpPr>
          <p:cNvPr id="11" name="Slide Number Placeholder 10">
            <a:extLst>
              <a:ext uri="{FF2B5EF4-FFF2-40B4-BE49-F238E27FC236}">
                <a16:creationId xmlns:a16="http://schemas.microsoft.com/office/drawing/2014/main" id="{09617110-93DF-43DF-AEF8-0B790B4833BF}"/>
              </a:ext>
            </a:extLst>
          </p:cNvPr>
          <p:cNvSpPr>
            <a:spLocks noGrp="1"/>
          </p:cNvSpPr>
          <p:nvPr>
            <p:ph type="sldNum" sz="quarter" idx="4"/>
          </p:nvPr>
        </p:nvSpPr>
        <p:spPr/>
        <p:txBody>
          <a:bodyPr/>
          <a:lstStyle/>
          <a:p>
            <a:fld id="{F3164A33-BA3B-4257-99BF-AAAE7BC3E136}" type="slidenum">
              <a:rPr lang="el-GR" smtClean="0"/>
              <a:pPr/>
              <a:t>32</a:t>
            </a:fld>
            <a:r>
              <a:rPr lang="en-US"/>
              <a:t> of 80</a:t>
            </a:r>
            <a:endParaRPr lang="el-GR" dirty="0"/>
          </a:p>
        </p:txBody>
      </p:sp>
    </p:spTree>
    <p:extLst>
      <p:ext uri="{BB962C8B-B14F-4D97-AF65-F5344CB8AC3E}">
        <p14:creationId xmlns:p14="http://schemas.microsoft.com/office/powerpoint/2010/main" val="2562749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 operation at iteration </a:t>
            </a:r>
            <a:r>
              <a:rPr lang="en-US" dirty="0" err="1"/>
              <a:t>i</a:t>
            </a:r>
            <a:r>
              <a:rPr lang="en-US" dirty="0"/>
              <a:t> = 7</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8580581" y="5467926"/>
                <a:ext cx="68349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580581" y="5467926"/>
                <a:ext cx="683491" cy="369332"/>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rot="5400000">
            <a:off x="11474127" y="3509879"/>
            <a:ext cx="683491" cy="369332"/>
          </a:xfrm>
          <a:prstGeom prst="rect">
            <a:avLst/>
          </a:prstGeom>
          <a:noFill/>
        </p:spPr>
        <p:txBody>
          <a:bodyPr wrap="square" rtlCol="0">
            <a:spAutoFit/>
          </a:bodyPr>
          <a:lstStyle/>
          <a:p>
            <a:pPr algn="ctr"/>
            <a:r>
              <a:rPr lang="en-US" dirty="0"/>
              <a:t>L</a:t>
            </a:r>
            <a:endParaRPr lang="en-GB"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1115752" y="2033091"/>
                <a:ext cx="4737475" cy="34426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rgbClr val="E20000"/>
                  </a:buClr>
                  <a:buSzPct val="100000"/>
                  <a:buFont typeface="Courier New" panose="02070309020205020404" pitchFamily="49" charset="0"/>
                  <a:buChar char="o"/>
                  <a:defRPr sz="28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6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2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1950" indent="-361950"/>
                <a:r>
                  <a:rPr lang="en-US" dirty="0"/>
                  <a:t>Red points are already explored configurations</a:t>
                </a:r>
              </a:p>
              <a:p>
                <a:pPr marL="361950" indent="-361950"/>
                <a:r>
                  <a:rPr lang="en-US" dirty="0"/>
                  <a:t>Dash line is the current approximation of </a:t>
                </a:r>
                <a14:m>
                  <m:oMath xmlns:m="http://schemas.openxmlformats.org/officeDocument/2006/math">
                    <m:r>
                      <m:rPr>
                        <m:sty m:val="p"/>
                      </m:rPr>
                      <a:rPr lang="en-US">
                        <a:latin typeface="Cambria Math" panose="02040503050406030204" pitchFamily="18" charset="0"/>
                      </a:rPr>
                      <m:t>Φ</m:t>
                    </m:r>
                  </m:oMath>
                </a14:m>
                <a:endParaRPr lang="en-US" dirty="0"/>
              </a:p>
              <a:p>
                <a:pPr marL="361950" indent="-361950"/>
                <a:r>
                  <a:rPr lang="en-US" dirty="0"/>
                  <a:t>Solid line is the true </a:t>
                </a:r>
                <a14:m>
                  <m:oMath xmlns:m="http://schemas.openxmlformats.org/officeDocument/2006/math">
                    <m:r>
                      <m:rPr>
                        <m:sty m:val="p"/>
                      </m:rPr>
                      <a:rPr lang="en-US">
                        <a:latin typeface="Cambria Math" panose="02040503050406030204" pitchFamily="18" charset="0"/>
                      </a:rPr>
                      <m:t>Φ</m:t>
                    </m:r>
                  </m:oMath>
                </a14:m>
                <a:endParaRPr lang="en-US" dirty="0"/>
              </a:p>
              <a:p>
                <a:pPr marL="361950" indent="-361950"/>
                <a:r>
                  <a:rPr lang="en-US" dirty="0"/>
                  <a:t>Grey shaded area is the uncertainty estimate of </a:t>
                </a:r>
                <a14:m>
                  <m:oMath xmlns:m="http://schemas.openxmlformats.org/officeDocument/2006/math">
                    <m:r>
                      <m:rPr>
                        <m:sty m:val="p"/>
                      </m:rPr>
                      <a:rPr lang="en-US">
                        <a:latin typeface="Cambria Math" panose="02040503050406030204" pitchFamily="18" charset="0"/>
                      </a:rPr>
                      <m:t>Φ</m:t>
                    </m:r>
                  </m:oMath>
                </a14:m>
                <a:endParaRPr lang="en-GB" dirty="0">
                  <a:solidFill>
                    <a:srgbClr val="E20000"/>
                  </a:solidFil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115752" y="2033091"/>
                <a:ext cx="4737475" cy="3442681"/>
              </a:xfrm>
              <a:prstGeom prst="rect">
                <a:avLst/>
              </a:prstGeom>
              <a:blipFill>
                <a:blip r:embed="rId3"/>
                <a:stretch>
                  <a:fillRect l="-4247" t="-3191" r="-1931" b="-1418"/>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167" r="17576" b="51052"/>
          <a:stretch/>
        </p:blipFill>
        <p:spPr>
          <a:xfrm>
            <a:off x="6343752" y="2053635"/>
            <a:ext cx="5157148" cy="3281819"/>
          </a:xfrm>
          <a:prstGeom prst="rect">
            <a:avLst/>
          </a:prstGeom>
        </p:spPr>
      </p:pic>
      <p:sp>
        <p:nvSpPr>
          <p:cNvPr id="6" name="Slide Number Placeholder 5">
            <a:extLst>
              <a:ext uri="{FF2B5EF4-FFF2-40B4-BE49-F238E27FC236}">
                <a16:creationId xmlns:a16="http://schemas.microsoft.com/office/drawing/2014/main" id="{31CEE021-A672-41FD-8A95-A2B93F7B87A4}"/>
              </a:ext>
            </a:extLst>
          </p:cNvPr>
          <p:cNvSpPr>
            <a:spLocks noGrp="1"/>
          </p:cNvSpPr>
          <p:nvPr>
            <p:ph type="sldNum" sz="quarter" idx="4"/>
          </p:nvPr>
        </p:nvSpPr>
        <p:spPr/>
        <p:txBody>
          <a:bodyPr/>
          <a:lstStyle/>
          <a:p>
            <a:fld id="{F3164A33-BA3B-4257-99BF-AAAE7BC3E136}" type="slidenum">
              <a:rPr lang="el-GR" smtClean="0"/>
              <a:pPr/>
              <a:t>33</a:t>
            </a:fld>
            <a:r>
              <a:rPr lang="en-US"/>
              <a:t> of 80</a:t>
            </a:r>
            <a:endParaRPr lang="el-GR" dirty="0"/>
          </a:p>
        </p:txBody>
      </p:sp>
    </p:spTree>
    <p:extLst>
      <p:ext uri="{BB962C8B-B14F-4D97-AF65-F5344CB8AC3E}">
        <p14:creationId xmlns:p14="http://schemas.microsoft.com/office/powerpoint/2010/main" val="2440098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 operation at iteration </a:t>
            </a:r>
            <a:r>
              <a:rPr lang="en-US" dirty="0" err="1"/>
              <a:t>i</a:t>
            </a:r>
            <a:r>
              <a:rPr lang="en-US" dirty="0"/>
              <a:t> = 7</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8580581" y="5467926"/>
                <a:ext cx="68349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580581" y="5467926"/>
                <a:ext cx="683491" cy="369332"/>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rot="5400000">
            <a:off x="11474127" y="3509879"/>
            <a:ext cx="683491" cy="369332"/>
          </a:xfrm>
          <a:prstGeom prst="rect">
            <a:avLst/>
          </a:prstGeom>
          <a:noFill/>
        </p:spPr>
        <p:txBody>
          <a:bodyPr wrap="square" rtlCol="0">
            <a:spAutoFit/>
          </a:bodyPr>
          <a:lstStyle/>
          <a:p>
            <a:pPr algn="ctr"/>
            <a:r>
              <a:rPr lang="en-US" dirty="0"/>
              <a:t>L</a:t>
            </a:r>
            <a:endParaRPr lang="en-GB"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1115752" y="1979929"/>
                <a:ext cx="4737475" cy="35064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rgbClr val="E20000"/>
                  </a:buClr>
                  <a:buSzPct val="100000"/>
                  <a:buFont typeface="Courier New" panose="02070309020205020404" pitchFamily="49" charset="0"/>
                  <a:buChar char="o"/>
                  <a:defRPr sz="28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6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2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1950" indent="-361950"/>
                <a:r>
                  <a:rPr lang="en-US" sz="2600" dirty="0"/>
                  <a:t>Choose a point that has a high probability to be optimal (blue point)</a:t>
                </a:r>
              </a:p>
              <a:p>
                <a:pPr marL="361950" indent="-361950"/>
                <a:r>
                  <a:rPr lang="en-US" sz="2600" dirty="0"/>
                  <a:t>The blue point is identified taking into account:</a:t>
                </a:r>
              </a:p>
              <a:p>
                <a:pPr lvl="2"/>
                <a:r>
                  <a:rPr lang="en-US" sz="1800" dirty="0"/>
                  <a:t>The expected reduction in loss (the larger the better, i.e., exploitation)</a:t>
                </a:r>
              </a:p>
              <a:p>
                <a:pPr lvl="2"/>
                <a:r>
                  <a:rPr lang="en-US" sz="1800" dirty="0"/>
                  <a:t>The uncertainty of </a:t>
                </a:r>
                <a14:m>
                  <m:oMath xmlns:m="http://schemas.openxmlformats.org/officeDocument/2006/math">
                    <m:acc>
                      <m:accPr>
                        <m:chr m:val="̂"/>
                        <m:ctrlPr>
                          <a:rPr lang="en-US" sz="1800" i="1">
                            <a:latin typeface="Cambria Math" panose="02040503050406030204" pitchFamily="18" charset="0"/>
                          </a:rPr>
                        </m:ctrlPr>
                      </m:accPr>
                      <m:e>
                        <m:r>
                          <m:rPr>
                            <m:sty m:val="p"/>
                          </m:rPr>
                          <a:rPr lang="en-US" sz="1800">
                            <a:latin typeface="Cambria Math" panose="02040503050406030204" pitchFamily="18" charset="0"/>
                          </a:rPr>
                          <m:t>Φ</m:t>
                        </m:r>
                      </m:e>
                    </m:acc>
                  </m:oMath>
                </a14:m>
                <a:r>
                  <a:rPr lang="en-US" sz="1800" dirty="0"/>
                  <a:t> (the larger the better, i.e., exploration)</a:t>
                </a:r>
              </a:p>
              <a:p>
                <a:pPr marL="0" indent="0">
                  <a:buNone/>
                </a:pPr>
                <a:endParaRPr lang="en-GB" dirty="0">
                  <a:solidFill>
                    <a:srgbClr val="E20000"/>
                  </a:solidFil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115752" y="1979929"/>
                <a:ext cx="4737475" cy="3506476"/>
              </a:xfrm>
              <a:prstGeom prst="rect">
                <a:avLst/>
              </a:prstGeom>
              <a:blipFill>
                <a:blip r:embed="rId3"/>
                <a:stretch>
                  <a:fillRect l="-3990" t="-2783" r="-2059" b="-522"/>
                </a:stretch>
              </a:blipFill>
            </p:spPr>
            <p:txBody>
              <a:bodyPr/>
              <a:lstStyle/>
              <a:p>
                <a:r>
                  <a:rPr lang="el-GR">
                    <a:noFill/>
                  </a:rPr>
                  <a:t> </a:t>
                </a:r>
              </a:p>
            </p:txBody>
          </p:sp>
        </mc:Fallback>
      </mc:AlternateContent>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167" r="17576" b="51052"/>
          <a:stretch/>
        </p:blipFill>
        <p:spPr>
          <a:xfrm>
            <a:off x="6343752" y="2053635"/>
            <a:ext cx="5157148" cy="3281819"/>
          </a:xfrm>
          <a:prstGeom prst="rect">
            <a:avLst/>
          </a:prstGeom>
        </p:spPr>
      </p:pic>
      <p:sp>
        <p:nvSpPr>
          <p:cNvPr id="6" name="Slide Number Placeholder 5">
            <a:extLst>
              <a:ext uri="{FF2B5EF4-FFF2-40B4-BE49-F238E27FC236}">
                <a16:creationId xmlns:a16="http://schemas.microsoft.com/office/drawing/2014/main" id="{F65CA9FB-551D-4580-B861-4308DE697C83}"/>
              </a:ext>
            </a:extLst>
          </p:cNvPr>
          <p:cNvSpPr>
            <a:spLocks noGrp="1"/>
          </p:cNvSpPr>
          <p:nvPr>
            <p:ph type="sldNum" sz="quarter" idx="4"/>
          </p:nvPr>
        </p:nvSpPr>
        <p:spPr/>
        <p:txBody>
          <a:bodyPr/>
          <a:lstStyle/>
          <a:p>
            <a:fld id="{F3164A33-BA3B-4257-99BF-AAAE7BC3E136}" type="slidenum">
              <a:rPr lang="el-GR" smtClean="0"/>
              <a:pPr/>
              <a:t>34</a:t>
            </a:fld>
            <a:r>
              <a:rPr lang="en-US"/>
              <a:t> of 80</a:t>
            </a:r>
            <a:endParaRPr lang="el-GR" dirty="0"/>
          </a:p>
        </p:txBody>
      </p:sp>
    </p:spTree>
    <p:extLst>
      <p:ext uri="{BB962C8B-B14F-4D97-AF65-F5344CB8AC3E}">
        <p14:creationId xmlns:p14="http://schemas.microsoft.com/office/powerpoint/2010/main" val="3692355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 operation at iteration </a:t>
            </a:r>
            <a:r>
              <a:rPr lang="en-US" dirty="0" err="1"/>
              <a:t>i</a:t>
            </a:r>
            <a:r>
              <a:rPr lang="en-US" dirty="0"/>
              <a:t> = 8</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8580581" y="5467926"/>
                <a:ext cx="68349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𝜃</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580581" y="5467926"/>
                <a:ext cx="683491" cy="369332"/>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rot="5400000">
            <a:off x="11474127" y="3509879"/>
            <a:ext cx="683491" cy="369332"/>
          </a:xfrm>
          <a:prstGeom prst="rect">
            <a:avLst/>
          </a:prstGeom>
          <a:noFill/>
        </p:spPr>
        <p:txBody>
          <a:bodyPr wrap="square" rtlCol="0">
            <a:spAutoFit/>
          </a:bodyPr>
          <a:lstStyle/>
          <a:p>
            <a:pPr algn="ctr"/>
            <a:r>
              <a:rPr lang="en-US" dirty="0"/>
              <a:t>L</a:t>
            </a:r>
            <a:endParaRPr lang="en-GB" dirty="0"/>
          </a:p>
        </p:txBody>
      </p:sp>
      <mc:AlternateContent xmlns:mc="http://schemas.openxmlformats.org/markup-compatibility/2006" xmlns:a14="http://schemas.microsoft.com/office/drawing/2010/main">
        <mc:Choice Requires="a14">
          <p:sp>
            <p:nvSpPr>
              <p:cNvPr id="9" name="Content Placeholder 2"/>
              <p:cNvSpPr txBox="1">
                <a:spLocks/>
              </p:cNvSpPr>
              <p:nvPr/>
            </p:nvSpPr>
            <p:spPr>
              <a:xfrm>
                <a:off x="1115752" y="1586519"/>
                <a:ext cx="4737475" cy="44759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rgbClr val="E20000"/>
                  </a:buClr>
                  <a:buSzPct val="100000"/>
                  <a:buFont typeface="Courier New" panose="02070309020205020404" pitchFamily="49" charset="0"/>
                  <a:buChar char="o"/>
                  <a:defRPr sz="28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6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2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1200"/>
                  </a:spcBef>
                  <a:spcAft>
                    <a:spcPts val="400"/>
                  </a:spcAft>
                  <a:buClr>
                    <a:srgbClr val="E20000"/>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1950" indent="-361950"/>
                <a:r>
                  <a:rPr lang="en-US" sz="2600" dirty="0"/>
                  <a:t>Re-estimate </a:t>
                </a:r>
                <a14:m>
                  <m:oMath xmlns:m="http://schemas.openxmlformats.org/officeDocument/2006/math">
                    <m:acc>
                      <m:accPr>
                        <m:chr m:val="̂"/>
                        <m:ctrlPr>
                          <a:rPr lang="en-US" i="1">
                            <a:latin typeface="Cambria Math" panose="02040503050406030204" pitchFamily="18" charset="0"/>
                          </a:rPr>
                        </m:ctrlPr>
                      </m:accPr>
                      <m:e>
                        <m:r>
                          <m:rPr>
                            <m:sty m:val="p"/>
                          </m:rPr>
                          <a:rPr lang="en-US">
                            <a:latin typeface="Cambria Math" panose="02040503050406030204" pitchFamily="18" charset="0"/>
                          </a:rPr>
                          <m:t>Φ</m:t>
                        </m:r>
                      </m:e>
                    </m:acc>
                  </m:oMath>
                </a14:m>
                <a:r>
                  <a:rPr lang="en-US" sz="3200" dirty="0"/>
                  <a:t> </a:t>
                </a:r>
              </a:p>
              <a:p>
                <a:pPr marL="361950" indent="-361950"/>
                <a:r>
                  <a:rPr lang="en-US" sz="2600" dirty="0"/>
                  <a:t>A new point (blue) is again suggested for the next iteration</a:t>
                </a:r>
              </a:p>
              <a:p>
                <a:pPr marL="0" indent="0">
                  <a:buNone/>
                </a:pPr>
                <a:endParaRPr lang="en-GB" dirty="0">
                  <a:solidFill>
                    <a:srgbClr val="E20000"/>
                  </a:solidFill>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1115752" y="1586519"/>
                <a:ext cx="4737475" cy="4475951"/>
              </a:xfrm>
              <a:prstGeom prst="rect">
                <a:avLst/>
              </a:prstGeom>
              <a:blipFill>
                <a:blip r:embed="rId3"/>
                <a:stretch>
                  <a:fillRect l="-3990" t="-681" r="-4633"/>
                </a:stretch>
              </a:blipFill>
            </p:spPr>
            <p:txBody>
              <a:bodyPr/>
              <a:lstStyle/>
              <a:p>
                <a:r>
                  <a:rPr lang="el-GR">
                    <a:noFill/>
                  </a:rPr>
                  <a:t> </a:t>
                </a:r>
              </a:p>
            </p:txBody>
          </p:sp>
        </mc:Fallback>
      </mc:AlternateContent>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4336" r="17425" b="50884"/>
          <a:stretch/>
        </p:blipFill>
        <p:spPr>
          <a:xfrm>
            <a:off x="6207706" y="2088998"/>
            <a:ext cx="5293194" cy="3295801"/>
          </a:xfrm>
          <a:prstGeom prst="rect">
            <a:avLst/>
          </a:prstGeom>
        </p:spPr>
      </p:pic>
      <p:sp>
        <p:nvSpPr>
          <p:cNvPr id="4" name="Rectangle 3"/>
          <p:cNvSpPr/>
          <p:nvPr/>
        </p:nvSpPr>
        <p:spPr>
          <a:xfrm>
            <a:off x="8913091" y="4978399"/>
            <a:ext cx="147782" cy="129309"/>
          </a:xfrm>
          <a:prstGeom prst="rect">
            <a:avLst/>
          </a:prstGeom>
          <a:solidFill>
            <a:srgbClr val="FFFF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1" name="Slide Number Placeholder 10">
            <a:extLst>
              <a:ext uri="{FF2B5EF4-FFF2-40B4-BE49-F238E27FC236}">
                <a16:creationId xmlns:a16="http://schemas.microsoft.com/office/drawing/2014/main" id="{387F8235-B4AD-4DEC-B1A4-6A877B6E0943}"/>
              </a:ext>
            </a:extLst>
          </p:cNvPr>
          <p:cNvSpPr>
            <a:spLocks noGrp="1"/>
          </p:cNvSpPr>
          <p:nvPr>
            <p:ph type="sldNum" sz="quarter" idx="4"/>
          </p:nvPr>
        </p:nvSpPr>
        <p:spPr/>
        <p:txBody>
          <a:bodyPr/>
          <a:lstStyle/>
          <a:p>
            <a:fld id="{F3164A33-BA3B-4257-99BF-AAAE7BC3E136}" type="slidenum">
              <a:rPr lang="el-GR" smtClean="0"/>
              <a:pPr/>
              <a:t>35</a:t>
            </a:fld>
            <a:r>
              <a:rPr lang="en-US"/>
              <a:t> of 80</a:t>
            </a:r>
            <a:endParaRPr lang="el-GR" dirty="0"/>
          </a:p>
        </p:txBody>
      </p:sp>
    </p:spTree>
    <p:extLst>
      <p:ext uri="{BB962C8B-B14F-4D97-AF65-F5344CB8AC3E}">
        <p14:creationId xmlns:p14="http://schemas.microsoft.com/office/powerpoint/2010/main" val="539480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 Home Message</a:t>
            </a:r>
          </a:p>
        </p:txBody>
      </p:sp>
      <p:sp>
        <p:nvSpPr>
          <p:cNvPr id="3" name="Content Placeholder 2"/>
          <p:cNvSpPr>
            <a:spLocks noGrp="1"/>
          </p:cNvSpPr>
          <p:nvPr>
            <p:ph idx="1"/>
          </p:nvPr>
        </p:nvSpPr>
        <p:spPr>
          <a:xfrm>
            <a:off x="1097280" y="1586519"/>
            <a:ext cx="10058400" cy="4641026"/>
          </a:xfrm>
        </p:spPr>
        <p:txBody>
          <a:bodyPr vert="horz" lIns="0" tIns="45720" rIns="0" bIns="45720" rtlCol="0" anchor="t">
            <a:normAutofit/>
          </a:bodyPr>
          <a:lstStyle/>
          <a:p>
            <a:pPr marL="358775" indent="-358775">
              <a:spcBef>
                <a:spcPts val="600"/>
              </a:spcBef>
            </a:pPr>
            <a:r>
              <a:rPr lang="en-US" sz="3200" dirty="0">
                <a:solidFill>
                  <a:schemeClr val="tx1"/>
                </a:solidFill>
              </a:rPr>
              <a:t>Tuning good algorithms </a:t>
            </a:r>
            <a:r>
              <a:rPr lang="en-US" sz="3200" b="1" dirty="0">
                <a:solidFill>
                  <a:schemeClr val="tx1"/>
                </a:solidFill>
              </a:rPr>
              <a:t>is more important </a:t>
            </a:r>
            <a:r>
              <a:rPr lang="en-US" sz="3200" dirty="0">
                <a:solidFill>
                  <a:schemeClr val="tx1"/>
                </a:solidFill>
              </a:rPr>
              <a:t>than trying more algorithms (personal opinion)</a:t>
            </a:r>
          </a:p>
          <a:p>
            <a:pPr marL="651383" lvl="1" indent="-358775">
              <a:spcBef>
                <a:spcPts val="600"/>
              </a:spcBef>
            </a:pPr>
            <a:r>
              <a:rPr lang="en-US" sz="2700" dirty="0">
                <a:solidFill>
                  <a:schemeClr val="tx1"/>
                </a:solidFill>
              </a:rPr>
              <a:t>Average performance improvement of 45% </a:t>
            </a:r>
            <a:r>
              <a:rPr lang="en-US" sz="1600" dirty="0">
                <a:solidFill>
                  <a:schemeClr val="tx1"/>
                </a:solidFill>
              </a:rPr>
              <a:t>[Thornton et al., </a:t>
            </a:r>
            <a:r>
              <a:rPr lang="en-US" sz="1600" dirty="0"/>
              <a:t>Auto-WEKA, </a:t>
            </a:r>
            <a:r>
              <a:rPr lang="en-US" sz="1600" dirty="0">
                <a:solidFill>
                  <a:schemeClr val="tx1"/>
                </a:solidFill>
              </a:rPr>
              <a:t>2013]</a:t>
            </a:r>
          </a:p>
          <a:p>
            <a:pPr marL="651383" lvl="1" indent="-358775">
              <a:spcBef>
                <a:spcPts val="600"/>
              </a:spcBef>
            </a:pPr>
            <a:endParaRPr lang="en-US" sz="1600" dirty="0">
              <a:solidFill>
                <a:schemeClr val="tx1"/>
              </a:solidFill>
            </a:endParaRPr>
          </a:p>
          <a:p>
            <a:pPr marL="358775" indent="-358775">
              <a:spcBef>
                <a:spcPts val="600"/>
              </a:spcBef>
            </a:pPr>
            <a:r>
              <a:rPr lang="en-US" sz="2900" dirty="0">
                <a:solidFill>
                  <a:schemeClr val="tx1"/>
                </a:solidFill>
              </a:rPr>
              <a:t>Tuning of hyper-parameters is a hot area of research</a:t>
            </a:r>
          </a:p>
        </p:txBody>
      </p:sp>
      <p:sp>
        <p:nvSpPr>
          <p:cNvPr id="7" name="Slide Number Placeholder 6">
            <a:extLst>
              <a:ext uri="{FF2B5EF4-FFF2-40B4-BE49-F238E27FC236}">
                <a16:creationId xmlns:a16="http://schemas.microsoft.com/office/drawing/2014/main" id="{27AB399D-3488-422F-B2E2-62004F2F7443}"/>
              </a:ext>
            </a:extLst>
          </p:cNvPr>
          <p:cNvSpPr>
            <a:spLocks noGrp="1"/>
          </p:cNvSpPr>
          <p:nvPr>
            <p:ph type="sldNum" sz="quarter" idx="4"/>
          </p:nvPr>
        </p:nvSpPr>
        <p:spPr/>
        <p:txBody>
          <a:bodyPr/>
          <a:lstStyle/>
          <a:p>
            <a:fld id="{F3164A33-BA3B-4257-99BF-AAAE7BC3E136}" type="slidenum">
              <a:rPr lang="el-GR" smtClean="0"/>
              <a:pPr/>
              <a:t>36</a:t>
            </a:fld>
            <a:r>
              <a:rPr lang="en-US"/>
              <a:t> of 80</a:t>
            </a:r>
            <a:endParaRPr lang="el-GR" dirty="0"/>
          </a:p>
        </p:txBody>
      </p:sp>
    </p:spTree>
    <p:extLst>
      <p:ext uri="{BB962C8B-B14F-4D97-AF65-F5344CB8AC3E}">
        <p14:creationId xmlns:p14="http://schemas.microsoft.com/office/powerpoint/2010/main" val="2314462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63880A-BF78-4959-B01E-A74C1188F915}"/>
              </a:ext>
            </a:extLst>
          </p:cNvPr>
          <p:cNvSpPr>
            <a:spLocks noGrp="1"/>
          </p:cNvSpPr>
          <p:nvPr>
            <p:ph type="title"/>
          </p:nvPr>
        </p:nvSpPr>
        <p:spPr/>
        <p:txBody>
          <a:bodyPr/>
          <a:lstStyle/>
          <a:p>
            <a:r>
              <a:rPr lang="en-US" dirty="0"/>
              <a:t>Challenge: Estimate Performance</a:t>
            </a:r>
          </a:p>
        </p:txBody>
      </p:sp>
      <p:sp>
        <p:nvSpPr>
          <p:cNvPr id="6" name="Text Placeholder 5">
            <a:extLst>
              <a:ext uri="{FF2B5EF4-FFF2-40B4-BE49-F238E27FC236}">
                <a16:creationId xmlns:a16="http://schemas.microsoft.com/office/drawing/2014/main" id="{01FA651D-A2D9-4BC3-983D-C76442CAD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3A0ED4-00FF-4321-8A48-2DA7C3343ACD}"/>
              </a:ext>
            </a:extLst>
          </p:cNvPr>
          <p:cNvSpPr>
            <a:spLocks noGrp="1"/>
          </p:cNvSpPr>
          <p:nvPr>
            <p:ph type="sldNum" sz="quarter" idx="4"/>
          </p:nvPr>
        </p:nvSpPr>
        <p:spPr/>
        <p:txBody>
          <a:bodyPr/>
          <a:lstStyle/>
          <a:p>
            <a:fld id="{F3164A33-BA3B-4257-99BF-AAAE7BC3E136}" type="slidenum">
              <a:rPr lang="el-GR" smtClean="0"/>
              <a:pPr/>
              <a:t>37</a:t>
            </a:fld>
            <a:endParaRPr lang="el-GR" dirty="0"/>
          </a:p>
        </p:txBody>
      </p:sp>
    </p:spTree>
    <p:extLst>
      <p:ext uri="{BB962C8B-B14F-4D97-AF65-F5344CB8AC3E}">
        <p14:creationId xmlns:p14="http://schemas.microsoft.com/office/powerpoint/2010/main" val="406426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A92189-855F-40C9-806B-F212A7CC30AE}"/>
              </a:ext>
            </a:extLst>
          </p:cNvPr>
          <p:cNvSpPr>
            <a:spLocks noGrp="1"/>
          </p:cNvSpPr>
          <p:nvPr>
            <p:ph type="title"/>
          </p:nvPr>
        </p:nvSpPr>
        <p:spPr/>
        <p:txBody>
          <a:bodyPr>
            <a:normAutofit/>
          </a:bodyPr>
          <a:lstStyle/>
          <a:p>
            <a:r>
              <a:rPr lang="en-US" dirty="0"/>
              <a:t>Estimate Performance</a:t>
            </a:r>
            <a:endParaRPr lang="el-GR" dirty="0"/>
          </a:p>
        </p:txBody>
      </p:sp>
      <p:grpSp>
        <p:nvGrpSpPr>
          <p:cNvPr id="3" name="Group 2">
            <a:extLst>
              <a:ext uri="{FF2B5EF4-FFF2-40B4-BE49-F238E27FC236}">
                <a16:creationId xmlns:a16="http://schemas.microsoft.com/office/drawing/2014/main" id="{FDD6E997-A611-4DDD-891A-DA91C3F0F396}"/>
              </a:ext>
            </a:extLst>
          </p:cNvPr>
          <p:cNvGrpSpPr/>
          <p:nvPr/>
        </p:nvGrpSpPr>
        <p:grpSpPr>
          <a:xfrm>
            <a:off x="2141033" y="2381448"/>
            <a:ext cx="7264614" cy="915531"/>
            <a:chOff x="2362031" y="3485880"/>
            <a:chExt cx="7264614" cy="915531"/>
          </a:xfrm>
          <a:solidFill>
            <a:srgbClr val="C80000"/>
          </a:solidFill>
        </p:grpSpPr>
        <p:sp>
          <p:nvSpPr>
            <p:cNvPr id="13" name="Φυσαλίδα ομιλίας: Ορθογώνιο 12">
              <a:extLst>
                <a:ext uri="{FF2B5EF4-FFF2-40B4-BE49-F238E27FC236}">
                  <a16:creationId xmlns:a16="http://schemas.microsoft.com/office/drawing/2014/main" id="{0A926952-5453-4F38-9DE0-1409C4E0BC0D}"/>
                </a:ext>
              </a:extLst>
            </p:cNvPr>
            <p:cNvSpPr/>
            <p:nvPr/>
          </p:nvSpPr>
          <p:spPr>
            <a:xfrm>
              <a:off x="2362031" y="3485880"/>
              <a:ext cx="7264614" cy="915531"/>
            </a:xfrm>
            <a:prstGeom prst="rect">
              <a:avLst/>
            </a:prstGeom>
            <a:grpFill/>
            <a:ln>
              <a:solidFill>
                <a:srgbClr val="C80000"/>
              </a:solidFill>
            </a:ln>
          </p:spPr>
          <p:style>
            <a:lnRef idx="2">
              <a:schemeClr val="dk1"/>
            </a:lnRef>
            <a:fillRef idx="1">
              <a:schemeClr val="lt1"/>
            </a:fillRef>
            <a:effectRef idx="0">
              <a:schemeClr val="dk1"/>
            </a:effectRef>
            <a:fontRef idx="minor">
              <a:schemeClr val="dk1"/>
            </a:fontRef>
          </p:style>
          <p:txBody>
            <a:bodyPr rtlCol="0" anchor="ctr"/>
            <a:lstStyle/>
            <a:p>
              <a:r>
                <a:rPr lang="en-US" sz="1600" b="1" dirty="0">
                  <a:solidFill>
                    <a:schemeClr val="bg1"/>
                  </a:solidFill>
                  <a:latin typeface="Century Gothic" panose="020B0502020202020204" pitchFamily="34" charset="0"/>
                </a:rPr>
                <a:t>How to estimate the performance of the best configuration?</a:t>
              </a:r>
            </a:p>
          </p:txBody>
        </p:sp>
        <p:pic>
          <p:nvPicPr>
            <p:cNvPr id="2050" name="Picture 2" descr="dialog, question, tux icon">
              <a:extLst>
                <a:ext uri="{FF2B5EF4-FFF2-40B4-BE49-F238E27FC236}">
                  <a16:creationId xmlns:a16="http://schemas.microsoft.com/office/drawing/2014/main" id="{68B607E0-3337-4F5B-A57E-F371DE949E9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739" y="3513338"/>
              <a:ext cx="860614" cy="860614"/>
            </a:xfrm>
            <a:prstGeom prst="rect">
              <a:avLst/>
            </a:prstGeom>
            <a:grpFill/>
            <a:ln>
              <a:solidFill>
                <a:srgbClr val="C80000"/>
              </a:solidFill>
            </a:ln>
            <a:extLst/>
          </p:spPr>
        </p:pic>
      </p:grpSp>
      <p:pic>
        <p:nvPicPr>
          <p:cNvPr id="14" name="Picture 6" descr="Related image">
            <a:extLst>
              <a:ext uri="{FF2B5EF4-FFF2-40B4-BE49-F238E27FC236}">
                <a16:creationId xmlns:a16="http://schemas.microsoft.com/office/drawing/2014/main" id="{4BAB3D35-59DB-407B-9AA7-B6F0B96DCE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1198" y="3423147"/>
            <a:ext cx="1200727" cy="120072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4">
            <a:extLst>
              <a:ext uri="{FF2B5EF4-FFF2-40B4-BE49-F238E27FC236}">
                <a16:creationId xmlns:a16="http://schemas.microsoft.com/office/drawing/2014/main" id="{50F63AF6-E565-446D-AACA-DC065028A482}"/>
              </a:ext>
            </a:extLst>
          </p:cNvPr>
          <p:cNvSpPr/>
          <p:nvPr/>
        </p:nvSpPr>
        <p:spPr>
          <a:xfrm>
            <a:off x="5948314" y="3891186"/>
            <a:ext cx="3913936" cy="1085867"/>
          </a:xfrm>
          <a:prstGeom prst="wedgeRoundRectCallout">
            <a:avLst>
              <a:gd name="adj1" fmla="val 78079"/>
              <a:gd name="adj2" fmla="val -21214"/>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No! The Cross-Validated estimate of the best configuration is optimistic!</a:t>
            </a:r>
          </a:p>
          <a:p>
            <a:pPr algn="ctr"/>
            <a:r>
              <a:rPr lang="en-US" sz="1600" b="1" dirty="0">
                <a:solidFill>
                  <a:schemeClr val="bg1"/>
                </a:solidFill>
                <a:latin typeface="Century Gothic" panose="020B0502020202020204" pitchFamily="34" charset="0"/>
              </a:rPr>
              <a:t>(multiple induction problem)</a:t>
            </a:r>
          </a:p>
        </p:txBody>
      </p:sp>
      <p:sp>
        <p:nvSpPr>
          <p:cNvPr id="19" name="Rounded Rectangular Callout 13">
            <a:extLst>
              <a:ext uri="{FF2B5EF4-FFF2-40B4-BE49-F238E27FC236}">
                <a16:creationId xmlns:a16="http://schemas.microsoft.com/office/drawing/2014/main" id="{E2CCD890-374C-4605-AD56-843711D9D8F8}"/>
              </a:ext>
            </a:extLst>
          </p:cNvPr>
          <p:cNvSpPr/>
          <p:nvPr/>
        </p:nvSpPr>
        <p:spPr>
          <a:xfrm>
            <a:off x="2314948" y="3532731"/>
            <a:ext cx="2436162" cy="1200728"/>
          </a:xfrm>
          <a:prstGeom prst="wedgeRoundRectCallout">
            <a:avLst>
              <a:gd name="adj1" fmla="val 172543"/>
              <a:gd name="adj2" fmla="val -67058"/>
              <a:gd name="adj3" fmla="val 16667"/>
            </a:avLst>
          </a:prstGeom>
          <a:solidFill>
            <a:srgbClr val="C8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Can I return the cross-validated performance of the best configuration?</a:t>
            </a:r>
          </a:p>
        </p:txBody>
      </p:sp>
      <p:sp>
        <p:nvSpPr>
          <p:cNvPr id="10" name="Slide Number Placeholder 9">
            <a:extLst>
              <a:ext uri="{FF2B5EF4-FFF2-40B4-BE49-F238E27FC236}">
                <a16:creationId xmlns:a16="http://schemas.microsoft.com/office/drawing/2014/main" id="{1064F161-5A28-4B75-9754-3CD4AB787061}"/>
              </a:ext>
            </a:extLst>
          </p:cNvPr>
          <p:cNvSpPr>
            <a:spLocks noGrp="1"/>
          </p:cNvSpPr>
          <p:nvPr>
            <p:ph type="sldNum" sz="quarter" idx="4"/>
          </p:nvPr>
        </p:nvSpPr>
        <p:spPr/>
        <p:txBody>
          <a:bodyPr/>
          <a:lstStyle/>
          <a:p>
            <a:fld id="{F3164A33-BA3B-4257-99BF-AAAE7BC3E136}" type="slidenum">
              <a:rPr lang="el-GR" smtClean="0"/>
              <a:pPr/>
              <a:t>38</a:t>
            </a:fld>
            <a:r>
              <a:rPr lang="en-US"/>
              <a:t> of 80</a:t>
            </a:r>
            <a:endParaRPr lang="el-GR" dirty="0"/>
          </a:p>
        </p:txBody>
      </p:sp>
    </p:spTree>
    <p:extLst>
      <p:ext uri="{BB962C8B-B14F-4D97-AF65-F5344CB8AC3E}">
        <p14:creationId xmlns:p14="http://schemas.microsoft.com/office/powerpoint/2010/main" val="28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Extreme Distributions: 1 Model</a:t>
            </a:r>
          </a:p>
        </p:txBody>
      </p:sp>
      <p:graphicFrame>
        <p:nvGraphicFramePr>
          <p:cNvPr id="6" name="5 - Θέση περιεχομένου"/>
          <p:cNvGraphicFramePr>
            <a:graphicFrameLocks noGrp="1"/>
          </p:cNvGraphicFramePr>
          <p:nvPr>
            <p:ph sz="quarter" idx="1"/>
            <p:extLst>
              <p:ext uri="{D42A27DB-BD31-4B8C-83A1-F6EECF244321}">
                <p14:modId xmlns:p14="http://schemas.microsoft.com/office/powerpoint/2010/main" val="3430986642"/>
              </p:ext>
            </p:extLst>
          </p:nvPr>
        </p:nvGraphicFramePr>
        <p:xfrm>
          <a:off x="2136776" y="2340670"/>
          <a:ext cx="4103241" cy="3337560"/>
        </p:xfrm>
        <a:graphic>
          <a:graphicData uri="http://schemas.openxmlformats.org/drawingml/2006/table">
            <a:tbl>
              <a:tblPr firstRow="1" bandRow="1">
                <a:tableStyleId>{5C22544A-7EE6-4342-B048-85BDC9FD1C3A}</a:tableStyleId>
              </a:tblPr>
              <a:tblGrid>
                <a:gridCol w="862881">
                  <a:extLst>
                    <a:ext uri="{9D8B030D-6E8A-4147-A177-3AD203B41FA5}">
                      <a16:colId xmlns:a16="http://schemas.microsoft.com/office/drawing/2014/main" val="20000"/>
                    </a:ext>
                  </a:extLst>
                </a:gridCol>
                <a:gridCol w="2599060">
                  <a:extLst>
                    <a:ext uri="{9D8B030D-6E8A-4147-A177-3AD203B41FA5}">
                      <a16:colId xmlns:a16="http://schemas.microsoft.com/office/drawing/2014/main" val="20001"/>
                    </a:ext>
                  </a:extLst>
                </a:gridCol>
                <a:gridCol w="641300">
                  <a:extLst>
                    <a:ext uri="{9D8B030D-6E8A-4147-A177-3AD203B41FA5}">
                      <a16:colId xmlns:a16="http://schemas.microsoft.com/office/drawing/2014/main" val="20002"/>
                    </a:ext>
                  </a:extLst>
                </a:gridCol>
              </a:tblGrid>
              <a:tr h="370840">
                <a:tc>
                  <a:txBody>
                    <a:bodyPr/>
                    <a:lstStyle/>
                    <a:p>
                      <a:r>
                        <a:rPr lang="en-US" dirty="0" err="1"/>
                        <a:t>Alg</a:t>
                      </a:r>
                      <a:endParaRPr lang="en-US" dirty="0"/>
                    </a:p>
                  </a:txBody>
                  <a:tcPr/>
                </a:tc>
                <a:tc>
                  <a:txBody>
                    <a:bodyPr/>
                    <a:lstStyle/>
                    <a:p>
                      <a:r>
                        <a:rPr lang="en-US" dirty="0"/>
                        <a:t>Parameter</a:t>
                      </a:r>
                    </a:p>
                  </a:txBody>
                  <a:tcPr/>
                </a:tc>
                <a:tc>
                  <a:txBody>
                    <a:bodyPr/>
                    <a:lstStyle/>
                    <a:p>
                      <a:r>
                        <a:rPr lang="en-US" dirty="0"/>
                        <a:t>Loss</a:t>
                      </a:r>
                    </a:p>
                  </a:txBody>
                  <a:tcPr/>
                </a:tc>
                <a:extLst>
                  <a:ext uri="{0D108BD9-81ED-4DB2-BD59-A6C34878D82A}">
                    <a16:rowId xmlns:a16="http://schemas.microsoft.com/office/drawing/2014/main" val="10000"/>
                  </a:ext>
                </a:extLst>
              </a:tr>
              <a:tr h="370840">
                <a:tc>
                  <a:txBody>
                    <a:bodyPr/>
                    <a:lstStyle/>
                    <a:p>
                      <a:r>
                        <a:rPr lang="en-US" dirty="0"/>
                        <a:t>K-NN</a:t>
                      </a:r>
                    </a:p>
                  </a:txBody>
                  <a:tcPr/>
                </a:tc>
                <a:tc>
                  <a:txBody>
                    <a:bodyPr/>
                    <a:lstStyle/>
                    <a:p>
                      <a:r>
                        <a:rPr lang="en-US" dirty="0"/>
                        <a:t>K=1</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4" name="3 - Ορθογώνιο"/>
          <p:cNvSpPr/>
          <p:nvPr/>
        </p:nvSpPr>
        <p:spPr>
          <a:xfrm>
            <a:off x="3359696" y="1620590"/>
            <a:ext cx="3888432" cy="64807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a:t>
            </a:r>
          </a:p>
        </p:txBody>
      </p:sp>
      <p:sp>
        <p:nvSpPr>
          <p:cNvPr id="5" name="4 - Ορθογώνιο"/>
          <p:cNvSpPr/>
          <p:nvPr/>
        </p:nvSpPr>
        <p:spPr>
          <a:xfrm>
            <a:off x="7248128" y="1620590"/>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Tune</a:t>
            </a:r>
          </a:p>
        </p:txBody>
      </p:sp>
      <p:sp>
        <p:nvSpPr>
          <p:cNvPr id="7" name="6 - TextBox"/>
          <p:cNvSpPr txBox="1"/>
          <p:nvPr/>
        </p:nvSpPr>
        <p:spPr>
          <a:xfrm>
            <a:off x="6771190" y="5514392"/>
            <a:ext cx="2720070" cy="788036"/>
          </a:xfrm>
          <a:prstGeom prst="rect">
            <a:avLst/>
          </a:prstGeom>
          <a:noFill/>
        </p:spPr>
        <p:txBody>
          <a:bodyPr wrap="square" rtlCol="0">
            <a:spAutoFit/>
          </a:bodyPr>
          <a:lstStyle/>
          <a:p>
            <a:pPr>
              <a:lnSpc>
                <a:spcPts val="1800"/>
              </a:lnSpc>
            </a:pPr>
            <a:r>
              <a:rPr lang="en-US" b="1" dirty="0"/>
              <a:t>Assume</a:t>
            </a:r>
            <a:r>
              <a:rPr lang="en-US" dirty="0"/>
              <a:t>: </a:t>
            </a:r>
          </a:p>
          <a:p>
            <a:pPr>
              <a:lnSpc>
                <a:spcPts val="1800"/>
              </a:lnSpc>
            </a:pPr>
            <a:r>
              <a:rPr lang="en-US" dirty="0"/>
              <a:t>Equal true accuracies 85%</a:t>
            </a:r>
          </a:p>
          <a:p>
            <a:pPr>
              <a:lnSpc>
                <a:spcPts val="1800"/>
              </a:lnSpc>
            </a:pPr>
            <a:r>
              <a:rPr lang="en-US" dirty="0"/>
              <a:t>Mean </a:t>
            </a:r>
            <a:r>
              <a:rPr lang="en-US" dirty="0">
                <a:sym typeface="Symbol"/>
              </a:rPr>
              <a:t> = 0.85</a:t>
            </a:r>
          </a:p>
        </p:txBody>
      </p:sp>
      <p:pic>
        <p:nvPicPr>
          <p:cNvPr id="47106" name="Picture 2" descr="C:\Documents and Settings\tsamard\Desktop\onemodelacc.png"/>
          <p:cNvPicPr>
            <a:picLocks noChangeAspect="1" noChangeArrowheads="1"/>
          </p:cNvPicPr>
          <p:nvPr/>
        </p:nvPicPr>
        <p:blipFill>
          <a:blip r:embed="rId2" cstate="print"/>
          <a:srcRect/>
          <a:stretch>
            <a:fillRect/>
          </a:stretch>
        </p:blipFill>
        <p:spPr bwMode="auto">
          <a:xfrm>
            <a:off x="6642306" y="2295087"/>
            <a:ext cx="4383485" cy="3278396"/>
          </a:xfrm>
          <a:prstGeom prst="rect">
            <a:avLst/>
          </a:prstGeom>
          <a:noFill/>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19F914-7B44-497D-B65F-61B7DF9D0CFE}"/>
                  </a:ext>
                </a:extLst>
              </p:cNvPr>
              <p:cNvSpPr txBox="1"/>
              <p:nvPr/>
            </p:nvSpPr>
            <p:spPr>
              <a:xfrm>
                <a:off x="9299866" y="5716871"/>
                <a:ext cx="2559419" cy="531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𝑠𝑡𝑑</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𝑁𝑝</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𝑝</m:t>
                                  </m:r>
                                </m:e>
                              </m:d>
                            </m:e>
                          </m:rad>
                        </m:num>
                        <m:den>
                          <m:r>
                            <a:rPr lang="en-US" sz="1600" b="0" i="1" smtClean="0">
                              <a:latin typeface="Cambria Math" panose="02040503050406030204" pitchFamily="18" charset="0"/>
                            </a:rPr>
                            <m:t>𝑁</m:t>
                          </m:r>
                        </m:den>
                      </m:f>
                      <m:r>
                        <a:rPr lang="en-US" sz="1600" b="0" i="1" smtClean="0">
                          <a:latin typeface="Cambria Math" panose="02040503050406030204" pitchFamily="18" charset="0"/>
                        </a:rPr>
                        <m:t>=0.0505</m:t>
                      </m:r>
                    </m:oMath>
                  </m:oMathPara>
                </a14:m>
                <a:endParaRPr lang="el-GR" sz="1600" dirty="0"/>
              </a:p>
            </p:txBody>
          </p:sp>
        </mc:Choice>
        <mc:Fallback xmlns="">
          <p:sp>
            <p:nvSpPr>
              <p:cNvPr id="8" name="TextBox 7">
                <a:extLst>
                  <a:ext uri="{FF2B5EF4-FFF2-40B4-BE49-F238E27FC236}">
                    <a16:creationId xmlns:a16="http://schemas.microsoft.com/office/drawing/2014/main" id="{5A19F914-7B44-497D-B65F-61B7DF9D0CFE}"/>
                  </a:ext>
                </a:extLst>
              </p:cNvPr>
              <p:cNvSpPr txBox="1">
                <a:spLocks noRot="1" noChangeAspect="1" noMove="1" noResize="1" noEditPoints="1" noAdjustHandles="1" noChangeArrowheads="1" noChangeShapeType="1" noTextEdit="1"/>
              </p:cNvSpPr>
              <p:nvPr/>
            </p:nvSpPr>
            <p:spPr>
              <a:xfrm>
                <a:off x="9299866" y="5716871"/>
                <a:ext cx="2559419" cy="531940"/>
              </a:xfrm>
              <a:prstGeom prst="rect">
                <a:avLst/>
              </a:prstGeom>
              <a:blipFill>
                <a:blip r:embed="rId3"/>
                <a:stretch>
                  <a:fillRect/>
                </a:stretch>
              </a:blipFill>
            </p:spPr>
            <p:txBody>
              <a:bodyPr/>
              <a:lstStyle/>
              <a:p>
                <a:r>
                  <a:rPr lang="el-GR">
                    <a:noFill/>
                  </a:rPr>
                  <a:t> </a:t>
                </a:r>
              </a:p>
            </p:txBody>
          </p:sp>
        </mc:Fallback>
      </mc:AlternateContent>
      <p:sp>
        <p:nvSpPr>
          <p:cNvPr id="11" name="Slide Number Placeholder 10">
            <a:extLst>
              <a:ext uri="{FF2B5EF4-FFF2-40B4-BE49-F238E27FC236}">
                <a16:creationId xmlns:a16="http://schemas.microsoft.com/office/drawing/2014/main" id="{7646347C-0222-4341-8F53-C00F573BDB8B}"/>
              </a:ext>
            </a:extLst>
          </p:cNvPr>
          <p:cNvSpPr>
            <a:spLocks noGrp="1"/>
          </p:cNvSpPr>
          <p:nvPr>
            <p:ph type="sldNum" sz="quarter" idx="4"/>
          </p:nvPr>
        </p:nvSpPr>
        <p:spPr/>
        <p:txBody>
          <a:bodyPr/>
          <a:lstStyle/>
          <a:p>
            <a:fld id="{F3164A33-BA3B-4257-99BF-AAAE7BC3E136}" type="slidenum">
              <a:rPr lang="el-GR" smtClean="0"/>
              <a:pPr/>
              <a:t>39</a:t>
            </a:fld>
            <a:r>
              <a:rPr lang="en-US"/>
              <a:t> of 80</a:t>
            </a:r>
            <a:endParaRPr lang="el-GR" dirty="0"/>
          </a:p>
        </p:txBody>
      </p:sp>
    </p:spTree>
    <p:extLst>
      <p:ext uri="{BB962C8B-B14F-4D97-AF65-F5344CB8AC3E}">
        <p14:creationId xmlns:p14="http://schemas.microsoft.com/office/powerpoint/2010/main" val="407899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4DF351-89B7-4447-9026-7D421E443AA2}"/>
              </a:ext>
            </a:extLst>
          </p:cNvPr>
          <p:cNvSpPr>
            <a:spLocks noGrp="1"/>
          </p:cNvSpPr>
          <p:nvPr>
            <p:ph type="title"/>
          </p:nvPr>
        </p:nvSpPr>
        <p:spPr/>
        <p:txBody>
          <a:bodyPr/>
          <a:lstStyle/>
          <a:p>
            <a:r>
              <a:rPr lang="en-US" dirty="0"/>
              <a:t>Data Explosion</a:t>
            </a:r>
          </a:p>
        </p:txBody>
      </p:sp>
      <p:sp>
        <p:nvSpPr>
          <p:cNvPr id="4" name="Θέση αριθμού διαφάνειας 3">
            <a:extLst>
              <a:ext uri="{FF2B5EF4-FFF2-40B4-BE49-F238E27FC236}">
                <a16:creationId xmlns:a16="http://schemas.microsoft.com/office/drawing/2014/main" id="{C031D173-5FD9-4EA1-9547-9DB000232B99}"/>
              </a:ext>
            </a:extLst>
          </p:cNvPr>
          <p:cNvSpPr>
            <a:spLocks noGrp="1"/>
          </p:cNvSpPr>
          <p:nvPr>
            <p:ph type="sldNum" sz="quarter" idx="4"/>
          </p:nvPr>
        </p:nvSpPr>
        <p:spPr/>
        <p:txBody>
          <a:bodyPr/>
          <a:lstStyle/>
          <a:p>
            <a:fld id="{F3164A33-BA3B-4257-99BF-AAAE7BC3E136}" type="slidenum">
              <a:rPr lang="el-GR" smtClean="0"/>
              <a:pPr/>
              <a:t>4</a:t>
            </a:fld>
            <a:r>
              <a:rPr lang="en-US"/>
              <a:t> of 80</a:t>
            </a:r>
            <a:endParaRPr lang="el-GR" dirty="0"/>
          </a:p>
        </p:txBody>
      </p:sp>
      <p:pic>
        <p:nvPicPr>
          <p:cNvPr id="7" name="Picture 6">
            <a:extLst>
              <a:ext uri="{FF2B5EF4-FFF2-40B4-BE49-F238E27FC236}">
                <a16:creationId xmlns:a16="http://schemas.microsoft.com/office/drawing/2014/main" id="{7ED2F5B8-FA9F-7644-941F-A7CECF905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610837"/>
            <a:ext cx="8640000" cy="2937000"/>
          </a:xfrm>
          <a:prstGeom prst="rect">
            <a:avLst/>
          </a:prstGeom>
        </p:spPr>
      </p:pic>
      <p:pic>
        <p:nvPicPr>
          <p:cNvPr id="9" name="Picture 8">
            <a:extLst>
              <a:ext uri="{FF2B5EF4-FFF2-40B4-BE49-F238E27FC236}">
                <a16:creationId xmlns:a16="http://schemas.microsoft.com/office/drawing/2014/main" id="{BEB44523-4FF6-7641-8062-5D8E11ACF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900" y="4616478"/>
            <a:ext cx="5688000" cy="1629193"/>
          </a:xfrm>
          <a:prstGeom prst="rect">
            <a:avLst/>
          </a:prstGeom>
          <a:ln>
            <a:noFill/>
          </a:ln>
          <a:effectLst>
            <a:outerShdw blurRad="292100" dist="139700" dir="2700000" sx="98000" sy="98000" algn="tl" rotWithShape="0">
              <a:srgbClr val="333333">
                <a:alpha val="65000"/>
              </a:srgbClr>
            </a:outerShdw>
          </a:effectLst>
        </p:spPr>
      </p:pic>
      <p:sp>
        <p:nvSpPr>
          <p:cNvPr id="3" name="Rectangle 2">
            <a:extLst>
              <a:ext uri="{FF2B5EF4-FFF2-40B4-BE49-F238E27FC236}">
                <a16:creationId xmlns:a16="http://schemas.microsoft.com/office/drawing/2014/main" id="{93A1CEAE-EBE3-424D-8A1F-CA3ACEA0EA35}"/>
              </a:ext>
            </a:extLst>
          </p:cNvPr>
          <p:cNvSpPr/>
          <p:nvPr/>
        </p:nvSpPr>
        <p:spPr>
          <a:xfrm>
            <a:off x="9099981" y="5231019"/>
            <a:ext cx="2912977" cy="400110"/>
          </a:xfrm>
          <a:prstGeom prst="rect">
            <a:avLst/>
          </a:prstGeom>
        </p:spPr>
        <p:txBody>
          <a:bodyPr wrap="none">
            <a:spAutoFit/>
          </a:bodyPr>
          <a:lstStyle/>
          <a:p>
            <a:r>
              <a:rPr lang="en-US" sz="2000" dirty="0">
                <a:solidFill>
                  <a:srgbClr val="222222"/>
                </a:solidFill>
                <a:latin typeface="Century Gothic" panose="020B0502020202020204" pitchFamily="34" charset="0"/>
              </a:rPr>
              <a:t>1 ZB=</a:t>
            </a:r>
            <a:r>
              <a:rPr lang="en-US" sz="2000" dirty="0">
                <a:latin typeface="Century Gothic" panose="020B0502020202020204" pitchFamily="34" charset="0"/>
              </a:rPr>
              <a:t>1billion </a:t>
            </a:r>
            <a:r>
              <a:rPr lang="en-US" sz="2000" u="sng" dirty="0">
                <a:latin typeface="Century Gothic" panose="020B0502020202020204" pitchFamily="34" charset="0"/>
              </a:rPr>
              <a:t>terabytes</a:t>
            </a:r>
            <a:endParaRPr lang="en-US" sz="2000" dirty="0">
              <a:latin typeface="Century Gothic" panose="020B0502020202020204" pitchFamily="34" charset="0"/>
            </a:endParaRPr>
          </a:p>
        </p:txBody>
      </p:sp>
    </p:spTree>
    <p:extLst>
      <p:ext uri="{BB962C8B-B14F-4D97-AF65-F5344CB8AC3E}">
        <p14:creationId xmlns:p14="http://schemas.microsoft.com/office/powerpoint/2010/main" val="4139623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Extreme Distributions: 8 Models</a:t>
            </a:r>
          </a:p>
        </p:txBody>
      </p:sp>
      <p:graphicFrame>
        <p:nvGraphicFramePr>
          <p:cNvPr id="6" name="5 - Θέση περιεχομένου"/>
          <p:cNvGraphicFramePr>
            <a:graphicFrameLocks noGrp="1"/>
          </p:cNvGraphicFramePr>
          <p:nvPr>
            <p:ph sz="quarter" idx="1"/>
            <p:extLst>
              <p:ext uri="{D42A27DB-BD31-4B8C-83A1-F6EECF244321}">
                <p14:modId xmlns:p14="http://schemas.microsoft.com/office/powerpoint/2010/main" val="3114398051"/>
              </p:ext>
            </p:extLst>
          </p:nvPr>
        </p:nvGraphicFramePr>
        <p:xfrm>
          <a:off x="2136776" y="2372568"/>
          <a:ext cx="4103241" cy="3337560"/>
        </p:xfrm>
        <a:graphic>
          <a:graphicData uri="http://schemas.openxmlformats.org/drawingml/2006/table">
            <a:tbl>
              <a:tblPr firstRow="1" bandRow="1">
                <a:tableStyleId>{5C22544A-7EE6-4342-B048-85BDC9FD1C3A}</a:tableStyleId>
              </a:tblPr>
              <a:tblGrid>
                <a:gridCol w="862881">
                  <a:extLst>
                    <a:ext uri="{9D8B030D-6E8A-4147-A177-3AD203B41FA5}">
                      <a16:colId xmlns:a16="http://schemas.microsoft.com/office/drawing/2014/main" val="20000"/>
                    </a:ext>
                  </a:extLst>
                </a:gridCol>
                <a:gridCol w="2599060">
                  <a:extLst>
                    <a:ext uri="{9D8B030D-6E8A-4147-A177-3AD203B41FA5}">
                      <a16:colId xmlns:a16="http://schemas.microsoft.com/office/drawing/2014/main" val="20001"/>
                    </a:ext>
                  </a:extLst>
                </a:gridCol>
                <a:gridCol w="641300">
                  <a:extLst>
                    <a:ext uri="{9D8B030D-6E8A-4147-A177-3AD203B41FA5}">
                      <a16:colId xmlns:a16="http://schemas.microsoft.com/office/drawing/2014/main" val="20002"/>
                    </a:ext>
                  </a:extLst>
                </a:gridCol>
              </a:tblGrid>
              <a:tr h="370840">
                <a:tc>
                  <a:txBody>
                    <a:bodyPr/>
                    <a:lstStyle/>
                    <a:p>
                      <a:r>
                        <a:rPr lang="en-US" dirty="0" err="1"/>
                        <a:t>Alg</a:t>
                      </a:r>
                      <a:endParaRPr lang="en-US" dirty="0"/>
                    </a:p>
                  </a:txBody>
                  <a:tcPr/>
                </a:tc>
                <a:tc>
                  <a:txBody>
                    <a:bodyPr/>
                    <a:lstStyle/>
                    <a:p>
                      <a:r>
                        <a:rPr lang="en-US" dirty="0"/>
                        <a:t>Parameter</a:t>
                      </a:r>
                    </a:p>
                  </a:txBody>
                  <a:tcPr/>
                </a:tc>
                <a:tc>
                  <a:txBody>
                    <a:bodyPr/>
                    <a:lstStyle/>
                    <a:p>
                      <a:r>
                        <a:rPr lang="en-US" dirty="0"/>
                        <a:t>Loss</a:t>
                      </a:r>
                    </a:p>
                  </a:txBody>
                  <a:tcPr/>
                </a:tc>
                <a:extLst>
                  <a:ext uri="{0D108BD9-81ED-4DB2-BD59-A6C34878D82A}">
                    <a16:rowId xmlns:a16="http://schemas.microsoft.com/office/drawing/2014/main" val="10000"/>
                  </a:ext>
                </a:extLst>
              </a:tr>
              <a:tr h="370840">
                <a:tc>
                  <a:txBody>
                    <a:bodyPr/>
                    <a:lstStyle/>
                    <a:p>
                      <a:r>
                        <a:rPr lang="en-US" dirty="0"/>
                        <a:t>K-NN</a:t>
                      </a:r>
                    </a:p>
                  </a:txBody>
                  <a:tcPr/>
                </a:tc>
                <a:tc>
                  <a:txBody>
                    <a:bodyPr/>
                    <a:lstStyle/>
                    <a:p>
                      <a:r>
                        <a:rPr lang="en-US" dirty="0"/>
                        <a:t>K=1</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lvl="0">
                        <a:buNone/>
                      </a:pPr>
                      <a:endParaRPr lang="en-US" dirty="0"/>
                    </a:p>
                  </a:txBody>
                  <a:tcPr/>
                </a:tc>
                <a:tc>
                  <a:txBody>
                    <a:bodyPr/>
                    <a:lstStyle/>
                    <a:p>
                      <a:pPr lvl="0">
                        <a:buNone/>
                      </a:pPr>
                      <a:r>
                        <a:rPr lang="en-US" dirty="0"/>
                        <a:t>K=2</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lvl="0">
                        <a:buNone/>
                      </a:pPr>
                      <a:endParaRPr lang="en-US" dirty="0"/>
                    </a:p>
                  </a:txBody>
                  <a:tcPr/>
                </a:tc>
                <a:tc>
                  <a:txBody>
                    <a:bodyPr/>
                    <a:lstStyle/>
                    <a:p>
                      <a:pPr lvl="0">
                        <a:buNone/>
                      </a:pPr>
                      <a:r>
                        <a:rPr lang="en-US" dirty="0"/>
                        <a:t>K=5</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pPr lvl="0">
                        <a:buNone/>
                      </a:pPr>
                      <a:r>
                        <a:rPr lang="en-US" dirty="0"/>
                        <a:t>DT</a:t>
                      </a:r>
                    </a:p>
                  </a:txBody>
                  <a:tcPr/>
                </a:tc>
                <a:tc>
                  <a:txBody>
                    <a:bodyPr/>
                    <a:lstStyle/>
                    <a:p>
                      <a:pPr lvl="0">
                        <a:buNone/>
                      </a:pPr>
                      <a:r>
                        <a:rPr lang="en-US" dirty="0" err="1"/>
                        <a:t>MaxPChance</a:t>
                      </a:r>
                      <a:r>
                        <a:rPr lang="en-US" dirty="0"/>
                        <a:t>=0.01</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pPr lvl="0">
                        <a:buNone/>
                      </a:pPr>
                      <a:endParaRPr lang="en-US" dirty="0"/>
                    </a:p>
                  </a:txBody>
                  <a:tcPr/>
                </a:tc>
                <a:tc>
                  <a:txBody>
                    <a:bodyPr/>
                    <a:lstStyle/>
                    <a:p>
                      <a:pPr lvl="0">
                        <a:buNone/>
                      </a:pPr>
                      <a:r>
                        <a:rPr lang="en-US" dirty="0" err="1"/>
                        <a:t>MaxPChance</a:t>
                      </a:r>
                      <a:r>
                        <a:rPr lang="en-US" dirty="0"/>
                        <a:t>=0.05</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pPr lvl="0">
                        <a:buNone/>
                      </a:pPr>
                      <a:endParaRPr lang="en-US" dirty="0"/>
                    </a:p>
                  </a:txBody>
                  <a:tcPr/>
                </a:tc>
                <a:tc>
                  <a:txBody>
                    <a:bodyPr/>
                    <a:lstStyle/>
                    <a:p>
                      <a:pPr lvl="0">
                        <a:buNone/>
                      </a:pPr>
                      <a:r>
                        <a:rPr lang="en-US" dirty="0" err="1"/>
                        <a:t>MaxPChance</a:t>
                      </a:r>
                      <a:r>
                        <a:rPr lang="en-US" dirty="0"/>
                        <a:t>=0.1</a:t>
                      </a:r>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pPr lvl="0">
                        <a:buNone/>
                      </a:pPr>
                      <a:r>
                        <a:rPr lang="en-US" dirty="0"/>
                        <a:t>SB</a:t>
                      </a:r>
                    </a:p>
                  </a:txBody>
                  <a:tcPr/>
                </a:tc>
                <a:tc>
                  <a:txBody>
                    <a:bodyPr/>
                    <a:lstStyle/>
                    <a:p>
                      <a:pPr lvl="0">
                        <a:buNone/>
                      </a:pPr>
                      <a:r>
                        <a:rPr lang="en-US" dirty="0"/>
                        <a:t>l = 0</a:t>
                      </a: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pPr lvl="0">
                        <a:buNone/>
                      </a:pPr>
                      <a:endParaRPr lang="en-US" dirty="0"/>
                    </a:p>
                  </a:txBody>
                  <a:tcPr/>
                </a:tc>
                <a:tc>
                  <a:txBody>
                    <a:bodyPr/>
                    <a:lstStyle/>
                    <a:p>
                      <a:pPr lvl="0">
                        <a:buNone/>
                      </a:pPr>
                      <a:r>
                        <a:rPr lang="en-US" dirty="0"/>
                        <a:t>l=1</a:t>
                      </a:r>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4" name="3 - Ορθογώνιο"/>
          <p:cNvSpPr/>
          <p:nvPr/>
        </p:nvSpPr>
        <p:spPr>
          <a:xfrm>
            <a:off x="3359696" y="1609957"/>
            <a:ext cx="3888432" cy="64807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a:t>
            </a:r>
          </a:p>
        </p:txBody>
      </p:sp>
      <p:sp>
        <p:nvSpPr>
          <p:cNvPr id="5" name="4 - Ορθογώνιο"/>
          <p:cNvSpPr/>
          <p:nvPr/>
        </p:nvSpPr>
        <p:spPr>
          <a:xfrm>
            <a:off x="7248128" y="1609957"/>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Tune</a:t>
            </a:r>
          </a:p>
        </p:txBody>
      </p:sp>
      <p:sp>
        <p:nvSpPr>
          <p:cNvPr id="7" name="6 - TextBox"/>
          <p:cNvSpPr txBox="1"/>
          <p:nvPr/>
        </p:nvSpPr>
        <p:spPr>
          <a:xfrm>
            <a:off x="6876157" y="5718340"/>
            <a:ext cx="4782157" cy="658621"/>
          </a:xfrm>
          <a:prstGeom prst="rect">
            <a:avLst/>
          </a:prstGeom>
          <a:noFill/>
        </p:spPr>
        <p:txBody>
          <a:bodyPr wrap="square" rtlCol="0" anchor="t">
            <a:spAutoFit/>
          </a:bodyPr>
          <a:lstStyle/>
          <a:p>
            <a:r>
              <a:rPr lang="en-US" b="1" dirty="0"/>
              <a:t>Assume</a:t>
            </a:r>
            <a:r>
              <a:rPr lang="en-US" dirty="0"/>
              <a:t>: Equal true accuracies 85%Mean,</a:t>
            </a:r>
            <a:r>
              <a:rPr lang="en-US" dirty="0">
                <a:sym typeface="Symbol"/>
              </a:rPr>
              <a:t> </a:t>
            </a:r>
          </a:p>
          <a:p>
            <a:r>
              <a:rPr lang="en-US" dirty="0">
                <a:sym typeface="Symbol"/>
              </a:rPr>
              <a:t>Std follow an Extreme Distribution</a:t>
            </a:r>
            <a:endParaRPr lang="en-US" dirty="0">
              <a:cs typeface="Calibri"/>
            </a:endParaRPr>
          </a:p>
        </p:txBody>
      </p:sp>
      <p:pic>
        <p:nvPicPr>
          <p:cNvPr id="3" name="Picture 2" descr="A screenshot of a cell phone&#10;&#10;Description generated with high confidence">
            <a:extLst>
              <a:ext uri="{FF2B5EF4-FFF2-40B4-BE49-F238E27FC236}">
                <a16:creationId xmlns:a16="http://schemas.microsoft.com/office/drawing/2014/main" id="{D74F319A-1D84-4A04-AACB-AD94C7DBD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808" y="2370329"/>
            <a:ext cx="4398846" cy="3280698"/>
          </a:xfrm>
          <a:prstGeom prst="rect">
            <a:avLst/>
          </a:prstGeom>
        </p:spPr>
      </p:pic>
      <p:sp>
        <p:nvSpPr>
          <p:cNvPr id="11" name="Slide Number Placeholder 10">
            <a:extLst>
              <a:ext uri="{FF2B5EF4-FFF2-40B4-BE49-F238E27FC236}">
                <a16:creationId xmlns:a16="http://schemas.microsoft.com/office/drawing/2014/main" id="{25FB9336-3B7A-4EC1-A53C-2581A68CFDEE}"/>
              </a:ext>
            </a:extLst>
          </p:cNvPr>
          <p:cNvSpPr>
            <a:spLocks noGrp="1"/>
          </p:cNvSpPr>
          <p:nvPr>
            <p:ph type="sldNum" sz="quarter" idx="4"/>
          </p:nvPr>
        </p:nvSpPr>
        <p:spPr/>
        <p:txBody>
          <a:bodyPr/>
          <a:lstStyle/>
          <a:p>
            <a:fld id="{F3164A33-BA3B-4257-99BF-AAAE7BC3E136}" type="slidenum">
              <a:rPr lang="el-GR" smtClean="0"/>
              <a:pPr/>
              <a:t>40</a:t>
            </a:fld>
            <a:r>
              <a:rPr lang="en-US"/>
              <a:t> of 80</a:t>
            </a:r>
            <a:endParaRPr lang="el-GR" dirty="0"/>
          </a:p>
        </p:txBody>
      </p:sp>
    </p:spTree>
    <p:extLst>
      <p:ext uri="{BB962C8B-B14F-4D97-AF65-F5344CB8AC3E}">
        <p14:creationId xmlns:p14="http://schemas.microsoft.com/office/powerpoint/2010/main" val="3717489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a:t>Choose Model AND Estimate Performance</a:t>
            </a:r>
          </a:p>
        </p:txBody>
      </p:sp>
      <p:sp>
        <p:nvSpPr>
          <p:cNvPr id="3" name="2 - Θέση περιεχομένου"/>
          <p:cNvSpPr>
            <a:spLocks noGrp="1"/>
          </p:cNvSpPr>
          <p:nvPr>
            <p:ph idx="1"/>
          </p:nvPr>
        </p:nvSpPr>
        <p:spPr>
          <a:xfrm>
            <a:off x="1097280" y="2559216"/>
            <a:ext cx="10860258" cy="3503254"/>
          </a:xfrm>
        </p:spPr>
        <p:txBody>
          <a:bodyPr>
            <a:normAutofit fontScale="92500" lnSpcReduction="10000"/>
          </a:bodyPr>
          <a:lstStyle/>
          <a:p>
            <a:r>
              <a:rPr lang="en-US" b="1" dirty="0">
                <a:solidFill>
                  <a:schemeClr val="tx1">
                    <a:lumMod val="50000"/>
                    <a:lumOff val="50000"/>
                  </a:schemeClr>
                </a:solidFill>
              </a:rPr>
              <a:t>Train</a:t>
            </a:r>
            <a:r>
              <a:rPr lang="en-US" dirty="0"/>
              <a:t>: used to train model</a:t>
            </a:r>
          </a:p>
          <a:p>
            <a:r>
              <a:rPr lang="en-US" b="1" dirty="0">
                <a:solidFill>
                  <a:schemeClr val="accent2">
                    <a:lumMod val="75000"/>
                  </a:schemeClr>
                </a:solidFill>
              </a:rPr>
              <a:t>Tune</a:t>
            </a:r>
            <a:r>
              <a:rPr lang="en-US" dirty="0"/>
              <a:t>: used to choose best configuration (used multiple times)</a:t>
            </a:r>
          </a:p>
          <a:p>
            <a:r>
              <a:rPr lang="en-US" b="1" dirty="0">
                <a:solidFill>
                  <a:srgbClr val="C80000"/>
                </a:solidFill>
              </a:rPr>
              <a:t>Estimate</a:t>
            </a:r>
            <a:r>
              <a:rPr lang="en-US" dirty="0"/>
              <a:t>: used to estimate performance (used once!)</a:t>
            </a:r>
          </a:p>
          <a:p>
            <a:endParaRPr lang="en-US" dirty="0"/>
          </a:p>
          <a:p>
            <a:r>
              <a:rPr lang="en-US" dirty="0"/>
              <a:t>Called Train-Validation-Test in the literature</a:t>
            </a:r>
          </a:p>
          <a:p>
            <a:r>
              <a:rPr lang="en-US" dirty="0"/>
              <a:t>Cross-Validation becomes </a:t>
            </a:r>
            <a:r>
              <a:rPr lang="en-US" b="1" dirty="0"/>
              <a:t>Nested Cross-Validation</a:t>
            </a:r>
          </a:p>
          <a:p>
            <a:pPr lvl="1"/>
            <a:r>
              <a:rPr lang="en-US" dirty="0"/>
              <a:t>For each possible “Estimate” fold, do a cross-validation</a:t>
            </a:r>
          </a:p>
        </p:txBody>
      </p:sp>
      <p:sp>
        <p:nvSpPr>
          <p:cNvPr id="4" name="3 - Ορθογώνιο"/>
          <p:cNvSpPr/>
          <p:nvPr/>
        </p:nvSpPr>
        <p:spPr>
          <a:xfrm>
            <a:off x="2567608" y="1700808"/>
            <a:ext cx="3888432" cy="648072"/>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a:t>
            </a:r>
          </a:p>
        </p:txBody>
      </p:sp>
      <p:sp>
        <p:nvSpPr>
          <p:cNvPr id="5" name="4 - Ορθογώνιο"/>
          <p:cNvSpPr/>
          <p:nvPr/>
        </p:nvSpPr>
        <p:spPr>
          <a:xfrm>
            <a:off x="6456040" y="1700808"/>
            <a:ext cx="1368152"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Tune</a:t>
            </a:r>
          </a:p>
        </p:txBody>
      </p:sp>
      <p:sp>
        <p:nvSpPr>
          <p:cNvPr id="6" name="5 - Ορθογώνιο"/>
          <p:cNvSpPr/>
          <p:nvPr/>
        </p:nvSpPr>
        <p:spPr>
          <a:xfrm>
            <a:off x="7824192" y="1700808"/>
            <a:ext cx="13681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Estimate</a:t>
            </a:r>
          </a:p>
        </p:txBody>
      </p:sp>
      <p:sp>
        <p:nvSpPr>
          <p:cNvPr id="10" name="Slide Number Placeholder 9">
            <a:extLst>
              <a:ext uri="{FF2B5EF4-FFF2-40B4-BE49-F238E27FC236}">
                <a16:creationId xmlns:a16="http://schemas.microsoft.com/office/drawing/2014/main" id="{C48431EA-79B3-477B-B2DB-77E3084376FF}"/>
              </a:ext>
            </a:extLst>
          </p:cNvPr>
          <p:cNvSpPr>
            <a:spLocks noGrp="1"/>
          </p:cNvSpPr>
          <p:nvPr>
            <p:ph type="sldNum" sz="quarter" idx="4"/>
          </p:nvPr>
        </p:nvSpPr>
        <p:spPr/>
        <p:txBody>
          <a:bodyPr/>
          <a:lstStyle/>
          <a:p>
            <a:fld id="{F3164A33-BA3B-4257-99BF-AAAE7BC3E136}" type="slidenum">
              <a:rPr lang="el-GR" smtClean="0"/>
              <a:pPr/>
              <a:t>41</a:t>
            </a:fld>
            <a:r>
              <a:rPr lang="en-US"/>
              <a:t> of 80</a:t>
            </a:r>
            <a:endParaRPr lang="el-GR" dirty="0"/>
          </a:p>
        </p:txBody>
      </p:sp>
    </p:spTree>
    <p:extLst>
      <p:ext uri="{BB962C8B-B14F-4D97-AF65-F5344CB8AC3E}">
        <p14:creationId xmlns:p14="http://schemas.microsoft.com/office/powerpoint/2010/main" val="33040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Validation bias correction</a:t>
            </a:r>
          </a:p>
        </p:txBody>
      </p:sp>
      <p:pic>
        <p:nvPicPr>
          <p:cNvPr id="4" name="Picture 3">
            <a:extLst>
              <a:ext uri="{FF2B5EF4-FFF2-40B4-BE49-F238E27FC236}">
                <a16:creationId xmlns:a16="http://schemas.microsoft.com/office/drawing/2014/main" id="{9A44BF97-E234-48D4-A41D-4693E5B1C12E}"/>
              </a:ext>
            </a:extLst>
          </p:cNvPr>
          <p:cNvPicPr>
            <a:picLocks noChangeAspect="1"/>
          </p:cNvPicPr>
          <p:nvPr/>
        </p:nvPicPr>
        <p:blipFill rotWithShape="1">
          <a:blip r:embed="rId2"/>
          <a:srcRect t="7568"/>
          <a:stretch/>
        </p:blipFill>
        <p:spPr>
          <a:xfrm>
            <a:off x="1431986" y="1769699"/>
            <a:ext cx="2856552" cy="2160000"/>
          </a:xfrm>
          <a:prstGeom prst="rect">
            <a:avLst/>
          </a:prstGeom>
        </p:spPr>
      </p:pic>
      <p:pic>
        <p:nvPicPr>
          <p:cNvPr id="5" name="Picture 4">
            <a:extLst>
              <a:ext uri="{FF2B5EF4-FFF2-40B4-BE49-F238E27FC236}">
                <a16:creationId xmlns:a16="http://schemas.microsoft.com/office/drawing/2014/main" id="{E791A47B-9087-4BCF-860F-91B6C6ADC40E}"/>
              </a:ext>
            </a:extLst>
          </p:cNvPr>
          <p:cNvPicPr>
            <a:picLocks noChangeAspect="1"/>
          </p:cNvPicPr>
          <p:nvPr/>
        </p:nvPicPr>
        <p:blipFill rotWithShape="1">
          <a:blip r:embed="rId3"/>
          <a:srcRect t="5844" b="-1"/>
          <a:stretch/>
        </p:blipFill>
        <p:spPr>
          <a:xfrm>
            <a:off x="4321333" y="1769699"/>
            <a:ext cx="2911963" cy="2160000"/>
          </a:xfrm>
          <a:prstGeom prst="rect">
            <a:avLst/>
          </a:prstGeom>
        </p:spPr>
      </p:pic>
      <p:pic>
        <p:nvPicPr>
          <p:cNvPr id="6" name="Picture 5">
            <a:extLst>
              <a:ext uri="{FF2B5EF4-FFF2-40B4-BE49-F238E27FC236}">
                <a16:creationId xmlns:a16="http://schemas.microsoft.com/office/drawing/2014/main" id="{C8575B1A-CA64-44C2-B0AC-478B585C39CE}"/>
              </a:ext>
            </a:extLst>
          </p:cNvPr>
          <p:cNvPicPr>
            <a:picLocks noChangeAspect="1"/>
          </p:cNvPicPr>
          <p:nvPr/>
        </p:nvPicPr>
        <p:blipFill rotWithShape="1">
          <a:blip r:embed="rId4"/>
          <a:srcRect t="7568"/>
          <a:stretch/>
        </p:blipFill>
        <p:spPr>
          <a:xfrm>
            <a:off x="1428186" y="4104459"/>
            <a:ext cx="2874221" cy="2160000"/>
          </a:xfrm>
          <a:prstGeom prst="rect">
            <a:avLst/>
          </a:prstGeom>
        </p:spPr>
      </p:pic>
      <p:pic>
        <p:nvPicPr>
          <p:cNvPr id="7" name="Picture 6">
            <a:extLst>
              <a:ext uri="{FF2B5EF4-FFF2-40B4-BE49-F238E27FC236}">
                <a16:creationId xmlns:a16="http://schemas.microsoft.com/office/drawing/2014/main" id="{C6A22624-9478-426E-A5C0-BD5F6680ECC8}"/>
              </a:ext>
            </a:extLst>
          </p:cNvPr>
          <p:cNvPicPr>
            <a:picLocks noChangeAspect="1"/>
          </p:cNvPicPr>
          <p:nvPr/>
        </p:nvPicPr>
        <p:blipFill rotWithShape="1">
          <a:blip r:embed="rId5"/>
          <a:srcRect t="5548"/>
          <a:stretch/>
        </p:blipFill>
        <p:spPr>
          <a:xfrm>
            <a:off x="4367714" y="4104459"/>
            <a:ext cx="2865582" cy="2160000"/>
          </a:xfrm>
          <a:prstGeom prst="rect">
            <a:avLst/>
          </a:prstGeom>
        </p:spPr>
      </p:pic>
      <p:pic>
        <p:nvPicPr>
          <p:cNvPr id="8" name="Picture 7">
            <a:extLst>
              <a:ext uri="{FF2B5EF4-FFF2-40B4-BE49-F238E27FC236}">
                <a16:creationId xmlns:a16="http://schemas.microsoft.com/office/drawing/2014/main" id="{31059F9F-D47D-40E7-98F1-9C2FB6B29D91}"/>
              </a:ext>
            </a:extLst>
          </p:cNvPr>
          <p:cNvPicPr>
            <a:picLocks noChangeAspect="1"/>
          </p:cNvPicPr>
          <p:nvPr/>
        </p:nvPicPr>
        <p:blipFill>
          <a:blip r:embed="rId6"/>
          <a:stretch>
            <a:fillRect/>
          </a:stretch>
        </p:blipFill>
        <p:spPr>
          <a:xfrm>
            <a:off x="96314" y="2603047"/>
            <a:ext cx="1171126" cy="1796282"/>
          </a:xfrm>
          <a:prstGeom prst="rect">
            <a:avLst/>
          </a:prstGeom>
        </p:spPr>
      </p:pic>
      <p:sp>
        <p:nvSpPr>
          <p:cNvPr id="11" name="Rectangle 10">
            <a:extLst>
              <a:ext uri="{FF2B5EF4-FFF2-40B4-BE49-F238E27FC236}">
                <a16:creationId xmlns:a16="http://schemas.microsoft.com/office/drawing/2014/main" id="{F6C0685C-2E91-4678-BB19-3D321C8D7008}"/>
              </a:ext>
            </a:extLst>
          </p:cNvPr>
          <p:cNvSpPr/>
          <p:nvPr/>
        </p:nvSpPr>
        <p:spPr>
          <a:xfrm>
            <a:off x="7446541" y="3678941"/>
            <a:ext cx="4505325" cy="1200329"/>
          </a:xfrm>
          <a:prstGeom prst="rect">
            <a:avLst/>
          </a:prstGeom>
        </p:spPr>
        <p:txBody>
          <a:bodyPr wrap="square">
            <a:spAutoFit/>
          </a:bodyPr>
          <a:lstStyle/>
          <a:p>
            <a:pPr marL="285750" indent="-285750" algn="just">
              <a:buFont typeface="Courier New" panose="02070309020205020404" pitchFamily="49" charset="0"/>
              <a:buChar char="o"/>
            </a:pPr>
            <a:r>
              <a:rPr lang="en-US" b="1" dirty="0">
                <a:solidFill>
                  <a:srgbClr val="C80000"/>
                </a:solidFill>
                <a:latin typeface="CMR9"/>
              </a:rPr>
              <a:t>CVT</a:t>
            </a:r>
            <a:r>
              <a:rPr lang="en-US" dirty="0">
                <a:latin typeface="CMR9"/>
              </a:rPr>
              <a:t> is optimistically biased for sample size </a:t>
            </a:r>
            <a:r>
              <a:rPr lang="en-US" dirty="0">
                <a:latin typeface="CMMI9"/>
              </a:rPr>
              <a:t>N </a:t>
            </a:r>
            <a:r>
              <a:rPr lang="en-US" dirty="0">
                <a:latin typeface="CMSY9"/>
              </a:rPr>
              <a:t>≤ </a:t>
            </a:r>
            <a:r>
              <a:rPr lang="en-US" dirty="0">
                <a:latin typeface="CMR9"/>
              </a:rPr>
              <a:t>100.</a:t>
            </a:r>
          </a:p>
          <a:p>
            <a:pPr marL="285750" indent="-285750" algn="just">
              <a:buFont typeface="Courier New" panose="02070309020205020404" pitchFamily="49" charset="0"/>
              <a:buChar char="o"/>
            </a:pPr>
            <a:r>
              <a:rPr lang="en-US" b="1" dirty="0">
                <a:solidFill>
                  <a:srgbClr val="C80000"/>
                </a:solidFill>
                <a:latin typeface="CMR9"/>
              </a:rPr>
              <a:t>NCV</a:t>
            </a:r>
            <a:r>
              <a:rPr lang="en-US" dirty="0">
                <a:latin typeface="CMR9"/>
              </a:rPr>
              <a:t> and </a:t>
            </a:r>
            <a:r>
              <a:rPr lang="en-US" b="1" dirty="0">
                <a:solidFill>
                  <a:srgbClr val="C80000"/>
                </a:solidFill>
                <a:latin typeface="CMR9"/>
              </a:rPr>
              <a:t>BBC-CV</a:t>
            </a:r>
            <a:r>
              <a:rPr lang="en-US" dirty="0">
                <a:latin typeface="CMR9"/>
              </a:rPr>
              <a:t>, both have low bias though results vary with dataset. </a:t>
            </a:r>
            <a:endParaRPr lang="el-GR" dirty="0"/>
          </a:p>
        </p:txBody>
      </p:sp>
      <p:sp>
        <p:nvSpPr>
          <p:cNvPr id="12" name="Rectangle 11">
            <a:extLst>
              <a:ext uri="{FF2B5EF4-FFF2-40B4-BE49-F238E27FC236}">
                <a16:creationId xmlns:a16="http://schemas.microsoft.com/office/drawing/2014/main" id="{72E6AF42-0E68-4565-86B6-488EF01CACE1}"/>
              </a:ext>
            </a:extLst>
          </p:cNvPr>
          <p:cNvSpPr/>
          <p:nvPr/>
        </p:nvSpPr>
        <p:spPr>
          <a:xfrm>
            <a:off x="2533392" y="1613535"/>
            <a:ext cx="1534981" cy="523220"/>
          </a:xfrm>
          <a:prstGeom prst="rect">
            <a:avLst/>
          </a:prstGeom>
          <a:solidFill>
            <a:schemeClr val="bg1"/>
          </a:solidFill>
          <a:ln>
            <a:solidFill>
              <a:schemeClr val="tx1"/>
            </a:solidFill>
          </a:ln>
        </p:spPr>
        <p:txBody>
          <a:bodyPr wrap="square">
            <a:spAutoFit/>
          </a:bodyPr>
          <a:lstStyle/>
          <a:p>
            <a:r>
              <a:rPr lang="en-US" sz="1400" dirty="0">
                <a:latin typeface="CMR9"/>
              </a:rPr>
              <a:t>Cross Validation With Tuning - </a:t>
            </a:r>
            <a:r>
              <a:rPr lang="en-US" sz="1400" b="1" dirty="0">
                <a:solidFill>
                  <a:srgbClr val="C80000"/>
                </a:solidFill>
                <a:latin typeface="CMR9"/>
              </a:rPr>
              <a:t>CVT</a:t>
            </a:r>
            <a:endParaRPr lang="el-GR" sz="1400" b="1" dirty="0">
              <a:solidFill>
                <a:srgbClr val="C80000"/>
              </a:solidFill>
            </a:endParaRPr>
          </a:p>
        </p:txBody>
      </p:sp>
      <p:sp>
        <p:nvSpPr>
          <p:cNvPr id="13" name="Rectangle 12">
            <a:extLst>
              <a:ext uri="{FF2B5EF4-FFF2-40B4-BE49-F238E27FC236}">
                <a16:creationId xmlns:a16="http://schemas.microsoft.com/office/drawing/2014/main" id="{F55EDE91-481D-4F45-963F-8618D03F31B1}"/>
              </a:ext>
            </a:extLst>
          </p:cNvPr>
          <p:cNvSpPr/>
          <p:nvPr/>
        </p:nvSpPr>
        <p:spPr>
          <a:xfrm>
            <a:off x="2629840" y="4003790"/>
            <a:ext cx="1438533" cy="523220"/>
          </a:xfrm>
          <a:prstGeom prst="rect">
            <a:avLst/>
          </a:prstGeom>
          <a:solidFill>
            <a:schemeClr val="bg1"/>
          </a:solidFill>
          <a:ln>
            <a:solidFill>
              <a:schemeClr val="tx1"/>
            </a:solidFill>
          </a:ln>
        </p:spPr>
        <p:txBody>
          <a:bodyPr wrap="square">
            <a:spAutoFit/>
          </a:bodyPr>
          <a:lstStyle/>
          <a:p>
            <a:pPr algn="ctr"/>
            <a:r>
              <a:rPr lang="en-US" sz="1400" dirty="0">
                <a:latin typeface="CMR9"/>
              </a:rPr>
              <a:t>Nested Cross Validation - </a:t>
            </a:r>
            <a:r>
              <a:rPr lang="en-US" sz="1400" b="1" dirty="0">
                <a:solidFill>
                  <a:srgbClr val="C80000"/>
                </a:solidFill>
                <a:latin typeface="CMR9"/>
              </a:rPr>
              <a:t>NCV</a:t>
            </a:r>
            <a:endParaRPr lang="el-GR" sz="1400" b="1" dirty="0">
              <a:solidFill>
                <a:srgbClr val="C80000"/>
              </a:solidFill>
            </a:endParaRPr>
          </a:p>
        </p:txBody>
      </p:sp>
      <p:sp>
        <p:nvSpPr>
          <p:cNvPr id="14" name="Rectangle 13">
            <a:extLst>
              <a:ext uri="{FF2B5EF4-FFF2-40B4-BE49-F238E27FC236}">
                <a16:creationId xmlns:a16="http://schemas.microsoft.com/office/drawing/2014/main" id="{3B28EB3A-293B-41D6-B69A-1D03A13B0513}"/>
              </a:ext>
            </a:extLst>
          </p:cNvPr>
          <p:cNvSpPr/>
          <p:nvPr/>
        </p:nvSpPr>
        <p:spPr>
          <a:xfrm>
            <a:off x="5034962" y="1613535"/>
            <a:ext cx="1948464" cy="523220"/>
          </a:xfrm>
          <a:prstGeom prst="rect">
            <a:avLst/>
          </a:prstGeom>
          <a:solidFill>
            <a:schemeClr val="bg1"/>
          </a:solidFill>
          <a:ln>
            <a:solidFill>
              <a:schemeClr val="tx1"/>
            </a:solidFill>
          </a:ln>
        </p:spPr>
        <p:txBody>
          <a:bodyPr wrap="square">
            <a:spAutoFit/>
          </a:bodyPr>
          <a:lstStyle/>
          <a:p>
            <a:pPr algn="ctr"/>
            <a:r>
              <a:rPr lang="en-US" sz="1400" dirty="0" err="1">
                <a:latin typeface="CMR9"/>
              </a:rPr>
              <a:t>Tibshirani</a:t>
            </a:r>
            <a:r>
              <a:rPr lang="en-US" sz="1400" dirty="0">
                <a:latin typeface="CMR9"/>
              </a:rPr>
              <a:t> and </a:t>
            </a:r>
            <a:r>
              <a:rPr lang="en-US" sz="1400" dirty="0" err="1">
                <a:latin typeface="CMR9"/>
              </a:rPr>
              <a:t>Tibshirani</a:t>
            </a:r>
            <a:r>
              <a:rPr lang="en-US" sz="1400" dirty="0">
                <a:latin typeface="CMR9"/>
              </a:rPr>
              <a:t> Protocol - </a:t>
            </a:r>
            <a:r>
              <a:rPr lang="en-US" sz="1400" b="1" dirty="0">
                <a:solidFill>
                  <a:srgbClr val="C80000"/>
                </a:solidFill>
                <a:latin typeface="CMR9"/>
              </a:rPr>
              <a:t>TT</a:t>
            </a:r>
            <a:endParaRPr lang="el-GR" sz="1400" b="1" dirty="0">
              <a:solidFill>
                <a:srgbClr val="C80000"/>
              </a:solidFill>
            </a:endParaRPr>
          </a:p>
        </p:txBody>
      </p:sp>
      <p:sp>
        <p:nvSpPr>
          <p:cNvPr id="15" name="Rectangle 14">
            <a:extLst>
              <a:ext uri="{FF2B5EF4-FFF2-40B4-BE49-F238E27FC236}">
                <a16:creationId xmlns:a16="http://schemas.microsoft.com/office/drawing/2014/main" id="{88F9905B-733C-41BB-8610-1125F0F04FDC}"/>
              </a:ext>
            </a:extLst>
          </p:cNvPr>
          <p:cNvSpPr/>
          <p:nvPr/>
        </p:nvSpPr>
        <p:spPr>
          <a:xfrm>
            <a:off x="4807753" y="4006186"/>
            <a:ext cx="2175673" cy="523220"/>
          </a:xfrm>
          <a:prstGeom prst="rect">
            <a:avLst/>
          </a:prstGeom>
          <a:solidFill>
            <a:schemeClr val="bg1"/>
          </a:solidFill>
          <a:ln>
            <a:solidFill>
              <a:schemeClr val="tx1"/>
            </a:solidFill>
          </a:ln>
        </p:spPr>
        <p:txBody>
          <a:bodyPr wrap="square">
            <a:spAutoFit/>
          </a:bodyPr>
          <a:lstStyle/>
          <a:p>
            <a:pPr algn="ctr"/>
            <a:r>
              <a:rPr lang="en-US" sz="1400" dirty="0">
                <a:latin typeface="CMBX9"/>
              </a:rPr>
              <a:t>Bootstrap Bias Corrected Cross-Validation – </a:t>
            </a:r>
            <a:r>
              <a:rPr lang="en-US" sz="1400" b="1" dirty="0">
                <a:solidFill>
                  <a:srgbClr val="C80000"/>
                </a:solidFill>
                <a:latin typeface="CMBX9"/>
              </a:rPr>
              <a:t>BBC-CV</a:t>
            </a:r>
            <a:endParaRPr lang="el-GR" sz="1400" b="1" dirty="0">
              <a:solidFill>
                <a:srgbClr val="C80000"/>
              </a:solidFill>
            </a:endParaRPr>
          </a:p>
        </p:txBody>
      </p:sp>
      <p:sp>
        <p:nvSpPr>
          <p:cNvPr id="16" name="Rectangle 15">
            <a:extLst>
              <a:ext uri="{FF2B5EF4-FFF2-40B4-BE49-F238E27FC236}">
                <a16:creationId xmlns:a16="http://schemas.microsoft.com/office/drawing/2014/main" id="{CF7D54BF-D926-4DF8-A874-C5CF99071345}"/>
              </a:ext>
            </a:extLst>
          </p:cNvPr>
          <p:cNvSpPr/>
          <p:nvPr/>
        </p:nvSpPr>
        <p:spPr>
          <a:xfrm>
            <a:off x="7446541" y="2256145"/>
            <a:ext cx="4505325" cy="923330"/>
          </a:xfrm>
          <a:prstGeom prst="rect">
            <a:avLst/>
          </a:prstGeom>
          <a:ln>
            <a:solidFill>
              <a:srgbClr val="C8000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a:latin typeface="CMR9"/>
              </a:rPr>
              <a:t>Average estimated bias (over 20 sub-datasets for each original dataset) of the </a:t>
            </a:r>
            <a:r>
              <a:rPr lang="en-US" b="1" dirty="0">
                <a:solidFill>
                  <a:srgbClr val="C80000"/>
                </a:solidFill>
                <a:latin typeface="CMR9"/>
              </a:rPr>
              <a:t>CVT, TT, NCV </a:t>
            </a:r>
            <a:r>
              <a:rPr lang="en-US" dirty="0">
                <a:latin typeface="CMR9"/>
              </a:rPr>
              <a:t>and </a:t>
            </a:r>
            <a:r>
              <a:rPr lang="en-US" b="1" dirty="0">
                <a:solidFill>
                  <a:srgbClr val="C80000"/>
                </a:solidFill>
                <a:latin typeface="CMR9"/>
              </a:rPr>
              <a:t>BBC-CV</a:t>
            </a:r>
            <a:r>
              <a:rPr lang="en-US" dirty="0">
                <a:latin typeface="CMR9"/>
              </a:rPr>
              <a:t> estimates of performance. </a:t>
            </a:r>
          </a:p>
        </p:txBody>
      </p:sp>
      <p:sp>
        <p:nvSpPr>
          <p:cNvPr id="17" name="Slide Number Placeholder 16">
            <a:extLst>
              <a:ext uri="{FF2B5EF4-FFF2-40B4-BE49-F238E27FC236}">
                <a16:creationId xmlns:a16="http://schemas.microsoft.com/office/drawing/2014/main" id="{125C7342-A95B-49A9-8A99-B47295B2AA9A}"/>
              </a:ext>
            </a:extLst>
          </p:cNvPr>
          <p:cNvSpPr>
            <a:spLocks noGrp="1"/>
          </p:cNvSpPr>
          <p:nvPr>
            <p:ph type="sldNum" sz="quarter" idx="4"/>
          </p:nvPr>
        </p:nvSpPr>
        <p:spPr/>
        <p:txBody>
          <a:bodyPr/>
          <a:lstStyle/>
          <a:p>
            <a:fld id="{F3164A33-BA3B-4257-99BF-AAAE7BC3E136}" type="slidenum">
              <a:rPr lang="el-GR" smtClean="0"/>
              <a:pPr/>
              <a:t>42</a:t>
            </a:fld>
            <a:r>
              <a:rPr lang="en-US"/>
              <a:t> of 80</a:t>
            </a:r>
            <a:endParaRPr lang="el-GR" dirty="0"/>
          </a:p>
        </p:txBody>
      </p:sp>
    </p:spTree>
    <p:extLst>
      <p:ext uri="{BB962C8B-B14F-4D97-AF65-F5344CB8AC3E}">
        <p14:creationId xmlns:p14="http://schemas.microsoft.com/office/powerpoint/2010/main" val="2028232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B7E78E2-800A-465E-8E0F-33580B093AC3}"/>
              </a:ext>
            </a:extLst>
          </p:cNvPr>
          <p:cNvSpPr>
            <a:spLocks noGrp="1"/>
          </p:cNvSpPr>
          <p:nvPr>
            <p:ph type="title"/>
          </p:nvPr>
        </p:nvSpPr>
        <p:spPr/>
        <p:txBody>
          <a:bodyPr/>
          <a:lstStyle/>
          <a:p>
            <a:r>
              <a:rPr lang="en-US"/>
              <a:t>Let’s Focus on Selection</a:t>
            </a:r>
            <a:endParaRPr lang="en-US" dirty="0"/>
          </a:p>
        </p:txBody>
      </p:sp>
      <p:sp>
        <p:nvSpPr>
          <p:cNvPr id="7" name="Ορθογώνιο 6">
            <a:extLst>
              <a:ext uri="{FF2B5EF4-FFF2-40B4-BE49-F238E27FC236}">
                <a16:creationId xmlns:a16="http://schemas.microsoft.com/office/drawing/2014/main" id="{FD0746CB-4FC7-432A-A40F-6DA1FE48B054}"/>
              </a:ext>
            </a:extLst>
          </p:cNvPr>
          <p:cNvSpPr/>
          <p:nvPr/>
        </p:nvSpPr>
        <p:spPr>
          <a:xfrm>
            <a:off x="1744824" y="2351632"/>
            <a:ext cx="9410856" cy="21236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B3BE8296-E8BB-4A56-8252-1BB01D04CBF4}"/>
              </a:ext>
            </a:extLst>
          </p:cNvPr>
          <p:cNvSpPr/>
          <p:nvPr/>
        </p:nvSpPr>
        <p:spPr>
          <a:xfrm>
            <a:off x="1996751" y="2627273"/>
            <a:ext cx="998376" cy="3540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t>CV</a:t>
            </a:r>
            <a:r>
              <a:rPr lang="en-US" dirty="0"/>
              <a:t>(</a:t>
            </a:r>
            <a:r>
              <a:rPr lang="en-US" i="1" dirty="0"/>
              <a:t>f</a:t>
            </a:r>
            <a:r>
              <a:rPr lang="en-US" i="1" baseline="-25000" dirty="0"/>
              <a:t>1</a:t>
            </a:r>
            <a:r>
              <a:rPr lang="en-US" i="1" dirty="0"/>
              <a:t>, D</a:t>
            </a:r>
            <a:r>
              <a:rPr lang="en-US" dirty="0"/>
              <a:t>)</a:t>
            </a:r>
          </a:p>
        </p:txBody>
      </p:sp>
      <p:sp>
        <p:nvSpPr>
          <p:cNvPr id="17" name="TextBox 16">
            <a:extLst>
              <a:ext uri="{FF2B5EF4-FFF2-40B4-BE49-F238E27FC236}">
                <a16:creationId xmlns:a16="http://schemas.microsoft.com/office/drawing/2014/main" id="{DA34AF79-1D45-4455-AFF6-1840227C7D62}"/>
              </a:ext>
            </a:extLst>
          </p:cNvPr>
          <p:cNvSpPr txBox="1"/>
          <p:nvPr/>
        </p:nvSpPr>
        <p:spPr>
          <a:xfrm>
            <a:off x="4302130" y="1681476"/>
            <a:ext cx="3014978" cy="523220"/>
          </a:xfrm>
          <a:prstGeom prst="rect">
            <a:avLst/>
          </a:prstGeom>
          <a:noFill/>
        </p:spPr>
        <p:txBody>
          <a:bodyPr wrap="square" rtlCol="0">
            <a:spAutoFit/>
          </a:bodyPr>
          <a:lstStyle/>
          <a:p>
            <a:r>
              <a:rPr lang="en-US" sz="2800" b="1" dirty="0"/>
              <a:t>Configurations </a:t>
            </a:r>
            <a:r>
              <a:rPr lang="en-US" sz="2800" b="1" i="1" dirty="0"/>
              <a:t>f</a:t>
            </a:r>
            <a:r>
              <a:rPr lang="en-US" sz="2800" b="1" i="1" baseline="-25000" dirty="0"/>
              <a:t>i</a:t>
            </a:r>
            <a:endParaRPr lang="en-US" sz="2800" b="1" dirty="0"/>
          </a:p>
        </p:txBody>
      </p:sp>
      <p:cxnSp>
        <p:nvCxnSpPr>
          <p:cNvPr id="18" name="Ευθύγραμμο βέλος σύνδεσης 17">
            <a:extLst>
              <a:ext uri="{FF2B5EF4-FFF2-40B4-BE49-F238E27FC236}">
                <a16:creationId xmlns:a16="http://schemas.microsoft.com/office/drawing/2014/main" id="{940508DF-8AB5-4DD4-BF4C-DABA1C90589C}"/>
              </a:ext>
            </a:extLst>
          </p:cNvPr>
          <p:cNvCxnSpPr>
            <a:cxnSpLocks/>
          </p:cNvCxnSpPr>
          <p:nvPr/>
        </p:nvCxnSpPr>
        <p:spPr>
          <a:xfrm>
            <a:off x="1097280" y="2869560"/>
            <a:ext cx="544908" cy="421983"/>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41694F2C-46FC-4055-8A54-7448D174D15A}"/>
              </a:ext>
            </a:extLst>
          </p:cNvPr>
          <p:cNvSpPr txBox="1"/>
          <p:nvPr/>
        </p:nvSpPr>
        <p:spPr>
          <a:xfrm>
            <a:off x="322036" y="2425689"/>
            <a:ext cx="1068224" cy="400110"/>
          </a:xfrm>
          <a:prstGeom prst="rect">
            <a:avLst/>
          </a:prstGeom>
          <a:noFill/>
        </p:spPr>
        <p:txBody>
          <a:bodyPr wrap="square" rtlCol="0">
            <a:spAutoFit/>
          </a:bodyPr>
          <a:lstStyle/>
          <a:p>
            <a:r>
              <a:rPr lang="en-US" sz="2000" dirty="0"/>
              <a:t>Data D </a:t>
            </a:r>
          </a:p>
        </p:txBody>
      </p:sp>
      <p:cxnSp>
        <p:nvCxnSpPr>
          <p:cNvPr id="20" name="Ευθύγραμμο βέλος σύνδεσης 19">
            <a:extLst>
              <a:ext uri="{FF2B5EF4-FFF2-40B4-BE49-F238E27FC236}">
                <a16:creationId xmlns:a16="http://schemas.microsoft.com/office/drawing/2014/main" id="{6DA45696-1264-41E9-A86F-5567588991A8}"/>
              </a:ext>
            </a:extLst>
          </p:cNvPr>
          <p:cNvCxnSpPr>
            <a:cxnSpLocks/>
          </p:cNvCxnSpPr>
          <p:nvPr/>
        </p:nvCxnSpPr>
        <p:spPr>
          <a:xfrm>
            <a:off x="11155680" y="5161139"/>
            <a:ext cx="155163" cy="41665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B4C5DD33-42B1-4D15-9FF6-6A349975DFC1}"/>
              </a:ext>
            </a:extLst>
          </p:cNvPr>
          <p:cNvSpPr txBox="1"/>
          <p:nvPr/>
        </p:nvSpPr>
        <p:spPr>
          <a:xfrm>
            <a:off x="10434734" y="5577788"/>
            <a:ext cx="1757266" cy="523220"/>
          </a:xfrm>
          <a:prstGeom prst="rect">
            <a:avLst/>
          </a:prstGeom>
          <a:noFill/>
        </p:spPr>
        <p:txBody>
          <a:bodyPr wrap="square" rtlCol="0">
            <a:spAutoFit/>
          </a:bodyPr>
          <a:lstStyle/>
          <a:p>
            <a:r>
              <a:rPr lang="en-US" sz="2800" b="1" dirty="0"/>
              <a:t>Model M</a:t>
            </a:r>
          </a:p>
        </p:txBody>
      </p:sp>
      <p:sp>
        <p:nvSpPr>
          <p:cNvPr id="30" name="Ορθογώνιο 29">
            <a:extLst>
              <a:ext uri="{FF2B5EF4-FFF2-40B4-BE49-F238E27FC236}">
                <a16:creationId xmlns:a16="http://schemas.microsoft.com/office/drawing/2014/main" id="{4CD04A63-120C-46E9-8B85-D5D5AD536CEB}"/>
              </a:ext>
            </a:extLst>
          </p:cNvPr>
          <p:cNvSpPr/>
          <p:nvPr/>
        </p:nvSpPr>
        <p:spPr>
          <a:xfrm>
            <a:off x="1996751" y="3136131"/>
            <a:ext cx="998376" cy="3540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t>CV</a:t>
            </a:r>
            <a:r>
              <a:rPr lang="en-US" dirty="0"/>
              <a:t>(</a:t>
            </a:r>
            <a:r>
              <a:rPr lang="en-US" i="1" dirty="0"/>
              <a:t>f</a:t>
            </a:r>
            <a:r>
              <a:rPr lang="en-US" i="1" baseline="-25000" dirty="0"/>
              <a:t>2</a:t>
            </a:r>
            <a:r>
              <a:rPr lang="en-US" i="1" dirty="0"/>
              <a:t>,</a:t>
            </a:r>
            <a:r>
              <a:rPr lang="en-US" i="1" baseline="-25000" dirty="0"/>
              <a:t> </a:t>
            </a:r>
            <a:r>
              <a:rPr lang="en-US" i="1" dirty="0"/>
              <a:t>D</a:t>
            </a:r>
            <a:r>
              <a:rPr lang="en-US" dirty="0"/>
              <a:t>)</a:t>
            </a:r>
          </a:p>
        </p:txBody>
      </p:sp>
      <p:sp>
        <p:nvSpPr>
          <p:cNvPr id="31" name="Ορθογώνιο 30">
            <a:extLst>
              <a:ext uri="{FF2B5EF4-FFF2-40B4-BE49-F238E27FC236}">
                <a16:creationId xmlns:a16="http://schemas.microsoft.com/office/drawing/2014/main" id="{061792D1-5BAB-48C1-9C03-4D341DF2E19F}"/>
              </a:ext>
            </a:extLst>
          </p:cNvPr>
          <p:cNvSpPr/>
          <p:nvPr/>
        </p:nvSpPr>
        <p:spPr>
          <a:xfrm>
            <a:off x="1996751" y="3996624"/>
            <a:ext cx="998376" cy="3540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t>CV</a:t>
            </a:r>
            <a:r>
              <a:rPr lang="en-US" dirty="0"/>
              <a:t>(</a:t>
            </a:r>
            <a:r>
              <a:rPr lang="en-US" i="1" dirty="0" err="1"/>
              <a:t>f</a:t>
            </a:r>
            <a:r>
              <a:rPr lang="en-US" i="1" baseline="-25000" dirty="0" err="1"/>
              <a:t>n</a:t>
            </a:r>
            <a:r>
              <a:rPr lang="en-US" i="1" dirty="0"/>
              <a:t>, D</a:t>
            </a:r>
            <a:r>
              <a:rPr lang="en-US" dirty="0"/>
              <a:t>)</a:t>
            </a:r>
          </a:p>
        </p:txBody>
      </p:sp>
      <p:sp>
        <p:nvSpPr>
          <p:cNvPr id="32" name="Ορθογώνιο 31">
            <a:extLst>
              <a:ext uri="{FF2B5EF4-FFF2-40B4-BE49-F238E27FC236}">
                <a16:creationId xmlns:a16="http://schemas.microsoft.com/office/drawing/2014/main" id="{FA092B0C-C2E0-4B65-BABB-EEB7269BAB13}"/>
              </a:ext>
            </a:extLst>
          </p:cNvPr>
          <p:cNvSpPr/>
          <p:nvPr/>
        </p:nvSpPr>
        <p:spPr>
          <a:xfrm>
            <a:off x="7139892" y="3313168"/>
            <a:ext cx="1716838" cy="3540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Select-Best</a:t>
            </a:r>
          </a:p>
        </p:txBody>
      </p:sp>
      <p:sp>
        <p:nvSpPr>
          <p:cNvPr id="33" name="Ορθογώνιο 32">
            <a:extLst>
              <a:ext uri="{FF2B5EF4-FFF2-40B4-BE49-F238E27FC236}">
                <a16:creationId xmlns:a16="http://schemas.microsoft.com/office/drawing/2014/main" id="{68060404-C829-4576-93CD-EA9990D5BB4C}"/>
              </a:ext>
            </a:extLst>
          </p:cNvPr>
          <p:cNvSpPr/>
          <p:nvPr/>
        </p:nvSpPr>
        <p:spPr>
          <a:xfrm>
            <a:off x="9336830" y="2886382"/>
            <a:ext cx="1716838" cy="8535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Retrain on all data using best configuration</a:t>
            </a:r>
          </a:p>
        </p:txBody>
      </p:sp>
      <p:cxnSp>
        <p:nvCxnSpPr>
          <p:cNvPr id="37" name="Ευθύγραμμο βέλος σύνδεσης 36">
            <a:extLst>
              <a:ext uri="{FF2B5EF4-FFF2-40B4-BE49-F238E27FC236}">
                <a16:creationId xmlns:a16="http://schemas.microsoft.com/office/drawing/2014/main" id="{299706BD-68F2-4F67-9FD9-981C5C5BFD6F}"/>
              </a:ext>
            </a:extLst>
          </p:cNvPr>
          <p:cNvCxnSpPr>
            <a:cxnSpLocks/>
            <a:stCxn id="12" idx="3"/>
          </p:cNvCxnSpPr>
          <p:nvPr/>
        </p:nvCxnSpPr>
        <p:spPr>
          <a:xfrm>
            <a:off x="2995127" y="2804310"/>
            <a:ext cx="251927" cy="82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a:extLst>
              <a:ext uri="{FF2B5EF4-FFF2-40B4-BE49-F238E27FC236}">
                <a16:creationId xmlns:a16="http://schemas.microsoft.com/office/drawing/2014/main" id="{C28FBA0B-615F-4411-AD4B-0AB5A18902EA}"/>
              </a:ext>
            </a:extLst>
          </p:cNvPr>
          <p:cNvCxnSpPr>
            <a:cxnSpLocks/>
            <a:stCxn id="30" idx="3"/>
          </p:cNvCxnSpPr>
          <p:nvPr/>
        </p:nvCxnSpPr>
        <p:spPr>
          <a:xfrm>
            <a:off x="2995127" y="3313168"/>
            <a:ext cx="251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a:extLst>
              <a:ext uri="{FF2B5EF4-FFF2-40B4-BE49-F238E27FC236}">
                <a16:creationId xmlns:a16="http://schemas.microsoft.com/office/drawing/2014/main" id="{59D772CD-9507-4598-9F90-38B5ABDA7E9C}"/>
              </a:ext>
            </a:extLst>
          </p:cNvPr>
          <p:cNvCxnSpPr>
            <a:cxnSpLocks/>
            <a:stCxn id="31" idx="3"/>
          </p:cNvCxnSpPr>
          <p:nvPr/>
        </p:nvCxnSpPr>
        <p:spPr>
          <a:xfrm flipV="1">
            <a:off x="2995127" y="4091589"/>
            <a:ext cx="272847" cy="82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a:extLst>
              <a:ext uri="{FF2B5EF4-FFF2-40B4-BE49-F238E27FC236}">
                <a16:creationId xmlns:a16="http://schemas.microsoft.com/office/drawing/2014/main" id="{D3F21552-DEA3-40A4-AFD2-B972AE641ACB}"/>
              </a:ext>
            </a:extLst>
          </p:cNvPr>
          <p:cNvCxnSpPr>
            <a:cxnSpLocks/>
            <a:stCxn id="32" idx="3"/>
          </p:cNvCxnSpPr>
          <p:nvPr/>
        </p:nvCxnSpPr>
        <p:spPr>
          <a:xfrm flipV="1">
            <a:off x="8856730" y="3490204"/>
            <a:ext cx="4801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B65DF8-026E-4897-B399-C6E549865C4C}"/>
              </a:ext>
            </a:extLst>
          </p:cNvPr>
          <p:cNvSpPr txBox="1"/>
          <p:nvPr/>
        </p:nvSpPr>
        <p:spPr>
          <a:xfrm>
            <a:off x="3471957" y="2362356"/>
            <a:ext cx="3246083" cy="400110"/>
          </a:xfrm>
          <a:prstGeom prst="rect">
            <a:avLst/>
          </a:prstGeom>
          <a:noFill/>
        </p:spPr>
        <p:txBody>
          <a:bodyPr wrap="square" rtlCol="0">
            <a:spAutoFit/>
          </a:bodyPr>
          <a:lstStyle/>
          <a:p>
            <a:r>
              <a:rPr lang="en-US" sz="2000" b="1" dirty="0"/>
              <a:t>Test set prediction matrix</a:t>
            </a:r>
            <a:r>
              <a:rPr lang="en-US" sz="2000" b="1" baseline="-25000" dirty="0"/>
              <a:t> </a:t>
            </a:r>
            <a:r>
              <a:rPr lang="el-GR" sz="2000" b="1" dirty="0">
                <a:sym typeface="Symbol" panose="05050102010706020507" pitchFamily="18" charset="2"/>
              </a:rPr>
              <a:t></a:t>
            </a:r>
            <a:endParaRPr lang="en-US" sz="2000" b="1" dirty="0"/>
          </a:p>
        </p:txBody>
      </p:sp>
      <p:graphicFrame>
        <p:nvGraphicFramePr>
          <p:cNvPr id="34" name="Table 3">
            <a:extLst>
              <a:ext uri="{FF2B5EF4-FFF2-40B4-BE49-F238E27FC236}">
                <a16:creationId xmlns:a16="http://schemas.microsoft.com/office/drawing/2014/main" id="{7853D5C4-52B0-4296-9EF3-B55F8BD28112}"/>
              </a:ext>
            </a:extLst>
          </p:cNvPr>
          <p:cNvGraphicFramePr>
            <a:graphicFrameLocks noGrp="1"/>
          </p:cNvGraphicFramePr>
          <p:nvPr>
            <p:extLst/>
          </p:nvPr>
        </p:nvGraphicFramePr>
        <p:xfrm>
          <a:off x="3520952" y="2804309"/>
          <a:ext cx="2946399" cy="1524000"/>
        </p:xfrm>
        <a:graphic>
          <a:graphicData uri="http://schemas.openxmlformats.org/drawingml/2006/table">
            <a:tbl>
              <a:tblPr firstRow="1" bandRow="1">
                <a:tableStyleId>{21E4AEA4-8DFA-4A89-87EB-49C32662AFE0}</a:tableStyleId>
              </a:tblPr>
              <a:tblGrid>
                <a:gridCol w="863917">
                  <a:extLst>
                    <a:ext uri="{9D8B030D-6E8A-4147-A177-3AD203B41FA5}">
                      <a16:colId xmlns:a16="http://schemas.microsoft.com/office/drawing/2014/main" val="20000"/>
                    </a:ext>
                  </a:extLst>
                </a:gridCol>
                <a:gridCol w="606743">
                  <a:extLst>
                    <a:ext uri="{9D8B030D-6E8A-4147-A177-3AD203B41FA5}">
                      <a16:colId xmlns:a16="http://schemas.microsoft.com/office/drawing/2014/main" val="20001"/>
                    </a:ext>
                  </a:extLst>
                </a:gridCol>
                <a:gridCol w="508317">
                  <a:extLst>
                    <a:ext uri="{9D8B030D-6E8A-4147-A177-3AD203B41FA5}">
                      <a16:colId xmlns:a16="http://schemas.microsoft.com/office/drawing/2014/main" val="20002"/>
                    </a:ext>
                  </a:extLst>
                </a:gridCol>
                <a:gridCol w="459105">
                  <a:extLst>
                    <a:ext uri="{9D8B030D-6E8A-4147-A177-3AD203B41FA5}">
                      <a16:colId xmlns:a16="http://schemas.microsoft.com/office/drawing/2014/main" val="20003"/>
                    </a:ext>
                  </a:extLst>
                </a:gridCol>
                <a:gridCol w="508317">
                  <a:extLst>
                    <a:ext uri="{9D8B030D-6E8A-4147-A177-3AD203B41FA5}">
                      <a16:colId xmlns:a16="http://schemas.microsoft.com/office/drawing/2014/main" val="20004"/>
                    </a:ext>
                  </a:extLst>
                </a:gridCol>
              </a:tblGrid>
              <a:tr h="0">
                <a:tc>
                  <a:txBody>
                    <a:bodyPr/>
                    <a:lstStyle/>
                    <a:p>
                      <a:pPr algn="ctr"/>
                      <a:r>
                        <a:rPr lang="en-US" sz="14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400" baseline="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0">
                <a:tc>
                  <a:txBody>
                    <a:bodyPr/>
                    <a:lstStyle/>
                    <a:p>
                      <a:pPr algn="ctr"/>
                      <a:r>
                        <a:rPr lang="en-US" sz="1400" dirty="0"/>
                        <a:t>1</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400" dirty="0"/>
                        <a:t>2</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400" dirty="0"/>
                        <a:t>…</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400" dirty="0"/>
                        <a:t>224</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cxnSp>
        <p:nvCxnSpPr>
          <p:cNvPr id="22" name="Ευθύγραμμο βέλος σύνδεσης 21">
            <a:extLst>
              <a:ext uri="{FF2B5EF4-FFF2-40B4-BE49-F238E27FC236}">
                <a16:creationId xmlns:a16="http://schemas.microsoft.com/office/drawing/2014/main" id="{22A0EA80-9442-4162-B345-837B42E4A2EE}"/>
              </a:ext>
            </a:extLst>
          </p:cNvPr>
          <p:cNvCxnSpPr/>
          <p:nvPr/>
        </p:nvCxnSpPr>
        <p:spPr>
          <a:xfrm>
            <a:off x="6467351" y="3490204"/>
            <a:ext cx="6145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FE85013-0123-4F5A-B3AF-5B388D3C73D2}"/>
              </a:ext>
            </a:extLst>
          </p:cNvPr>
          <p:cNvSpPr txBox="1"/>
          <p:nvPr/>
        </p:nvSpPr>
        <p:spPr>
          <a:xfrm>
            <a:off x="2286000" y="4795935"/>
            <a:ext cx="3993502" cy="923330"/>
          </a:xfrm>
          <a:prstGeom prst="rect">
            <a:avLst/>
          </a:prstGeom>
          <a:noFill/>
        </p:spPr>
        <p:txBody>
          <a:bodyPr wrap="square" rtlCol="0">
            <a:spAutoFit/>
          </a:bodyPr>
          <a:lstStyle/>
          <a:p>
            <a:r>
              <a:rPr lang="el-GR" dirty="0">
                <a:sym typeface="Symbol" panose="05050102010706020507" pitchFamily="18" charset="2"/>
              </a:rPr>
              <a:t></a:t>
            </a:r>
            <a:r>
              <a:rPr lang="en-US" baseline="-25000" dirty="0" err="1">
                <a:sym typeface="Symbol" panose="05050102010706020507" pitchFamily="18" charset="2"/>
              </a:rPr>
              <a:t>ij</a:t>
            </a:r>
            <a:r>
              <a:rPr lang="en-US" dirty="0">
                <a:sym typeface="Symbol" panose="05050102010706020507" pitchFamily="18" charset="2"/>
              </a:rPr>
              <a:t> = prediction of model trained with configuration </a:t>
            </a:r>
            <a:r>
              <a:rPr lang="en-US" i="1" dirty="0">
                <a:sym typeface="Symbol" panose="05050102010706020507" pitchFamily="18" charset="2"/>
              </a:rPr>
              <a:t>j</a:t>
            </a:r>
            <a:r>
              <a:rPr lang="en-US" dirty="0">
                <a:sym typeface="Symbol" panose="05050102010706020507" pitchFamily="18" charset="2"/>
              </a:rPr>
              <a:t> on sample </a:t>
            </a:r>
            <a:r>
              <a:rPr lang="en-US" i="1" dirty="0" err="1">
                <a:sym typeface="Symbol" panose="05050102010706020507" pitchFamily="18" charset="2"/>
              </a:rPr>
              <a:t>i</a:t>
            </a:r>
            <a:r>
              <a:rPr lang="en-US" i="1" dirty="0">
                <a:sym typeface="Symbol" panose="05050102010706020507" pitchFamily="18" charset="2"/>
              </a:rPr>
              <a:t>, </a:t>
            </a:r>
            <a:r>
              <a:rPr lang="en-US" dirty="0">
                <a:sym typeface="Symbol" panose="05050102010706020507" pitchFamily="18" charset="2"/>
              </a:rPr>
              <a:t>when </a:t>
            </a:r>
            <a:r>
              <a:rPr lang="en-US" i="1" dirty="0" err="1">
                <a:sym typeface="Symbol" panose="05050102010706020507" pitchFamily="18" charset="2"/>
              </a:rPr>
              <a:t>i</a:t>
            </a:r>
            <a:r>
              <a:rPr lang="en-US" i="1" dirty="0">
                <a:sym typeface="Symbol" panose="05050102010706020507" pitchFamily="18" charset="2"/>
              </a:rPr>
              <a:t> </a:t>
            </a:r>
            <a:r>
              <a:rPr lang="en-US" dirty="0">
                <a:sym typeface="Symbol" panose="05050102010706020507" pitchFamily="18" charset="2"/>
              </a:rPr>
              <a:t>was</a:t>
            </a:r>
            <a:r>
              <a:rPr lang="en-US" b="1" dirty="0">
                <a:sym typeface="Symbol" panose="05050102010706020507" pitchFamily="18" charset="2"/>
              </a:rPr>
              <a:t> in the test set</a:t>
            </a:r>
            <a:endParaRPr lang="el-GR" b="1" dirty="0"/>
          </a:p>
        </p:txBody>
      </p:sp>
      <p:sp>
        <p:nvSpPr>
          <p:cNvPr id="38" name="TextBox 37">
            <a:extLst>
              <a:ext uri="{FF2B5EF4-FFF2-40B4-BE49-F238E27FC236}">
                <a16:creationId xmlns:a16="http://schemas.microsoft.com/office/drawing/2014/main" id="{B97D486D-47E3-4720-88DD-DBA4284DED9F}"/>
              </a:ext>
            </a:extLst>
          </p:cNvPr>
          <p:cNvSpPr txBox="1"/>
          <p:nvPr/>
        </p:nvSpPr>
        <p:spPr>
          <a:xfrm>
            <a:off x="7000448" y="4556652"/>
            <a:ext cx="2425341" cy="646331"/>
          </a:xfrm>
          <a:prstGeom prst="rect">
            <a:avLst/>
          </a:prstGeom>
          <a:noFill/>
        </p:spPr>
        <p:txBody>
          <a:bodyPr wrap="square" rtlCol="0">
            <a:spAutoFit/>
          </a:bodyPr>
          <a:lstStyle/>
          <a:p>
            <a:r>
              <a:rPr lang="en-US" dirty="0">
                <a:sym typeface="Symbol" panose="05050102010706020507" pitchFamily="18" charset="2"/>
              </a:rPr>
              <a:t>Choose the column with the lowest loss</a:t>
            </a:r>
            <a:endParaRPr lang="el-GR" dirty="0"/>
          </a:p>
        </p:txBody>
      </p:sp>
      <p:sp>
        <p:nvSpPr>
          <p:cNvPr id="41" name="TextBox 40">
            <a:extLst>
              <a:ext uri="{FF2B5EF4-FFF2-40B4-BE49-F238E27FC236}">
                <a16:creationId xmlns:a16="http://schemas.microsoft.com/office/drawing/2014/main" id="{A59A4B95-BEBC-44BC-AC1C-22E28B5ACB2F}"/>
              </a:ext>
            </a:extLst>
          </p:cNvPr>
          <p:cNvSpPr txBox="1"/>
          <p:nvPr/>
        </p:nvSpPr>
        <p:spPr>
          <a:xfrm>
            <a:off x="9463733" y="4690074"/>
            <a:ext cx="1589935" cy="646331"/>
          </a:xfrm>
          <a:prstGeom prst="rect">
            <a:avLst/>
          </a:prstGeom>
          <a:noFill/>
        </p:spPr>
        <p:txBody>
          <a:bodyPr wrap="square" rtlCol="0">
            <a:spAutoFit/>
          </a:bodyPr>
          <a:lstStyle/>
          <a:p>
            <a:r>
              <a:rPr lang="en-US" dirty="0">
                <a:sym typeface="Symbol" panose="05050102010706020507" pitchFamily="18" charset="2"/>
              </a:rPr>
              <a:t>Output best </a:t>
            </a:r>
            <a:r>
              <a:rPr lang="en-US" b="1" dirty="0">
                <a:sym typeface="Symbol" panose="05050102010706020507" pitchFamily="18" charset="2"/>
              </a:rPr>
              <a:t>configuration</a:t>
            </a:r>
            <a:endParaRPr lang="el-GR" b="1" dirty="0"/>
          </a:p>
        </p:txBody>
      </p:sp>
      <p:cxnSp>
        <p:nvCxnSpPr>
          <p:cNvPr id="35" name="Ευθύγραμμο βέλος σύνδεσης 34">
            <a:extLst>
              <a:ext uri="{FF2B5EF4-FFF2-40B4-BE49-F238E27FC236}">
                <a16:creationId xmlns:a16="http://schemas.microsoft.com/office/drawing/2014/main" id="{E6CF7519-5048-4598-A849-59265A3859BB}"/>
              </a:ext>
            </a:extLst>
          </p:cNvPr>
          <p:cNvCxnSpPr>
            <a:stCxn id="24" idx="0"/>
          </p:cNvCxnSpPr>
          <p:nvPr/>
        </p:nvCxnSpPr>
        <p:spPr>
          <a:xfrm flipV="1">
            <a:off x="4282751" y="4475245"/>
            <a:ext cx="382555" cy="320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a:extLst>
              <a:ext uri="{FF2B5EF4-FFF2-40B4-BE49-F238E27FC236}">
                <a16:creationId xmlns:a16="http://schemas.microsoft.com/office/drawing/2014/main" id="{D1BF3589-865D-4FA5-B2B2-7F6A3ED79216}"/>
              </a:ext>
            </a:extLst>
          </p:cNvPr>
          <p:cNvCxnSpPr>
            <a:cxnSpLocks/>
          </p:cNvCxnSpPr>
          <p:nvPr/>
        </p:nvCxnSpPr>
        <p:spPr>
          <a:xfrm flipH="1" flipV="1">
            <a:off x="7595118" y="3822381"/>
            <a:ext cx="20623" cy="734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Ευθύγραμμο βέλος σύνδεσης 45">
            <a:extLst>
              <a:ext uri="{FF2B5EF4-FFF2-40B4-BE49-F238E27FC236}">
                <a16:creationId xmlns:a16="http://schemas.microsoft.com/office/drawing/2014/main" id="{D8A4FA84-583E-4195-B082-735C5C612BE7}"/>
              </a:ext>
            </a:extLst>
          </p:cNvPr>
          <p:cNvCxnSpPr>
            <a:cxnSpLocks/>
          </p:cNvCxnSpPr>
          <p:nvPr/>
        </p:nvCxnSpPr>
        <p:spPr>
          <a:xfrm flipH="1" flipV="1">
            <a:off x="9086469" y="3739952"/>
            <a:ext cx="775988" cy="888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45D60CF4-1B46-4FAE-BF16-B45BA83663F0}"/>
              </a:ext>
            </a:extLst>
          </p:cNvPr>
          <p:cNvSpPr>
            <a:spLocks noGrp="1"/>
          </p:cNvSpPr>
          <p:nvPr>
            <p:ph type="sldNum" sz="quarter" idx="4"/>
          </p:nvPr>
        </p:nvSpPr>
        <p:spPr/>
        <p:txBody>
          <a:bodyPr/>
          <a:lstStyle/>
          <a:p>
            <a:fld id="{F3164A33-BA3B-4257-99BF-AAAE7BC3E136}" type="slidenum">
              <a:rPr lang="el-GR" smtClean="0"/>
              <a:pPr/>
              <a:t>43</a:t>
            </a:fld>
            <a:r>
              <a:rPr lang="en-US"/>
              <a:t> of 80</a:t>
            </a:r>
            <a:endParaRPr lang="el-GR" dirty="0"/>
          </a:p>
        </p:txBody>
      </p:sp>
    </p:spTree>
    <p:extLst>
      <p:ext uri="{BB962C8B-B14F-4D97-AF65-F5344CB8AC3E}">
        <p14:creationId xmlns:p14="http://schemas.microsoft.com/office/powerpoint/2010/main" val="2922279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577D-F12A-4B9E-B736-FB0A803DA10B}"/>
              </a:ext>
            </a:extLst>
          </p:cNvPr>
          <p:cNvSpPr>
            <a:spLocks noGrp="1"/>
          </p:cNvSpPr>
          <p:nvPr>
            <p:ph type="title"/>
          </p:nvPr>
        </p:nvSpPr>
        <p:spPr/>
        <p:txBody>
          <a:bodyPr>
            <a:normAutofit fontScale="90000"/>
          </a:bodyPr>
          <a:lstStyle/>
          <a:p>
            <a:r>
              <a:rPr lang="en-US" dirty="0"/>
              <a:t>Performance estimation bias correction</a:t>
            </a:r>
            <a:endParaRPr lang="el-GR" dirty="0"/>
          </a:p>
        </p:txBody>
      </p:sp>
      <p:graphicFrame>
        <p:nvGraphicFramePr>
          <p:cNvPr id="4" name="Table 3">
            <a:extLst>
              <a:ext uri="{FF2B5EF4-FFF2-40B4-BE49-F238E27FC236}">
                <a16:creationId xmlns:a16="http://schemas.microsoft.com/office/drawing/2014/main" id="{D46A3B92-BEB9-4C41-89F0-4F36B526B649}"/>
              </a:ext>
            </a:extLst>
          </p:cNvPr>
          <p:cNvGraphicFramePr>
            <a:graphicFrameLocks noGrp="1"/>
          </p:cNvGraphicFramePr>
          <p:nvPr>
            <p:extLst/>
          </p:nvPr>
        </p:nvGraphicFramePr>
        <p:xfrm>
          <a:off x="1097280" y="2988241"/>
          <a:ext cx="2946399" cy="1524000"/>
        </p:xfrm>
        <a:graphic>
          <a:graphicData uri="http://schemas.openxmlformats.org/drawingml/2006/table">
            <a:tbl>
              <a:tblPr firstRow="1" bandRow="1">
                <a:tableStyleId>{21E4AEA4-8DFA-4A89-87EB-49C32662AFE0}</a:tableStyleId>
              </a:tblPr>
              <a:tblGrid>
                <a:gridCol w="863917">
                  <a:extLst>
                    <a:ext uri="{9D8B030D-6E8A-4147-A177-3AD203B41FA5}">
                      <a16:colId xmlns:a16="http://schemas.microsoft.com/office/drawing/2014/main" val="20000"/>
                    </a:ext>
                  </a:extLst>
                </a:gridCol>
                <a:gridCol w="606743">
                  <a:extLst>
                    <a:ext uri="{9D8B030D-6E8A-4147-A177-3AD203B41FA5}">
                      <a16:colId xmlns:a16="http://schemas.microsoft.com/office/drawing/2014/main" val="20001"/>
                    </a:ext>
                  </a:extLst>
                </a:gridCol>
                <a:gridCol w="508317">
                  <a:extLst>
                    <a:ext uri="{9D8B030D-6E8A-4147-A177-3AD203B41FA5}">
                      <a16:colId xmlns:a16="http://schemas.microsoft.com/office/drawing/2014/main" val="20002"/>
                    </a:ext>
                  </a:extLst>
                </a:gridCol>
                <a:gridCol w="459105">
                  <a:extLst>
                    <a:ext uri="{9D8B030D-6E8A-4147-A177-3AD203B41FA5}">
                      <a16:colId xmlns:a16="http://schemas.microsoft.com/office/drawing/2014/main" val="20003"/>
                    </a:ext>
                  </a:extLst>
                </a:gridCol>
                <a:gridCol w="508317">
                  <a:extLst>
                    <a:ext uri="{9D8B030D-6E8A-4147-A177-3AD203B41FA5}">
                      <a16:colId xmlns:a16="http://schemas.microsoft.com/office/drawing/2014/main" val="20004"/>
                    </a:ext>
                  </a:extLst>
                </a:gridCol>
              </a:tblGrid>
              <a:tr h="0">
                <a:tc>
                  <a:txBody>
                    <a:bodyPr/>
                    <a:lstStyle/>
                    <a:p>
                      <a:pPr algn="ctr"/>
                      <a:r>
                        <a:rPr lang="en-US" sz="14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40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0">
                <a:tc>
                  <a:txBody>
                    <a:bodyPr/>
                    <a:lstStyle/>
                    <a:p>
                      <a:pPr algn="ctr"/>
                      <a:r>
                        <a:rPr lang="en-US" sz="1400" dirty="0"/>
                        <a:t>1</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400" dirty="0"/>
                        <a:t>2</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400" dirty="0"/>
                        <a:t>…</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400" dirty="0"/>
                        <a:t>224</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16BDA15B-479C-4F1D-87C1-C3DD89145916}"/>
              </a:ext>
            </a:extLst>
          </p:cNvPr>
          <p:cNvSpPr txBox="1"/>
          <p:nvPr/>
        </p:nvSpPr>
        <p:spPr>
          <a:xfrm>
            <a:off x="1065385" y="2283020"/>
            <a:ext cx="2978294" cy="707886"/>
          </a:xfrm>
          <a:prstGeom prst="rect">
            <a:avLst/>
          </a:prstGeom>
          <a:noFill/>
        </p:spPr>
        <p:txBody>
          <a:bodyPr wrap="square" rtlCol="0">
            <a:spAutoFit/>
          </a:bodyPr>
          <a:lstStyle/>
          <a:p>
            <a:r>
              <a:rPr lang="en-US" sz="2000" b="1" dirty="0"/>
              <a:t>Test set prediction matrix</a:t>
            </a:r>
            <a:endParaRPr lang="el-GR" sz="2000" b="1" baseline="-25000" dirty="0"/>
          </a:p>
        </p:txBody>
      </p:sp>
      <p:sp>
        <p:nvSpPr>
          <p:cNvPr id="26" name="TextBox 25">
            <a:extLst>
              <a:ext uri="{FF2B5EF4-FFF2-40B4-BE49-F238E27FC236}">
                <a16:creationId xmlns:a16="http://schemas.microsoft.com/office/drawing/2014/main" id="{C0D0A8AF-52ED-42EF-BD3A-6439C0734CD5}"/>
              </a:ext>
            </a:extLst>
          </p:cNvPr>
          <p:cNvSpPr txBox="1"/>
          <p:nvPr/>
        </p:nvSpPr>
        <p:spPr>
          <a:xfrm>
            <a:off x="5216812" y="2768649"/>
            <a:ext cx="6592567" cy="2246769"/>
          </a:xfrm>
          <a:prstGeom prst="rect">
            <a:avLst/>
          </a:prstGeom>
          <a:noFill/>
        </p:spPr>
        <p:txBody>
          <a:bodyPr wrap="square" rtlCol="0" anchor="t">
            <a:spAutoFit/>
          </a:bodyPr>
          <a:lstStyle/>
          <a:p>
            <a:pPr marL="342900" indent="-342900">
              <a:spcBef>
                <a:spcPts val="600"/>
              </a:spcBef>
              <a:spcAft>
                <a:spcPts val="600"/>
              </a:spcAft>
              <a:buFont typeface="Courier New"/>
              <a:buChar char="o"/>
            </a:pPr>
            <a:r>
              <a:rPr lang="en-US" sz="2000" dirty="0">
                <a:latin typeface="Century Gothic" panose="020B0502020202020204" pitchFamily="34" charset="0"/>
              </a:rPr>
              <a:t>Use bootstrapping or CV on the test prediction matrix!</a:t>
            </a:r>
            <a:endParaRPr lang="en-US" sz="2000" dirty="0">
              <a:latin typeface="Century Gothic" panose="020B0502020202020204" pitchFamily="34" charset="0"/>
              <a:cs typeface="Calibri"/>
            </a:endParaRPr>
          </a:p>
          <a:p>
            <a:pPr marL="914400" indent="-569913">
              <a:spcBef>
                <a:spcPts val="600"/>
              </a:spcBef>
              <a:spcAft>
                <a:spcPts val="600"/>
              </a:spcAft>
              <a:buFont typeface="Courier New"/>
              <a:buChar char="o"/>
            </a:pPr>
            <a:r>
              <a:rPr lang="en-US" sz="2000" dirty="0">
                <a:latin typeface="Century Gothic" panose="020B0502020202020204" pitchFamily="34" charset="0"/>
              </a:rPr>
              <a:t>Select best configuration on a subset of the matrix</a:t>
            </a:r>
            <a:endParaRPr lang="en-US" sz="2000" dirty="0">
              <a:latin typeface="Century Gothic" panose="020B0502020202020204" pitchFamily="34" charset="0"/>
              <a:cs typeface="Calibri"/>
            </a:endParaRPr>
          </a:p>
          <a:p>
            <a:pPr marL="914400" indent="-569913">
              <a:spcBef>
                <a:spcPts val="600"/>
              </a:spcBef>
              <a:spcAft>
                <a:spcPts val="600"/>
              </a:spcAft>
              <a:buFont typeface="Courier New"/>
              <a:buChar char="o"/>
            </a:pPr>
            <a:r>
              <a:rPr lang="en-US" sz="2000" dirty="0">
                <a:latin typeface="Century Gothic" panose="020B0502020202020204" pitchFamily="34" charset="0"/>
              </a:rPr>
              <a:t>Estimate performance of the selected configuration on the held-out set</a:t>
            </a:r>
            <a:endParaRPr lang="en-US" sz="2000" dirty="0">
              <a:latin typeface="Century Gothic" panose="020B0502020202020204" pitchFamily="34" charset="0"/>
              <a:cs typeface="Calibri"/>
            </a:endParaRPr>
          </a:p>
        </p:txBody>
      </p:sp>
      <p:sp>
        <p:nvSpPr>
          <p:cNvPr id="3" name="TextBox 2">
            <a:extLst>
              <a:ext uri="{FF2B5EF4-FFF2-40B4-BE49-F238E27FC236}">
                <a16:creationId xmlns:a16="http://schemas.microsoft.com/office/drawing/2014/main" id="{766300C9-13A1-467F-9BD8-0BAA9087ED04}"/>
              </a:ext>
            </a:extLst>
          </p:cNvPr>
          <p:cNvSpPr txBox="1"/>
          <p:nvPr/>
        </p:nvSpPr>
        <p:spPr>
          <a:xfrm>
            <a:off x="933061" y="5253135"/>
            <a:ext cx="9479902" cy="369332"/>
          </a:xfrm>
          <a:prstGeom prst="rect">
            <a:avLst/>
          </a:prstGeom>
          <a:noFill/>
        </p:spPr>
        <p:txBody>
          <a:bodyPr wrap="square" rtlCol="0">
            <a:spAutoFit/>
          </a:bodyPr>
          <a:lstStyle/>
          <a:p>
            <a:pPr>
              <a:spcBef>
                <a:spcPts val="600"/>
              </a:spcBef>
              <a:spcAft>
                <a:spcPts val="600"/>
              </a:spcAft>
            </a:pPr>
            <a:r>
              <a:rPr lang="en-US" dirty="0">
                <a:latin typeface="Century Gothic" panose="020B0502020202020204" pitchFamily="34" charset="0"/>
              </a:rPr>
              <a:t>No need to train new models, computationally efficient</a:t>
            </a:r>
          </a:p>
        </p:txBody>
      </p:sp>
      <p:grpSp>
        <p:nvGrpSpPr>
          <p:cNvPr id="7" name="Group 6">
            <a:extLst>
              <a:ext uri="{FF2B5EF4-FFF2-40B4-BE49-F238E27FC236}">
                <a16:creationId xmlns:a16="http://schemas.microsoft.com/office/drawing/2014/main" id="{870B55F9-DAFA-47D7-8A82-13C505BFB255}"/>
              </a:ext>
            </a:extLst>
          </p:cNvPr>
          <p:cNvGrpSpPr/>
          <p:nvPr/>
        </p:nvGrpSpPr>
        <p:grpSpPr>
          <a:xfrm>
            <a:off x="4376039" y="1631226"/>
            <a:ext cx="7068398" cy="1077218"/>
            <a:chOff x="4376039" y="1631226"/>
            <a:chExt cx="7068398" cy="1077218"/>
          </a:xfrm>
        </p:grpSpPr>
        <p:pic>
          <p:nvPicPr>
            <p:cNvPr id="24" name="Picture 4" descr="blub, bright, idea, lightbulb, solution icon icon">
              <a:extLst>
                <a:ext uri="{FF2B5EF4-FFF2-40B4-BE49-F238E27FC236}">
                  <a16:creationId xmlns:a16="http://schemas.microsoft.com/office/drawing/2014/main" id="{3C3149D9-18D6-4127-A7F0-299E9475D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039" y="1749449"/>
              <a:ext cx="840773" cy="8407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2F75653-77B2-4C85-A5C1-82574853A31E}"/>
                </a:ext>
              </a:extLst>
            </p:cNvPr>
            <p:cNvSpPr/>
            <p:nvPr/>
          </p:nvSpPr>
          <p:spPr>
            <a:xfrm>
              <a:off x="5348437" y="1631226"/>
              <a:ext cx="6096000" cy="1077218"/>
            </a:xfrm>
            <a:prstGeom prst="rect">
              <a:avLst/>
            </a:prstGeom>
          </p:spPr>
          <p:txBody>
            <a:bodyPr>
              <a:spAutoFit/>
            </a:bodyPr>
            <a:lstStyle/>
            <a:p>
              <a:pPr>
                <a:spcBef>
                  <a:spcPts val="600"/>
                </a:spcBef>
                <a:spcAft>
                  <a:spcPts val="600"/>
                </a:spcAft>
              </a:pPr>
              <a:r>
                <a:rPr lang="en-US" b="1" dirty="0">
                  <a:latin typeface="Century Gothic" panose="020B0502020202020204" pitchFamily="34" charset="0"/>
                </a:rPr>
                <a:t>Solution: </a:t>
              </a:r>
              <a:endParaRPr lang="en-US" dirty="0">
                <a:latin typeface="Century Gothic" panose="020B0502020202020204" pitchFamily="34" charset="0"/>
              </a:endParaRPr>
            </a:p>
            <a:p>
              <a:pPr>
                <a:spcBef>
                  <a:spcPts val="600"/>
                </a:spcBef>
                <a:spcAft>
                  <a:spcPts val="600"/>
                </a:spcAft>
              </a:pPr>
              <a:r>
                <a:rPr lang="en-US" dirty="0">
                  <a:latin typeface="Century Gothic" panose="020B0502020202020204" pitchFamily="34" charset="0"/>
                </a:rPr>
                <a:t>Estimate the performance of the </a:t>
              </a:r>
              <a:r>
                <a:rPr lang="en-US" b="1" dirty="0">
                  <a:solidFill>
                    <a:srgbClr val="C00000"/>
                  </a:solidFill>
                  <a:latin typeface="Century Gothic" panose="020B0502020202020204" pitchFamily="34" charset="0"/>
                </a:rPr>
                <a:t>configuration selection procedure</a:t>
              </a:r>
              <a:r>
                <a:rPr lang="en-US" b="1" dirty="0">
                  <a:solidFill>
                    <a:srgbClr val="C00000"/>
                  </a:solidFill>
                  <a:latin typeface="Century Gothic" panose="020B0502020202020204" pitchFamily="34" charset="0"/>
                  <a:cs typeface="Calibri"/>
                </a:rPr>
                <a:t>:</a:t>
              </a:r>
            </a:p>
          </p:txBody>
        </p:sp>
      </p:grpSp>
      <p:sp>
        <p:nvSpPr>
          <p:cNvPr id="11" name="Slide Number Placeholder 10">
            <a:extLst>
              <a:ext uri="{FF2B5EF4-FFF2-40B4-BE49-F238E27FC236}">
                <a16:creationId xmlns:a16="http://schemas.microsoft.com/office/drawing/2014/main" id="{B787BCB4-2F66-4E48-B56F-FE1ED3E40BF8}"/>
              </a:ext>
            </a:extLst>
          </p:cNvPr>
          <p:cNvSpPr>
            <a:spLocks noGrp="1"/>
          </p:cNvSpPr>
          <p:nvPr>
            <p:ph type="sldNum" sz="quarter" idx="4"/>
          </p:nvPr>
        </p:nvSpPr>
        <p:spPr/>
        <p:txBody>
          <a:bodyPr/>
          <a:lstStyle/>
          <a:p>
            <a:fld id="{F3164A33-BA3B-4257-99BF-AAAE7BC3E136}" type="slidenum">
              <a:rPr lang="el-GR" smtClean="0"/>
              <a:pPr/>
              <a:t>44</a:t>
            </a:fld>
            <a:r>
              <a:rPr lang="en-US"/>
              <a:t> of 80</a:t>
            </a:r>
            <a:endParaRPr lang="el-GR" dirty="0"/>
          </a:p>
        </p:txBody>
      </p:sp>
    </p:spTree>
    <p:extLst>
      <p:ext uri="{BB962C8B-B14F-4D97-AF65-F5344CB8AC3E}">
        <p14:creationId xmlns:p14="http://schemas.microsoft.com/office/powerpoint/2010/main" val="29316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577D-F12A-4B9E-B736-FB0A803DA10B}"/>
              </a:ext>
            </a:extLst>
          </p:cNvPr>
          <p:cNvSpPr>
            <a:spLocks noGrp="1"/>
          </p:cNvSpPr>
          <p:nvPr>
            <p:ph type="title"/>
          </p:nvPr>
        </p:nvSpPr>
        <p:spPr/>
        <p:txBody>
          <a:bodyPr>
            <a:normAutofit fontScale="90000"/>
          </a:bodyPr>
          <a:lstStyle/>
          <a:p>
            <a:r>
              <a:rPr lang="en-US" dirty="0"/>
              <a:t>Performance estimation bias correction</a:t>
            </a:r>
            <a:endParaRPr lang="el-GR" dirty="0"/>
          </a:p>
        </p:txBody>
      </p:sp>
      <p:graphicFrame>
        <p:nvGraphicFramePr>
          <p:cNvPr id="4" name="Table 3">
            <a:extLst>
              <a:ext uri="{FF2B5EF4-FFF2-40B4-BE49-F238E27FC236}">
                <a16:creationId xmlns:a16="http://schemas.microsoft.com/office/drawing/2014/main" id="{D46A3B92-BEB9-4C41-89F0-4F36B526B649}"/>
              </a:ext>
            </a:extLst>
          </p:cNvPr>
          <p:cNvGraphicFramePr>
            <a:graphicFrameLocks noGrp="1"/>
          </p:cNvGraphicFramePr>
          <p:nvPr>
            <p:extLst>
              <p:ext uri="{D42A27DB-BD31-4B8C-83A1-F6EECF244321}">
                <p14:modId xmlns:p14="http://schemas.microsoft.com/office/powerpoint/2010/main" val="2718540744"/>
              </p:ext>
            </p:extLst>
          </p:nvPr>
        </p:nvGraphicFramePr>
        <p:xfrm>
          <a:off x="337442" y="3228834"/>
          <a:ext cx="2946399" cy="1524000"/>
        </p:xfrm>
        <a:graphic>
          <a:graphicData uri="http://schemas.openxmlformats.org/drawingml/2006/table">
            <a:tbl>
              <a:tblPr firstRow="1" bandRow="1">
                <a:tableStyleId>{21E4AEA4-8DFA-4A89-87EB-49C32662AFE0}</a:tableStyleId>
              </a:tblPr>
              <a:tblGrid>
                <a:gridCol w="863917">
                  <a:extLst>
                    <a:ext uri="{9D8B030D-6E8A-4147-A177-3AD203B41FA5}">
                      <a16:colId xmlns:a16="http://schemas.microsoft.com/office/drawing/2014/main" val="20000"/>
                    </a:ext>
                  </a:extLst>
                </a:gridCol>
                <a:gridCol w="606743">
                  <a:extLst>
                    <a:ext uri="{9D8B030D-6E8A-4147-A177-3AD203B41FA5}">
                      <a16:colId xmlns:a16="http://schemas.microsoft.com/office/drawing/2014/main" val="20001"/>
                    </a:ext>
                  </a:extLst>
                </a:gridCol>
                <a:gridCol w="508317">
                  <a:extLst>
                    <a:ext uri="{9D8B030D-6E8A-4147-A177-3AD203B41FA5}">
                      <a16:colId xmlns:a16="http://schemas.microsoft.com/office/drawing/2014/main" val="20002"/>
                    </a:ext>
                  </a:extLst>
                </a:gridCol>
                <a:gridCol w="459105">
                  <a:extLst>
                    <a:ext uri="{9D8B030D-6E8A-4147-A177-3AD203B41FA5}">
                      <a16:colId xmlns:a16="http://schemas.microsoft.com/office/drawing/2014/main" val="20003"/>
                    </a:ext>
                  </a:extLst>
                </a:gridCol>
                <a:gridCol w="508317">
                  <a:extLst>
                    <a:ext uri="{9D8B030D-6E8A-4147-A177-3AD203B41FA5}">
                      <a16:colId xmlns:a16="http://schemas.microsoft.com/office/drawing/2014/main" val="20004"/>
                    </a:ext>
                  </a:extLst>
                </a:gridCol>
              </a:tblGrid>
              <a:tr h="0">
                <a:tc>
                  <a:txBody>
                    <a:bodyPr/>
                    <a:lstStyle/>
                    <a:p>
                      <a:pPr algn="ctr"/>
                      <a:r>
                        <a:rPr lang="en-US" sz="14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en-US" sz="140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0">
                <a:tc>
                  <a:txBody>
                    <a:bodyPr/>
                    <a:lstStyle/>
                    <a:p>
                      <a:pPr algn="ctr"/>
                      <a:r>
                        <a:rPr lang="en-US" sz="1400" dirty="0"/>
                        <a:t>1</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400" dirty="0"/>
                        <a:t>2</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400" dirty="0"/>
                        <a:t>…</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400" dirty="0"/>
                        <a:t>224</a:t>
                      </a:r>
                      <a:endParaRPr lang="en-US" sz="1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4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16BDA15B-479C-4F1D-87C1-C3DD89145916}"/>
              </a:ext>
            </a:extLst>
          </p:cNvPr>
          <p:cNvSpPr txBox="1"/>
          <p:nvPr/>
        </p:nvSpPr>
        <p:spPr>
          <a:xfrm>
            <a:off x="305547" y="2830815"/>
            <a:ext cx="2852321" cy="338554"/>
          </a:xfrm>
          <a:prstGeom prst="rect">
            <a:avLst/>
          </a:prstGeom>
          <a:noFill/>
        </p:spPr>
        <p:txBody>
          <a:bodyPr wrap="square" rtlCol="0">
            <a:spAutoFit/>
          </a:bodyPr>
          <a:lstStyle/>
          <a:p>
            <a:r>
              <a:rPr lang="en-US" sz="1600" b="1" dirty="0"/>
              <a:t>Test set prediction matrix</a:t>
            </a:r>
            <a:endParaRPr lang="el-GR" sz="1600" b="1" baseline="-25000" dirty="0"/>
          </a:p>
        </p:txBody>
      </p:sp>
      <p:graphicFrame>
        <p:nvGraphicFramePr>
          <p:cNvPr id="16" name="Table 15">
            <a:extLst>
              <a:ext uri="{FF2B5EF4-FFF2-40B4-BE49-F238E27FC236}">
                <a16:creationId xmlns:a16="http://schemas.microsoft.com/office/drawing/2014/main" id="{6CE31B66-9352-4858-8528-2598826DCE0B}"/>
              </a:ext>
            </a:extLst>
          </p:cNvPr>
          <p:cNvGraphicFramePr>
            <a:graphicFrameLocks noGrp="1"/>
          </p:cNvGraphicFramePr>
          <p:nvPr>
            <p:extLst>
              <p:ext uri="{D42A27DB-BD31-4B8C-83A1-F6EECF244321}">
                <p14:modId xmlns:p14="http://schemas.microsoft.com/office/powerpoint/2010/main" val="3952254783"/>
              </p:ext>
            </p:extLst>
          </p:nvPr>
        </p:nvGraphicFramePr>
        <p:xfrm>
          <a:off x="3754040" y="2272936"/>
          <a:ext cx="2574925" cy="1402080"/>
        </p:xfrm>
        <a:graphic>
          <a:graphicData uri="http://schemas.openxmlformats.org/drawingml/2006/table">
            <a:tbl>
              <a:tblPr firstRow="1" bandRow="1">
                <a:tableStyleId>{21E4AEA4-8DFA-4A89-87EB-49C32662AFE0}</a:tableStyleId>
              </a:tblPr>
              <a:tblGrid>
                <a:gridCol w="767080">
                  <a:extLst>
                    <a:ext uri="{9D8B030D-6E8A-4147-A177-3AD203B41FA5}">
                      <a16:colId xmlns:a16="http://schemas.microsoft.com/office/drawing/2014/main" val="20000"/>
                    </a:ext>
                  </a:extLst>
                </a:gridCol>
                <a:gridCol w="462280">
                  <a:extLst>
                    <a:ext uri="{9D8B030D-6E8A-4147-A177-3AD203B41FA5}">
                      <a16:colId xmlns:a16="http://schemas.microsoft.com/office/drawing/2014/main" val="20001"/>
                    </a:ext>
                  </a:extLst>
                </a:gridCol>
                <a:gridCol w="462280">
                  <a:extLst>
                    <a:ext uri="{9D8B030D-6E8A-4147-A177-3AD203B41FA5}">
                      <a16:colId xmlns:a16="http://schemas.microsoft.com/office/drawing/2014/main" val="20002"/>
                    </a:ext>
                  </a:extLst>
                </a:gridCol>
                <a:gridCol w="421005">
                  <a:extLst>
                    <a:ext uri="{9D8B030D-6E8A-4147-A177-3AD203B41FA5}">
                      <a16:colId xmlns:a16="http://schemas.microsoft.com/office/drawing/2014/main" val="20003"/>
                    </a:ext>
                  </a:extLst>
                </a:gridCol>
                <a:gridCol w="462280">
                  <a:extLst>
                    <a:ext uri="{9D8B030D-6E8A-4147-A177-3AD203B41FA5}">
                      <a16:colId xmlns:a16="http://schemas.microsoft.com/office/drawing/2014/main" val="20004"/>
                    </a:ext>
                  </a:extLst>
                </a:gridCol>
              </a:tblGrid>
              <a:tr h="0">
                <a:tc>
                  <a:txBody>
                    <a:bodyPr/>
                    <a:lstStyle/>
                    <a:p>
                      <a:pPr algn="ctr"/>
                      <a:r>
                        <a:rPr lang="en-US" sz="12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0">
                <a:tc>
                  <a:txBody>
                    <a:bodyPr/>
                    <a:lstStyle/>
                    <a:p>
                      <a:pPr algn="ctr"/>
                      <a:r>
                        <a:rPr lang="en-US" sz="1200" dirty="0"/>
                        <a:t>1</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200" dirty="0"/>
                        <a:t>1</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200" dirty="0"/>
                        <a:t>…</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200" dirty="0"/>
                        <a:t>224</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TextBox 17">
            <a:extLst>
              <a:ext uri="{FF2B5EF4-FFF2-40B4-BE49-F238E27FC236}">
                <a16:creationId xmlns:a16="http://schemas.microsoft.com/office/drawing/2014/main" id="{32690E09-B27F-4A0C-BA98-60213F32A203}"/>
              </a:ext>
            </a:extLst>
          </p:cNvPr>
          <p:cNvSpPr txBox="1"/>
          <p:nvPr/>
        </p:nvSpPr>
        <p:spPr>
          <a:xfrm>
            <a:off x="3605177" y="1927714"/>
            <a:ext cx="2770310" cy="307777"/>
          </a:xfrm>
          <a:prstGeom prst="rect">
            <a:avLst/>
          </a:prstGeom>
          <a:noFill/>
        </p:spPr>
        <p:txBody>
          <a:bodyPr wrap="none" rtlCol="0">
            <a:spAutoFit/>
          </a:bodyPr>
          <a:lstStyle/>
          <a:p>
            <a:r>
              <a:rPr lang="en-US" sz="1400" dirty="0"/>
              <a:t>Select best Configuration, i.e. C</a:t>
            </a:r>
            <a:r>
              <a:rPr lang="en-US" sz="1400" baseline="-25000" dirty="0"/>
              <a:t>1</a:t>
            </a:r>
          </a:p>
        </p:txBody>
      </p:sp>
      <p:graphicFrame>
        <p:nvGraphicFramePr>
          <p:cNvPr id="19" name="Table 18">
            <a:extLst>
              <a:ext uri="{FF2B5EF4-FFF2-40B4-BE49-F238E27FC236}">
                <a16:creationId xmlns:a16="http://schemas.microsoft.com/office/drawing/2014/main" id="{139490CB-35D1-4B83-871E-A8CB4AFE8BFA}"/>
              </a:ext>
            </a:extLst>
          </p:cNvPr>
          <p:cNvGraphicFramePr>
            <a:graphicFrameLocks noGrp="1"/>
          </p:cNvGraphicFramePr>
          <p:nvPr>
            <p:extLst>
              <p:ext uri="{D42A27DB-BD31-4B8C-83A1-F6EECF244321}">
                <p14:modId xmlns:p14="http://schemas.microsoft.com/office/powerpoint/2010/main" val="3963123845"/>
              </p:ext>
            </p:extLst>
          </p:nvPr>
        </p:nvGraphicFramePr>
        <p:xfrm>
          <a:off x="3754039" y="4166268"/>
          <a:ext cx="2574925" cy="1402080"/>
        </p:xfrm>
        <a:graphic>
          <a:graphicData uri="http://schemas.openxmlformats.org/drawingml/2006/table">
            <a:tbl>
              <a:tblPr firstRow="1" bandRow="1">
                <a:tableStyleId>{21E4AEA4-8DFA-4A89-87EB-49C32662AFE0}</a:tableStyleId>
              </a:tblPr>
              <a:tblGrid>
                <a:gridCol w="767080">
                  <a:extLst>
                    <a:ext uri="{9D8B030D-6E8A-4147-A177-3AD203B41FA5}">
                      <a16:colId xmlns:a16="http://schemas.microsoft.com/office/drawing/2014/main" val="20000"/>
                    </a:ext>
                  </a:extLst>
                </a:gridCol>
                <a:gridCol w="462280">
                  <a:extLst>
                    <a:ext uri="{9D8B030D-6E8A-4147-A177-3AD203B41FA5}">
                      <a16:colId xmlns:a16="http://schemas.microsoft.com/office/drawing/2014/main" val="20001"/>
                    </a:ext>
                  </a:extLst>
                </a:gridCol>
                <a:gridCol w="462280">
                  <a:extLst>
                    <a:ext uri="{9D8B030D-6E8A-4147-A177-3AD203B41FA5}">
                      <a16:colId xmlns:a16="http://schemas.microsoft.com/office/drawing/2014/main" val="20002"/>
                    </a:ext>
                  </a:extLst>
                </a:gridCol>
                <a:gridCol w="421005">
                  <a:extLst>
                    <a:ext uri="{9D8B030D-6E8A-4147-A177-3AD203B41FA5}">
                      <a16:colId xmlns:a16="http://schemas.microsoft.com/office/drawing/2014/main" val="20003"/>
                    </a:ext>
                  </a:extLst>
                </a:gridCol>
                <a:gridCol w="462280">
                  <a:extLst>
                    <a:ext uri="{9D8B030D-6E8A-4147-A177-3AD203B41FA5}">
                      <a16:colId xmlns:a16="http://schemas.microsoft.com/office/drawing/2014/main" val="20004"/>
                    </a:ext>
                  </a:extLst>
                </a:gridCol>
              </a:tblGrid>
              <a:tr h="0">
                <a:tc>
                  <a:txBody>
                    <a:bodyPr/>
                    <a:lstStyle/>
                    <a:p>
                      <a:pPr algn="ctr"/>
                      <a:r>
                        <a:rPr lang="en-US" sz="12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40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0">
                <a:tc>
                  <a:txBody>
                    <a:bodyPr/>
                    <a:lstStyle/>
                    <a:p>
                      <a:pPr algn="ctr"/>
                      <a:r>
                        <a:rPr lang="en-US" sz="1200" dirty="0"/>
                        <a:t>2</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200" dirty="0"/>
                        <a:t>3</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200" dirty="0"/>
                        <a:t>…</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200" dirty="0"/>
                        <a:t>220</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972D4CA-55D2-4298-843B-C3307EBC1249}"/>
                  </a:ext>
                </a:extLst>
              </p:cNvPr>
              <p:cNvSpPr txBox="1"/>
              <p:nvPr/>
            </p:nvSpPr>
            <p:spPr>
              <a:xfrm>
                <a:off x="9780746" y="3665425"/>
                <a:ext cx="2224345" cy="500843"/>
              </a:xfrm>
              <a:prstGeom prst="rect">
                <a:avLst/>
              </a:prstGeom>
              <a:solidFill>
                <a:schemeClr val="tx1">
                  <a:lumMod val="65000"/>
                  <a:lumOff val="35000"/>
                </a:schemeClr>
              </a:solid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solidFill>
                            <a:schemeClr val="bg1"/>
                          </a:solidFill>
                          <a:latin typeface="Cambria Math" panose="02040503050406030204" pitchFamily="18" charset="0"/>
                        </a:rPr>
                        <m:t>𝐏𝐞𝐫𝐟𝐨𝐫𝐦𝐚𝐧𝐜𝐞</m:t>
                      </m:r>
                      <m:r>
                        <a:rPr lang="en-US" sz="1600" b="0" i="1" smtClean="0">
                          <a:solidFill>
                            <a:schemeClr val="bg1"/>
                          </a:solidFill>
                          <a:latin typeface="Cambria Math" charset="0"/>
                        </a:rPr>
                        <m:t>=</m:t>
                      </m:r>
                      <m:f>
                        <m:fPr>
                          <m:ctrlPr>
                            <a:rPr lang="mr-IN" sz="1600" i="1" smtClean="0">
                              <a:solidFill>
                                <a:schemeClr val="bg1"/>
                              </a:solidFill>
                              <a:latin typeface="Cambria Math" panose="02040503050406030204" pitchFamily="18" charset="0"/>
                            </a:rPr>
                          </m:ctrlPr>
                        </m:fPr>
                        <m:num>
                          <m:nary>
                            <m:naryPr>
                              <m:chr m:val="∑"/>
                              <m:ctrlPr>
                                <a:rPr lang="is-IS" sz="1600" i="1" smtClean="0">
                                  <a:solidFill>
                                    <a:schemeClr val="bg1"/>
                                  </a:solidFill>
                                  <a:latin typeface="Cambria Math" panose="02040503050406030204" pitchFamily="18" charset="0"/>
                                </a:rPr>
                              </m:ctrlPr>
                            </m:naryPr>
                            <m:sub>
                              <m:r>
                                <m:rPr>
                                  <m:brk m:alnAt="23"/>
                                </m:rPr>
                                <a:rPr lang="en-US" sz="1600" b="0" i="1" smtClean="0">
                                  <a:solidFill>
                                    <a:schemeClr val="bg1"/>
                                  </a:solidFill>
                                  <a:latin typeface="Cambria Math" charset="0"/>
                                </a:rPr>
                                <m:t>𝑖</m:t>
                              </m:r>
                              <m:r>
                                <a:rPr lang="en-US" sz="1600" b="0" i="1" smtClean="0">
                                  <a:solidFill>
                                    <a:schemeClr val="bg1"/>
                                  </a:solidFill>
                                  <a:latin typeface="Cambria Math" charset="0"/>
                                </a:rPr>
                                <m:t>=1</m:t>
                              </m:r>
                            </m:sub>
                            <m:sup>
                              <m:r>
                                <a:rPr lang="en-US" sz="1600" b="0" i="1" smtClean="0">
                                  <a:solidFill>
                                    <a:schemeClr val="bg1"/>
                                  </a:solidFill>
                                  <a:latin typeface="Cambria Math" charset="0"/>
                                </a:rPr>
                                <m:t>𝐵</m:t>
                              </m:r>
                            </m:sup>
                            <m:e>
                              <m:sSub>
                                <m:sSubPr>
                                  <m:ctrlPr>
                                    <a:rPr lang="en-US" sz="1600" i="1" smtClean="0">
                                      <a:solidFill>
                                        <a:schemeClr val="bg1"/>
                                      </a:solidFill>
                                      <a:latin typeface="Cambria Math" panose="02040503050406030204" pitchFamily="18" charset="0"/>
                                    </a:rPr>
                                  </m:ctrlPr>
                                </m:sSubPr>
                                <m:e>
                                  <m:r>
                                    <a:rPr lang="en-US" sz="1600" b="0" i="1" smtClean="0">
                                      <a:solidFill>
                                        <a:schemeClr val="bg1"/>
                                      </a:solidFill>
                                      <a:latin typeface="Cambria Math" charset="0"/>
                                    </a:rPr>
                                    <m:t>𝑃</m:t>
                                  </m:r>
                                </m:e>
                                <m:sub>
                                  <m:r>
                                    <a:rPr lang="en-US" sz="1600" b="0" i="1" smtClean="0">
                                      <a:solidFill>
                                        <a:schemeClr val="bg1"/>
                                      </a:solidFill>
                                      <a:latin typeface="Cambria Math" charset="0"/>
                                    </a:rPr>
                                    <m:t>𝑖</m:t>
                                  </m:r>
                                </m:sub>
                              </m:sSub>
                            </m:e>
                          </m:nary>
                        </m:num>
                        <m:den>
                          <m:r>
                            <a:rPr lang="en-US" sz="1600" b="0" i="1" smtClean="0">
                              <a:solidFill>
                                <a:schemeClr val="bg1"/>
                              </a:solidFill>
                              <a:latin typeface="Cambria Math" charset="0"/>
                            </a:rPr>
                            <m:t>𝐵</m:t>
                          </m:r>
                        </m:den>
                      </m:f>
                    </m:oMath>
                  </m:oMathPara>
                </a14:m>
                <a:endParaRPr lang="en-US" sz="1600" dirty="0">
                  <a:solidFill>
                    <a:schemeClr val="bg1"/>
                  </a:solidFill>
                </a:endParaRPr>
              </a:p>
            </p:txBody>
          </p:sp>
        </mc:Choice>
        <mc:Fallback xmlns="">
          <p:sp>
            <p:nvSpPr>
              <p:cNvPr id="20" name="TextBox 19">
                <a:extLst>
                  <a:ext uri="{FF2B5EF4-FFF2-40B4-BE49-F238E27FC236}">
                    <a16:creationId xmlns:a16="http://schemas.microsoft.com/office/drawing/2014/main" id="{B972D4CA-55D2-4298-843B-C3307EBC1249}"/>
                  </a:ext>
                </a:extLst>
              </p:cNvPr>
              <p:cNvSpPr txBox="1">
                <a:spLocks noRot="1" noChangeAspect="1" noMove="1" noResize="1" noEditPoints="1" noAdjustHandles="1" noChangeArrowheads="1" noChangeShapeType="1" noTextEdit="1"/>
              </p:cNvSpPr>
              <p:nvPr/>
            </p:nvSpPr>
            <p:spPr>
              <a:xfrm>
                <a:off x="9780746" y="3665425"/>
                <a:ext cx="2224345" cy="500843"/>
              </a:xfrm>
              <a:prstGeom prst="rect">
                <a:avLst/>
              </a:prstGeom>
              <a:blipFill>
                <a:blip r:embed="rId2"/>
                <a:stretch>
                  <a:fillRect/>
                </a:stretch>
              </a:blipFill>
              <a:ln>
                <a:noFill/>
              </a:ln>
            </p:spPr>
            <p:txBody>
              <a:bodyPr/>
              <a:lstStyle/>
              <a:p>
                <a:r>
                  <a:rPr lang="el-GR">
                    <a:noFill/>
                  </a:rPr>
                  <a:t> </a:t>
                </a:r>
              </a:p>
            </p:txBody>
          </p:sp>
        </mc:Fallback>
      </mc:AlternateContent>
      <p:sp>
        <p:nvSpPr>
          <p:cNvPr id="21" name="Rectangle 20">
            <a:extLst>
              <a:ext uri="{FF2B5EF4-FFF2-40B4-BE49-F238E27FC236}">
                <a16:creationId xmlns:a16="http://schemas.microsoft.com/office/drawing/2014/main" id="{0C6E4F99-9255-4C8E-B8AB-29CEECF4EBC4}"/>
              </a:ext>
            </a:extLst>
          </p:cNvPr>
          <p:cNvSpPr/>
          <p:nvPr/>
        </p:nvSpPr>
        <p:spPr>
          <a:xfrm>
            <a:off x="305547" y="5040509"/>
            <a:ext cx="3359972" cy="369332"/>
          </a:xfrm>
          <a:prstGeom prst="rect">
            <a:avLst/>
          </a:prstGeom>
        </p:spPr>
        <p:txBody>
          <a:bodyPr wrap="square">
            <a:spAutoFit/>
          </a:bodyPr>
          <a:lstStyle/>
          <a:p>
            <a:r>
              <a:rPr lang="en-US" b="1" dirty="0"/>
              <a:t>B</a:t>
            </a:r>
            <a:r>
              <a:rPr lang="en-US" dirty="0"/>
              <a:t>ootstrap </a:t>
            </a:r>
            <a:r>
              <a:rPr lang="en-US" b="1" dirty="0"/>
              <a:t>B</a:t>
            </a:r>
            <a:r>
              <a:rPr lang="en-US" dirty="0"/>
              <a:t>ias </a:t>
            </a:r>
            <a:r>
              <a:rPr lang="en-US" b="1" dirty="0"/>
              <a:t>C</a:t>
            </a:r>
            <a:r>
              <a:rPr lang="en-US" dirty="0"/>
              <a:t>orrected </a:t>
            </a:r>
            <a:r>
              <a:rPr lang="en-US" b="1" dirty="0"/>
              <a:t>CV</a:t>
            </a:r>
            <a:endParaRPr lang="en-US" dirty="0"/>
          </a:p>
        </p:txBody>
      </p:sp>
      <p:sp>
        <p:nvSpPr>
          <p:cNvPr id="22" name="TextBox 21">
            <a:extLst>
              <a:ext uri="{FF2B5EF4-FFF2-40B4-BE49-F238E27FC236}">
                <a16:creationId xmlns:a16="http://schemas.microsoft.com/office/drawing/2014/main" id="{0709FDFC-AE3A-427E-BD95-D1F772AF3867}"/>
              </a:ext>
            </a:extLst>
          </p:cNvPr>
          <p:cNvSpPr txBox="1"/>
          <p:nvPr/>
        </p:nvSpPr>
        <p:spPr>
          <a:xfrm>
            <a:off x="4734365" y="5592533"/>
            <a:ext cx="614271" cy="369332"/>
          </a:xfrm>
          <a:prstGeom prst="rect">
            <a:avLst/>
          </a:prstGeom>
          <a:noFill/>
        </p:spPr>
        <p:txBody>
          <a:bodyPr wrap="none" rtlCol="0">
            <a:spAutoFit/>
          </a:bodyPr>
          <a:lstStyle/>
          <a:p>
            <a:r>
              <a:rPr lang="en-US" b="1" dirty="0"/>
              <a:t>B=1</a:t>
            </a:r>
            <a:endParaRPr lang="el-GR" b="1" dirty="0"/>
          </a:p>
        </p:txBody>
      </p:sp>
      <p:sp>
        <p:nvSpPr>
          <p:cNvPr id="23" name="TextBox 22">
            <a:extLst>
              <a:ext uri="{FF2B5EF4-FFF2-40B4-BE49-F238E27FC236}">
                <a16:creationId xmlns:a16="http://schemas.microsoft.com/office/drawing/2014/main" id="{EA7277A6-91A0-43BF-8096-F236B16612B6}"/>
              </a:ext>
            </a:extLst>
          </p:cNvPr>
          <p:cNvSpPr txBox="1"/>
          <p:nvPr/>
        </p:nvSpPr>
        <p:spPr>
          <a:xfrm>
            <a:off x="3590302" y="3818202"/>
            <a:ext cx="2637260" cy="307777"/>
          </a:xfrm>
          <a:prstGeom prst="rect">
            <a:avLst/>
          </a:prstGeom>
          <a:noFill/>
        </p:spPr>
        <p:txBody>
          <a:bodyPr wrap="none" rtlCol="0">
            <a:spAutoFit/>
          </a:bodyPr>
          <a:lstStyle/>
          <a:p>
            <a:r>
              <a:rPr lang="en-US" sz="1400" dirty="0"/>
              <a:t>Measure Performance P</a:t>
            </a:r>
            <a:r>
              <a:rPr lang="en-US" sz="1400" baseline="-25000" dirty="0"/>
              <a:t>1</a:t>
            </a:r>
            <a:r>
              <a:rPr lang="en-US" sz="1400" dirty="0"/>
              <a:t> of C</a:t>
            </a:r>
            <a:r>
              <a:rPr lang="en-US" sz="1400" baseline="-25000" dirty="0"/>
              <a:t>1</a:t>
            </a:r>
          </a:p>
        </p:txBody>
      </p:sp>
      <p:cxnSp>
        <p:nvCxnSpPr>
          <p:cNvPr id="25" name="Connector: Elbow 24">
            <a:extLst>
              <a:ext uri="{FF2B5EF4-FFF2-40B4-BE49-F238E27FC236}">
                <a16:creationId xmlns:a16="http://schemas.microsoft.com/office/drawing/2014/main" id="{A31D84EA-EC8A-4443-ABBC-98DE2F7E3298}"/>
              </a:ext>
            </a:extLst>
          </p:cNvPr>
          <p:cNvCxnSpPr>
            <a:cxnSpLocks/>
            <a:stCxn id="4" idx="3"/>
            <a:endCxn id="16" idx="1"/>
          </p:cNvCxnSpPr>
          <p:nvPr/>
        </p:nvCxnSpPr>
        <p:spPr>
          <a:xfrm flipV="1">
            <a:off x="3283841" y="2973976"/>
            <a:ext cx="470199" cy="101685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DF639596-1FB8-433B-A32B-1827E21D9E93}"/>
              </a:ext>
            </a:extLst>
          </p:cNvPr>
          <p:cNvCxnSpPr>
            <a:cxnSpLocks/>
            <a:stCxn id="4" idx="3"/>
            <a:endCxn id="19" idx="1"/>
          </p:cNvCxnSpPr>
          <p:nvPr/>
        </p:nvCxnSpPr>
        <p:spPr>
          <a:xfrm>
            <a:off x="3283841" y="3990834"/>
            <a:ext cx="470198" cy="87647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D7B0DB8-FAEF-4E67-A324-41D106ED106C}"/>
              </a:ext>
            </a:extLst>
          </p:cNvPr>
          <p:cNvSpPr txBox="1"/>
          <p:nvPr/>
        </p:nvSpPr>
        <p:spPr>
          <a:xfrm>
            <a:off x="7708543" y="5592533"/>
            <a:ext cx="998991" cy="369332"/>
          </a:xfrm>
          <a:prstGeom prst="rect">
            <a:avLst/>
          </a:prstGeom>
          <a:noFill/>
        </p:spPr>
        <p:txBody>
          <a:bodyPr wrap="none" rtlCol="0">
            <a:spAutoFit/>
          </a:bodyPr>
          <a:lstStyle/>
          <a:p>
            <a:r>
              <a:rPr lang="en-US" b="1" dirty="0"/>
              <a:t>B=1000</a:t>
            </a:r>
            <a:endParaRPr lang="el-GR" b="1" dirty="0"/>
          </a:p>
        </p:txBody>
      </p:sp>
      <p:sp>
        <p:nvSpPr>
          <p:cNvPr id="35" name="TextBox 34">
            <a:extLst>
              <a:ext uri="{FF2B5EF4-FFF2-40B4-BE49-F238E27FC236}">
                <a16:creationId xmlns:a16="http://schemas.microsoft.com/office/drawing/2014/main" id="{240710A8-6663-41F8-9B7F-C97056D7195A}"/>
              </a:ext>
            </a:extLst>
          </p:cNvPr>
          <p:cNvSpPr txBox="1"/>
          <p:nvPr/>
        </p:nvSpPr>
        <p:spPr>
          <a:xfrm>
            <a:off x="6355393" y="2755883"/>
            <a:ext cx="389850" cy="338554"/>
          </a:xfrm>
          <a:prstGeom prst="rect">
            <a:avLst/>
          </a:prstGeom>
          <a:noFill/>
        </p:spPr>
        <p:txBody>
          <a:bodyPr wrap="none" rtlCol="0">
            <a:spAutoFit/>
          </a:bodyPr>
          <a:lstStyle/>
          <a:p>
            <a:r>
              <a:rPr lang="en-US" sz="1600" b="1" dirty="0"/>
              <a:t>…</a:t>
            </a:r>
            <a:endParaRPr lang="el-GR" sz="1600" b="1" dirty="0"/>
          </a:p>
        </p:txBody>
      </p:sp>
      <p:graphicFrame>
        <p:nvGraphicFramePr>
          <p:cNvPr id="36" name="Table 35">
            <a:extLst>
              <a:ext uri="{FF2B5EF4-FFF2-40B4-BE49-F238E27FC236}">
                <a16:creationId xmlns:a16="http://schemas.microsoft.com/office/drawing/2014/main" id="{F941C9F3-D1D7-435A-9D59-D3CEB5F7CA86}"/>
              </a:ext>
            </a:extLst>
          </p:cNvPr>
          <p:cNvGraphicFramePr>
            <a:graphicFrameLocks noGrp="1"/>
          </p:cNvGraphicFramePr>
          <p:nvPr>
            <p:extLst>
              <p:ext uri="{D42A27DB-BD31-4B8C-83A1-F6EECF244321}">
                <p14:modId xmlns:p14="http://schemas.microsoft.com/office/powerpoint/2010/main" val="1441117753"/>
              </p:ext>
            </p:extLst>
          </p:nvPr>
        </p:nvGraphicFramePr>
        <p:xfrm>
          <a:off x="6784196" y="2272936"/>
          <a:ext cx="2574925" cy="1402080"/>
        </p:xfrm>
        <a:graphic>
          <a:graphicData uri="http://schemas.openxmlformats.org/drawingml/2006/table">
            <a:tbl>
              <a:tblPr firstRow="1" bandRow="1">
                <a:tableStyleId>{21E4AEA4-8DFA-4A89-87EB-49C32662AFE0}</a:tableStyleId>
              </a:tblPr>
              <a:tblGrid>
                <a:gridCol w="767080">
                  <a:extLst>
                    <a:ext uri="{9D8B030D-6E8A-4147-A177-3AD203B41FA5}">
                      <a16:colId xmlns:a16="http://schemas.microsoft.com/office/drawing/2014/main" val="20000"/>
                    </a:ext>
                  </a:extLst>
                </a:gridCol>
                <a:gridCol w="462280">
                  <a:extLst>
                    <a:ext uri="{9D8B030D-6E8A-4147-A177-3AD203B41FA5}">
                      <a16:colId xmlns:a16="http://schemas.microsoft.com/office/drawing/2014/main" val="20001"/>
                    </a:ext>
                  </a:extLst>
                </a:gridCol>
                <a:gridCol w="462280">
                  <a:extLst>
                    <a:ext uri="{9D8B030D-6E8A-4147-A177-3AD203B41FA5}">
                      <a16:colId xmlns:a16="http://schemas.microsoft.com/office/drawing/2014/main" val="20002"/>
                    </a:ext>
                  </a:extLst>
                </a:gridCol>
                <a:gridCol w="421005">
                  <a:extLst>
                    <a:ext uri="{9D8B030D-6E8A-4147-A177-3AD203B41FA5}">
                      <a16:colId xmlns:a16="http://schemas.microsoft.com/office/drawing/2014/main" val="20003"/>
                    </a:ext>
                  </a:extLst>
                </a:gridCol>
                <a:gridCol w="462280">
                  <a:extLst>
                    <a:ext uri="{9D8B030D-6E8A-4147-A177-3AD203B41FA5}">
                      <a16:colId xmlns:a16="http://schemas.microsoft.com/office/drawing/2014/main" val="20004"/>
                    </a:ext>
                  </a:extLst>
                </a:gridCol>
              </a:tblGrid>
              <a:tr h="0">
                <a:tc>
                  <a:txBody>
                    <a:bodyPr/>
                    <a:lstStyle/>
                    <a:p>
                      <a:pPr algn="ctr"/>
                      <a:r>
                        <a:rPr lang="en-US" sz="12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40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0">
                <a:tc>
                  <a:txBody>
                    <a:bodyPr/>
                    <a:lstStyle/>
                    <a:p>
                      <a:pPr algn="ctr"/>
                      <a:r>
                        <a:rPr lang="en-US" sz="1200" dirty="0"/>
                        <a:t>2</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200" dirty="0"/>
                        <a:t>2</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200" dirty="0"/>
                        <a:t>…</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200" dirty="0"/>
                        <a:t>210</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7" name="TextBox 36">
            <a:extLst>
              <a:ext uri="{FF2B5EF4-FFF2-40B4-BE49-F238E27FC236}">
                <a16:creationId xmlns:a16="http://schemas.microsoft.com/office/drawing/2014/main" id="{92F03CBD-2BE2-473A-B32A-B2167D8591BC}"/>
              </a:ext>
            </a:extLst>
          </p:cNvPr>
          <p:cNvSpPr txBox="1"/>
          <p:nvPr/>
        </p:nvSpPr>
        <p:spPr>
          <a:xfrm>
            <a:off x="6635333" y="1927714"/>
            <a:ext cx="2770310" cy="307777"/>
          </a:xfrm>
          <a:prstGeom prst="rect">
            <a:avLst/>
          </a:prstGeom>
          <a:noFill/>
        </p:spPr>
        <p:txBody>
          <a:bodyPr wrap="none" rtlCol="0">
            <a:spAutoFit/>
          </a:bodyPr>
          <a:lstStyle/>
          <a:p>
            <a:r>
              <a:rPr lang="en-US" sz="1400" dirty="0"/>
              <a:t>Select best Configuration, i.e. C</a:t>
            </a:r>
            <a:r>
              <a:rPr lang="en-US" sz="1400" baseline="-25000" dirty="0"/>
              <a:t>2</a:t>
            </a:r>
          </a:p>
        </p:txBody>
      </p:sp>
      <p:graphicFrame>
        <p:nvGraphicFramePr>
          <p:cNvPr id="38" name="Table 37">
            <a:extLst>
              <a:ext uri="{FF2B5EF4-FFF2-40B4-BE49-F238E27FC236}">
                <a16:creationId xmlns:a16="http://schemas.microsoft.com/office/drawing/2014/main" id="{73890B8C-71F6-4927-8EFA-89BDA18A3DB7}"/>
              </a:ext>
            </a:extLst>
          </p:cNvPr>
          <p:cNvGraphicFramePr>
            <a:graphicFrameLocks noGrp="1"/>
          </p:cNvGraphicFramePr>
          <p:nvPr>
            <p:extLst>
              <p:ext uri="{D42A27DB-BD31-4B8C-83A1-F6EECF244321}">
                <p14:modId xmlns:p14="http://schemas.microsoft.com/office/powerpoint/2010/main" val="841333664"/>
              </p:ext>
            </p:extLst>
          </p:nvPr>
        </p:nvGraphicFramePr>
        <p:xfrm>
          <a:off x="6784195" y="4166268"/>
          <a:ext cx="2574925" cy="1402080"/>
        </p:xfrm>
        <a:graphic>
          <a:graphicData uri="http://schemas.openxmlformats.org/drawingml/2006/table">
            <a:tbl>
              <a:tblPr firstRow="1" bandRow="1">
                <a:tableStyleId>{21E4AEA4-8DFA-4A89-87EB-49C32662AFE0}</a:tableStyleId>
              </a:tblPr>
              <a:tblGrid>
                <a:gridCol w="767080">
                  <a:extLst>
                    <a:ext uri="{9D8B030D-6E8A-4147-A177-3AD203B41FA5}">
                      <a16:colId xmlns:a16="http://schemas.microsoft.com/office/drawing/2014/main" val="20000"/>
                    </a:ext>
                  </a:extLst>
                </a:gridCol>
                <a:gridCol w="462280">
                  <a:extLst>
                    <a:ext uri="{9D8B030D-6E8A-4147-A177-3AD203B41FA5}">
                      <a16:colId xmlns:a16="http://schemas.microsoft.com/office/drawing/2014/main" val="20001"/>
                    </a:ext>
                  </a:extLst>
                </a:gridCol>
                <a:gridCol w="462280">
                  <a:extLst>
                    <a:ext uri="{9D8B030D-6E8A-4147-A177-3AD203B41FA5}">
                      <a16:colId xmlns:a16="http://schemas.microsoft.com/office/drawing/2014/main" val="20002"/>
                    </a:ext>
                  </a:extLst>
                </a:gridCol>
                <a:gridCol w="421005">
                  <a:extLst>
                    <a:ext uri="{9D8B030D-6E8A-4147-A177-3AD203B41FA5}">
                      <a16:colId xmlns:a16="http://schemas.microsoft.com/office/drawing/2014/main" val="20003"/>
                    </a:ext>
                  </a:extLst>
                </a:gridCol>
                <a:gridCol w="462280">
                  <a:extLst>
                    <a:ext uri="{9D8B030D-6E8A-4147-A177-3AD203B41FA5}">
                      <a16:colId xmlns:a16="http://schemas.microsoft.com/office/drawing/2014/main" val="20004"/>
                    </a:ext>
                  </a:extLst>
                </a:gridCol>
              </a:tblGrid>
              <a:tr h="0">
                <a:tc>
                  <a:txBody>
                    <a:bodyPr/>
                    <a:lstStyle/>
                    <a:p>
                      <a:pPr algn="ctr"/>
                      <a:r>
                        <a:rPr lang="en-US" sz="1200" dirty="0"/>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400" baseline="0" dirty="0"/>
                        <a:t>f</a:t>
                      </a:r>
                      <a:r>
                        <a:rPr lang="en-US" sz="1400" baseline="-250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t>f</a:t>
                      </a:r>
                      <a:r>
                        <a:rPr lang="en-US" sz="1400" baseline="-250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mr-IN" sz="1400" dirty="0"/>
                        <a:t>…</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400" dirty="0" err="1"/>
                        <a:t>f</a:t>
                      </a:r>
                      <a:r>
                        <a:rPr lang="en-US" sz="1400" baseline="-25000" dirty="0" err="1"/>
                        <a:t>n</a:t>
                      </a:r>
                      <a:endParaRPr lang="en-US" sz="1400"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r h="0">
                <a:tc>
                  <a:txBody>
                    <a:bodyPr/>
                    <a:lstStyle/>
                    <a:p>
                      <a:pPr algn="ctr"/>
                      <a:r>
                        <a:rPr lang="en-US" sz="1200" dirty="0"/>
                        <a:t>1</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a:r>
                        <a:rPr lang="en-US" sz="1200" dirty="0"/>
                        <a:t>3</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a:r>
                        <a:rPr lang="mr-IN" sz="1200" dirty="0"/>
                        <a:t>…</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ctr"/>
                      <a:r>
                        <a:rPr lang="en-US" sz="1200" dirty="0"/>
                        <a:t>220</a:t>
                      </a:r>
                      <a:endParaRPr lang="en-US" sz="12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9" name="TextBox 38">
            <a:extLst>
              <a:ext uri="{FF2B5EF4-FFF2-40B4-BE49-F238E27FC236}">
                <a16:creationId xmlns:a16="http://schemas.microsoft.com/office/drawing/2014/main" id="{C3F17243-27FA-4484-AFA2-F223954FA5E0}"/>
              </a:ext>
            </a:extLst>
          </p:cNvPr>
          <p:cNvSpPr txBox="1"/>
          <p:nvPr/>
        </p:nvSpPr>
        <p:spPr>
          <a:xfrm>
            <a:off x="6620458" y="3818202"/>
            <a:ext cx="2637260" cy="307777"/>
          </a:xfrm>
          <a:prstGeom prst="rect">
            <a:avLst/>
          </a:prstGeom>
          <a:noFill/>
        </p:spPr>
        <p:txBody>
          <a:bodyPr wrap="none" rtlCol="0">
            <a:spAutoFit/>
          </a:bodyPr>
          <a:lstStyle/>
          <a:p>
            <a:r>
              <a:rPr lang="en-US" sz="1400" dirty="0"/>
              <a:t>Measure Performance P</a:t>
            </a:r>
            <a:r>
              <a:rPr lang="en-US" sz="1400" baseline="-25000" dirty="0"/>
              <a:t>2</a:t>
            </a:r>
            <a:r>
              <a:rPr lang="en-US" sz="1400" dirty="0"/>
              <a:t> of C</a:t>
            </a:r>
            <a:r>
              <a:rPr lang="en-US" sz="1400" baseline="-25000" dirty="0"/>
              <a:t>2</a:t>
            </a:r>
          </a:p>
        </p:txBody>
      </p:sp>
      <p:sp>
        <p:nvSpPr>
          <p:cNvPr id="40" name="TextBox 39">
            <a:extLst>
              <a:ext uri="{FF2B5EF4-FFF2-40B4-BE49-F238E27FC236}">
                <a16:creationId xmlns:a16="http://schemas.microsoft.com/office/drawing/2014/main" id="{6AF50AFB-2F1A-4209-A90A-CEE323760353}"/>
              </a:ext>
            </a:extLst>
          </p:cNvPr>
          <p:cNvSpPr txBox="1"/>
          <p:nvPr/>
        </p:nvSpPr>
        <p:spPr>
          <a:xfrm>
            <a:off x="6355393" y="4654376"/>
            <a:ext cx="389850" cy="338554"/>
          </a:xfrm>
          <a:prstGeom prst="rect">
            <a:avLst/>
          </a:prstGeom>
          <a:noFill/>
        </p:spPr>
        <p:txBody>
          <a:bodyPr wrap="none" rtlCol="0">
            <a:spAutoFit/>
          </a:bodyPr>
          <a:lstStyle/>
          <a:p>
            <a:r>
              <a:rPr lang="en-US" sz="1600" b="1" dirty="0"/>
              <a:t>…</a:t>
            </a:r>
            <a:endParaRPr lang="el-GR" sz="1600" b="1" dirty="0"/>
          </a:p>
        </p:txBody>
      </p:sp>
      <p:sp>
        <p:nvSpPr>
          <p:cNvPr id="42" name="Rectangle 41">
            <a:extLst>
              <a:ext uri="{FF2B5EF4-FFF2-40B4-BE49-F238E27FC236}">
                <a16:creationId xmlns:a16="http://schemas.microsoft.com/office/drawing/2014/main" id="{5F39E789-2049-49B7-B16D-3E04B97A9F09}"/>
              </a:ext>
            </a:extLst>
          </p:cNvPr>
          <p:cNvSpPr/>
          <p:nvPr/>
        </p:nvSpPr>
        <p:spPr>
          <a:xfrm>
            <a:off x="232713" y="6362685"/>
            <a:ext cx="10225737" cy="523220"/>
          </a:xfrm>
          <a:prstGeom prst="rect">
            <a:avLst/>
          </a:prstGeom>
        </p:spPr>
        <p:txBody>
          <a:bodyPr wrap="square">
            <a:spAutoFit/>
          </a:bodyPr>
          <a:lstStyle/>
          <a:p>
            <a:r>
              <a:rPr lang="el-GR" sz="1400" dirty="0">
                <a:solidFill>
                  <a:schemeClr val="bg1"/>
                </a:solidFill>
                <a:cs typeface="Times New Roman" panose="02020603050405020304" pitchFamily="18" charset="0"/>
              </a:rPr>
              <a:t>Ι</a:t>
            </a:r>
            <a:r>
              <a:rPr lang="en-US" sz="1400" dirty="0">
                <a:solidFill>
                  <a:schemeClr val="bg1"/>
                </a:solidFill>
                <a:cs typeface="Times New Roman" panose="02020603050405020304" pitchFamily="18" charset="0"/>
              </a:rPr>
              <a:t>. </a:t>
            </a:r>
            <a:r>
              <a:rPr lang="en-US" sz="1400" dirty="0" err="1">
                <a:solidFill>
                  <a:schemeClr val="bg1"/>
                </a:solidFill>
                <a:cs typeface="Times New Roman" panose="02020603050405020304" pitchFamily="18" charset="0"/>
              </a:rPr>
              <a:t>Tsamardinos</a:t>
            </a:r>
            <a:r>
              <a:rPr lang="en-US" sz="1400" dirty="0">
                <a:solidFill>
                  <a:schemeClr val="bg1"/>
                </a:solidFill>
                <a:cs typeface="Times New Roman" panose="02020603050405020304" pitchFamily="18" charset="0"/>
              </a:rPr>
              <a:t>, </a:t>
            </a:r>
            <a:r>
              <a:rPr lang="el-GR" sz="1400" dirty="0">
                <a:solidFill>
                  <a:schemeClr val="bg1"/>
                </a:solidFill>
                <a:cs typeface="Times New Roman" panose="02020603050405020304" pitchFamily="18" charset="0"/>
              </a:rPr>
              <a:t>Ε</a:t>
            </a:r>
            <a:r>
              <a:rPr lang="en-US" sz="1400" dirty="0">
                <a:solidFill>
                  <a:schemeClr val="bg1"/>
                </a:solidFill>
                <a:cs typeface="Times New Roman" panose="02020603050405020304" pitchFamily="18" charset="0"/>
              </a:rPr>
              <a:t>. </a:t>
            </a:r>
            <a:r>
              <a:rPr lang="en-US" sz="1400" dirty="0" err="1">
                <a:solidFill>
                  <a:schemeClr val="bg1"/>
                </a:solidFill>
                <a:cs typeface="Times New Roman" panose="02020603050405020304" pitchFamily="18" charset="0"/>
              </a:rPr>
              <a:t>Greasidou</a:t>
            </a:r>
            <a:r>
              <a:rPr lang="en-US" sz="1400" dirty="0">
                <a:solidFill>
                  <a:schemeClr val="bg1"/>
                </a:solidFill>
                <a:cs typeface="Times New Roman" panose="02020603050405020304" pitchFamily="18" charset="0"/>
              </a:rPr>
              <a:t>, G. Borboudakis, “Bootstrapping the Out-of-sample Predictions for Efficient and Accurate Cross-Validation”, </a:t>
            </a:r>
            <a:r>
              <a:rPr lang="en-US" sz="1400" b="1" dirty="0">
                <a:solidFill>
                  <a:schemeClr val="bg1"/>
                </a:solidFill>
                <a:cs typeface="Times New Roman" panose="02020603050405020304" pitchFamily="18" charset="0"/>
              </a:rPr>
              <a:t>Machine Learning </a:t>
            </a:r>
            <a:r>
              <a:rPr lang="en-US" sz="1400" dirty="0">
                <a:solidFill>
                  <a:schemeClr val="bg1"/>
                </a:solidFill>
                <a:cs typeface="Times New Roman" panose="02020603050405020304" pitchFamily="18" charset="0"/>
              </a:rPr>
              <a:t>2018</a:t>
            </a:r>
          </a:p>
        </p:txBody>
      </p:sp>
      <p:sp>
        <p:nvSpPr>
          <p:cNvPr id="43" name="Rectangle 42">
            <a:extLst>
              <a:ext uri="{FF2B5EF4-FFF2-40B4-BE49-F238E27FC236}">
                <a16:creationId xmlns:a16="http://schemas.microsoft.com/office/drawing/2014/main" id="{F1B7246C-0FD8-447E-977A-EB85FD8883AE}"/>
              </a:ext>
            </a:extLst>
          </p:cNvPr>
          <p:cNvSpPr/>
          <p:nvPr/>
        </p:nvSpPr>
        <p:spPr>
          <a:xfrm>
            <a:off x="4505325" y="2293377"/>
            <a:ext cx="480761" cy="13724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Rectangle 43">
            <a:extLst>
              <a:ext uri="{FF2B5EF4-FFF2-40B4-BE49-F238E27FC236}">
                <a16:creationId xmlns:a16="http://schemas.microsoft.com/office/drawing/2014/main" id="{B47DE0E8-C0D5-4A34-A67B-8F4417BD7545}"/>
              </a:ext>
            </a:extLst>
          </p:cNvPr>
          <p:cNvSpPr/>
          <p:nvPr/>
        </p:nvSpPr>
        <p:spPr>
          <a:xfrm>
            <a:off x="4515888" y="4183865"/>
            <a:ext cx="470198" cy="13752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9967655" y="2066957"/>
            <a:ext cx="2224345" cy="1200329"/>
          </a:xfrm>
          <a:prstGeom prst="rect">
            <a:avLst/>
          </a:prstGeom>
          <a:noFill/>
        </p:spPr>
        <p:txBody>
          <a:bodyPr wrap="square" rtlCol="0">
            <a:spAutoFit/>
          </a:bodyPr>
          <a:lstStyle/>
          <a:p>
            <a:r>
              <a:rPr lang="en-US" dirty="0"/>
              <a:t>Same procedure used to provide confidence intervals!</a:t>
            </a:r>
          </a:p>
        </p:txBody>
      </p:sp>
      <p:sp>
        <p:nvSpPr>
          <p:cNvPr id="6" name="TextBox 5"/>
          <p:cNvSpPr txBox="1"/>
          <p:nvPr/>
        </p:nvSpPr>
        <p:spPr>
          <a:xfrm>
            <a:off x="9967655" y="4654376"/>
            <a:ext cx="1707109" cy="1200329"/>
          </a:xfrm>
          <a:prstGeom prst="rect">
            <a:avLst/>
          </a:prstGeom>
          <a:noFill/>
        </p:spPr>
        <p:txBody>
          <a:bodyPr wrap="square" rtlCol="0">
            <a:spAutoFit/>
          </a:bodyPr>
          <a:lstStyle/>
          <a:p>
            <a:r>
              <a:rPr lang="en-US" dirty="0"/>
              <a:t>Performance measured on new samples each time</a:t>
            </a:r>
          </a:p>
        </p:txBody>
      </p:sp>
      <p:sp>
        <p:nvSpPr>
          <p:cNvPr id="10" name="Slide Number Placeholder 9">
            <a:extLst>
              <a:ext uri="{FF2B5EF4-FFF2-40B4-BE49-F238E27FC236}">
                <a16:creationId xmlns:a16="http://schemas.microsoft.com/office/drawing/2014/main" id="{C51EB923-774C-4C56-B54F-6846D5F8C453}"/>
              </a:ext>
            </a:extLst>
          </p:cNvPr>
          <p:cNvSpPr>
            <a:spLocks noGrp="1"/>
          </p:cNvSpPr>
          <p:nvPr>
            <p:ph type="sldNum" sz="quarter" idx="4"/>
          </p:nvPr>
        </p:nvSpPr>
        <p:spPr/>
        <p:txBody>
          <a:bodyPr/>
          <a:lstStyle/>
          <a:p>
            <a:fld id="{F3164A33-BA3B-4257-99BF-AAAE7BC3E136}" type="slidenum">
              <a:rPr lang="el-GR" smtClean="0"/>
              <a:pPr/>
              <a:t>45</a:t>
            </a:fld>
            <a:r>
              <a:rPr lang="en-US"/>
              <a:t> of 80</a:t>
            </a:r>
            <a:endParaRPr lang="el-GR" dirty="0"/>
          </a:p>
        </p:txBody>
      </p:sp>
      <p:sp>
        <p:nvSpPr>
          <p:cNvPr id="11" name="TextBox 10">
            <a:extLst>
              <a:ext uri="{FF2B5EF4-FFF2-40B4-BE49-F238E27FC236}">
                <a16:creationId xmlns:a16="http://schemas.microsoft.com/office/drawing/2014/main" id="{C3B065B1-B7F2-4929-AE12-0F264295B74D}"/>
              </a:ext>
            </a:extLst>
          </p:cNvPr>
          <p:cNvSpPr txBox="1"/>
          <p:nvPr/>
        </p:nvSpPr>
        <p:spPr>
          <a:xfrm>
            <a:off x="5720596" y="1553437"/>
            <a:ext cx="1639488" cy="369332"/>
          </a:xfrm>
          <a:prstGeom prst="rect">
            <a:avLst/>
          </a:prstGeom>
          <a:noFill/>
        </p:spPr>
        <p:txBody>
          <a:bodyPr wrap="none" rtlCol="0">
            <a:spAutoFit/>
          </a:bodyPr>
          <a:lstStyle/>
          <a:p>
            <a:r>
              <a:rPr lang="en-US" b="1" dirty="0">
                <a:solidFill>
                  <a:srgbClr val="B40000"/>
                </a:solidFill>
              </a:rPr>
              <a:t>Training, in bag</a:t>
            </a:r>
            <a:endParaRPr lang="el-GR" b="1" dirty="0">
              <a:solidFill>
                <a:srgbClr val="B40000"/>
              </a:solidFill>
            </a:endParaRPr>
          </a:p>
        </p:txBody>
      </p:sp>
      <p:sp>
        <p:nvSpPr>
          <p:cNvPr id="31" name="TextBox 30">
            <a:extLst>
              <a:ext uri="{FF2B5EF4-FFF2-40B4-BE49-F238E27FC236}">
                <a16:creationId xmlns:a16="http://schemas.microsoft.com/office/drawing/2014/main" id="{B2520595-F936-4C49-9094-16E7A6837C56}"/>
              </a:ext>
            </a:extLst>
          </p:cNvPr>
          <p:cNvSpPr txBox="1"/>
          <p:nvPr/>
        </p:nvSpPr>
        <p:spPr>
          <a:xfrm>
            <a:off x="5568696" y="5865297"/>
            <a:ext cx="1943289" cy="369332"/>
          </a:xfrm>
          <a:prstGeom prst="rect">
            <a:avLst/>
          </a:prstGeom>
          <a:noFill/>
        </p:spPr>
        <p:txBody>
          <a:bodyPr wrap="none" rtlCol="0">
            <a:spAutoFit/>
          </a:bodyPr>
          <a:lstStyle/>
          <a:p>
            <a:r>
              <a:rPr lang="en-US" b="1" dirty="0">
                <a:solidFill>
                  <a:schemeClr val="accent2">
                    <a:lumMod val="75000"/>
                  </a:schemeClr>
                </a:solidFill>
              </a:rPr>
              <a:t>Testing, out of bag</a:t>
            </a:r>
            <a:endParaRPr lang="el-GR" b="1" dirty="0">
              <a:solidFill>
                <a:schemeClr val="accent2">
                  <a:lumMod val="75000"/>
                </a:schemeClr>
              </a:solidFill>
            </a:endParaRPr>
          </a:p>
        </p:txBody>
      </p:sp>
    </p:spTree>
    <p:extLst>
      <p:ext uri="{BB962C8B-B14F-4D97-AF65-F5344CB8AC3E}">
        <p14:creationId xmlns:p14="http://schemas.microsoft.com/office/powerpoint/2010/main" val="36769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up)">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P spid="23" grpId="0"/>
      <p:bldP spid="33" grpId="0"/>
      <p:bldP spid="35" grpId="0"/>
      <p:bldP spid="37" grpId="0"/>
      <p:bldP spid="39" grpId="0"/>
      <p:bldP spid="40" grpId="0"/>
      <p:bldP spid="43" grpId="0" animBg="1"/>
      <p:bldP spid="44" grpId="0" animBg="1"/>
      <p:bldP spid="3" grpId="0"/>
      <p:bldP spid="6" grpId="0"/>
      <p:bldP spid="11" grpId="0"/>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63782-4DC8-4A90-87C9-A8A3583E010E}"/>
              </a:ext>
            </a:extLst>
          </p:cNvPr>
          <p:cNvSpPr>
            <a:spLocks noGrp="1"/>
          </p:cNvSpPr>
          <p:nvPr>
            <p:ph type="title"/>
          </p:nvPr>
        </p:nvSpPr>
        <p:spPr/>
        <p:txBody>
          <a:bodyPr/>
          <a:lstStyle/>
          <a:p>
            <a:r>
              <a:rPr lang="en-US" dirty="0"/>
              <a:t>Generation of Adjusted CIs</a:t>
            </a:r>
            <a:endParaRPr lang="el-GR"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36" t="26090" b="16063"/>
          <a:stretch/>
        </p:blipFill>
        <p:spPr>
          <a:xfrm>
            <a:off x="1145309" y="2530763"/>
            <a:ext cx="8648007" cy="2918691"/>
          </a:xfrm>
        </p:spPr>
      </p:pic>
      <p:sp>
        <p:nvSpPr>
          <p:cNvPr id="5" name="TextBox 4"/>
          <p:cNvSpPr txBox="1"/>
          <p:nvPr/>
        </p:nvSpPr>
        <p:spPr>
          <a:xfrm>
            <a:off x="5449453" y="5135572"/>
            <a:ext cx="979054" cy="461665"/>
          </a:xfrm>
          <a:prstGeom prst="rect">
            <a:avLst/>
          </a:prstGeom>
          <a:noFill/>
        </p:spPr>
        <p:txBody>
          <a:bodyPr wrap="square" rtlCol="0">
            <a:spAutoFit/>
          </a:bodyPr>
          <a:lstStyle/>
          <a:p>
            <a:r>
              <a:rPr lang="en-US" sz="2400" dirty="0"/>
              <a:t>AUC</a:t>
            </a:r>
            <a:endParaRPr lang="en-GB" sz="2400" dirty="0"/>
          </a:p>
        </p:txBody>
      </p:sp>
      <p:cxnSp>
        <p:nvCxnSpPr>
          <p:cNvPr id="7" name="Straight Connector 6"/>
          <p:cNvCxnSpPr/>
          <p:nvPr/>
        </p:nvCxnSpPr>
        <p:spPr>
          <a:xfrm flipV="1">
            <a:off x="6548582" y="2539999"/>
            <a:ext cx="0" cy="19765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21718" y="2553855"/>
            <a:ext cx="0" cy="1976582"/>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543635" y="2558472"/>
            <a:ext cx="0" cy="1976582"/>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34690" y="1687452"/>
            <a:ext cx="2521529" cy="646331"/>
          </a:xfrm>
          <a:prstGeom prst="rect">
            <a:avLst/>
          </a:prstGeom>
          <a:noFill/>
        </p:spPr>
        <p:txBody>
          <a:bodyPr wrap="square" rtlCol="0">
            <a:spAutoFit/>
          </a:bodyPr>
          <a:lstStyle/>
          <a:p>
            <a:r>
              <a:rPr lang="en-US" dirty="0"/>
              <a:t>Average, bootstrap corrected AUC estimate</a:t>
            </a:r>
            <a:endParaRPr lang="en-GB" dirty="0"/>
          </a:p>
        </p:txBody>
      </p:sp>
      <p:cxnSp>
        <p:nvCxnSpPr>
          <p:cNvPr id="12" name="Straight Arrow Connector 11"/>
          <p:cNvCxnSpPr>
            <a:stCxn id="10" idx="2"/>
          </p:cNvCxnSpPr>
          <p:nvPr/>
        </p:nvCxnSpPr>
        <p:spPr>
          <a:xfrm>
            <a:off x="5195455" y="2333783"/>
            <a:ext cx="1168400" cy="2200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77858" y="5600313"/>
            <a:ext cx="2521529" cy="369332"/>
          </a:xfrm>
          <a:prstGeom prst="rect">
            <a:avLst/>
          </a:prstGeom>
          <a:noFill/>
        </p:spPr>
        <p:txBody>
          <a:bodyPr wrap="square" rtlCol="0">
            <a:spAutoFit/>
          </a:bodyPr>
          <a:lstStyle/>
          <a:p>
            <a:r>
              <a:rPr lang="en-US" dirty="0"/>
              <a:t>95% confidence intervals</a:t>
            </a:r>
            <a:endParaRPr lang="en-GB" dirty="0"/>
          </a:p>
        </p:txBody>
      </p:sp>
      <p:cxnSp>
        <p:nvCxnSpPr>
          <p:cNvPr id="14" name="Straight Arrow Connector 13"/>
          <p:cNvCxnSpPr>
            <a:stCxn id="13" idx="0"/>
          </p:cNvCxnSpPr>
          <p:nvPr/>
        </p:nvCxnSpPr>
        <p:spPr>
          <a:xfrm flipV="1">
            <a:off x="8138623" y="4664364"/>
            <a:ext cx="321886" cy="9359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1"/>
          </p:cNvCxnSpPr>
          <p:nvPr/>
        </p:nvCxnSpPr>
        <p:spPr>
          <a:xfrm flipH="1" flipV="1">
            <a:off x="2900218" y="4664364"/>
            <a:ext cx="3977640" cy="11206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A7C3FDB9-2088-496A-BCFA-596EACB809B9}"/>
              </a:ext>
            </a:extLst>
          </p:cNvPr>
          <p:cNvSpPr>
            <a:spLocks noGrp="1"/>
          </p:cNvSpPr>
          <p:nvPr>
            <p:ph type="sldNum" sz="quarter" idx="4"/>
          </p:nvPr>
        </p:nvSpPr>
        <p:spPr/>
        <p:txBody>
          <a:bodyPr/>
          <a:lstStyle/>
          <a:p>
            <a:fld id="{F3164A33-BA3B-4257-99BF-AAAE7BC3E136}" type="slidenum">
              <a:rPr lang="el-GR" smtClean="0"/>
              <a:pPr/>
              <a:t>46</a:t>
            </a:fld>
            <a:r>
              <a:rPr lang="en-US"/>
              <a:t> of 80</a:t>
            </a:r>
            <a:endParaRPr lang="el-GR" dirty="0"/>
          </a:p>
        </p:txBody>
      </p:sp>
    </p:spTree>
    <p:extLst>
      <p:ext uri="{BB962C8B-B14F-4D97-AF65-F5344CB8AC3E}">
        <p14:creationId xmlns:p14="http://schemas.microsoft.com/office/powerpoint/2010/main" val="32551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37C8FC-26F4-4A41-8936-6B0BA59A6DD7}"/>
              </a:ext>
            </a:extLst>
          </p:cNvPr>
          <p:cNvSpPr>
            <a:spLocks noGrp="1"/>
          </p:cNvSpPr>
          <p:nvPr>
            <p:ph type="title"/>
          </p:nvPr>
        </p:nvSpPr>
        <p:spPr/>
        <p:txBody>
          <a:bodyPr/>
          <a:lstStyle/>
          <a:p>
            <a:r>
              <a:rPr lang="en-US" dirty="0"/>
              <a:t>Adjusted ROC Curves with CIs</a:t>
            </a:r>
          </a:p>
        </p:txBody>
      </p:sp>
      <p:pic>
        <p:nvPicPr>
          <p:cNvPr id="4" name="Content Placeholder 3">
            <a:extLst>
              <a:ext uri="{FF2B5EF4-FFF2-40B4-BE49-F238E27FC236}">
                <a16:creationId xmlns:a16="http://schemas.microsoft.com/office/drawing/2014/main" id="{B410105F-6145-488D-BB1C-8D2E7F730E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5903" y="1585913"/>
            <a:ext cx="7500519" cy="4476750"/>
          </a:xfrm>
          <a:prstGeom prst="rect">
            <a:avLst/>
          </a:prstGeom>
        </p:spPr>
      </p:pic>
      <p:sp>
        <p:nvSpPr>
          <p:cNvPr id="7" name="Slide Number Placeholder 6">
            <a:extLst>
              <a:ext uri="{FF2B5EF4-FFF2-40B4-BE49-F238E27FC236}">
                <a16:creationId xmlns:a16="http://schemas.microsoft.com/office/drawing/2014/main" id="{19BC5D11-B152-4420-BB8E-BF4C6D9FCA4B}"/>
              </a:ext>
            </a:extLst>
          </p:cNvPr>
          <p:cNvSpPr>
            <a:spLocks noGrp="1"/>
          </p:cNvSpPr>
          <p:nvPr>
            <p:ph type="sldNum" sz="quarter" idx="4"/>
          </p:nvPr>
        </p:nvSpPr>
        <p:spPr/>
        <p:txBody>
          <a:bodyPr/>
          <a:lstStyle/>
          <a:p>
            <a:fld id="{F3164A33-BA3B-4257-99BF-AAAE7BC3E136}" type="slidenum">
              <a:rPr lang="el-GR" smtClean="0"/>
              <a:pPr/>
              <a:t>47</a:t>
            </a:fld>
            <a:r>
              <a:rPr lang="en-US"/>
              <a:t> of 80</a:t>
            </a:r>
            <a:endParaRPr lang="el-GR" dirty="0"/>
          </a:p>
        </p:txBody>
      </p:sp>
    </p:spTree>
    <p:extLst>
      <p:ext uri="{BB962C8B-B14F-4D97-AF65-F5344CB8AC3E}">
        <p14:creationId xmlns:p14="http://schemas.microsoft.com/office/powerpoint/2010/main" val="2003153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A5A39B-BDF1-4E37-AC8F-CE3EE3533357}"/>
              </a:ext>
            </a:extLst>
          </p:cNvPr>
          <p:cNvSpPr>
            <a:spLocks noGrp="1"/>
          </p:cNvSpPr>
          <p:nvPr>
            <p:ph type="title"/>
          </p:nvPr>
        </p:nvSpPr>
        <p:spPr/>
        <p:txBody>
          <a:bodyPr/>
          <a:lstStyle/>
          <a:p>
            <a:r>
              <a:rPr lang="en-US" dirty="0"/>
              <a:t>Bootstrap Bias Correction CV</a:t>
            </a:r>
          </a:p>
        </p:txBody>
      </p:sp>
      <p:sp>
        <p:nvSpPr>
          <p:cNvPr id="3" name="Θέση περιεχομένου 2">
            <a:extLst>
              <a:ext uri="{FF2B5EF4-FFF2-40B4-BE49-F238E27FC236}">
                <a16:creationId xmlns:a16="http://schemas.microsoft.com/office/drawing/2014/main" id="{CA3A45B5-520C-490F-B6BC-1E9DCD95816D}"/>
              </a:ext>
            </a:extLst>
          </p:cNvPr>
          <p:cNvSpPr>
            <a:spLocks noGrp="1"/>
          </p:cNvSpPr>
          <p:nvPr>
            <p:ph idx="1"/>
          </p:nvPr>
        </p:nvSpPr>
        <p:spPr/>
        <p:txBody>
          <a:bodyPr/>
          <a:lstStyle/>
          <a:p>
            <a:r>
              <a:rPr lang="en-US" dirty="0"/>
              <a:t>No need for a separate </a:t>
            </a:r>
            <a:r>
              <a:rPr lang="en-US" b="1" i="1" dirty="0"/>
              <a:t>Estimate</a:t>
            </a:r>
            <a:r>
              <a:rPr lang="en-US" dirty="0"/>
              <a:t> hold-out set!</a:t>
            </a:r>
          </a:p>
          <a:p>
            <a:pPr lvl="1"/>
            <a:r>
              <a:rPr lang="en-US" b="1" dirty="0"/>
              <a:t>Train-Tune-Estimate</a:t>
            </a:r>
            <a:r>
              <a:rPr lang="en-US" dirty="0"/>
              <a:t> becomes </a:t>
            </a:r>
            <a:r>
              <a:rPr lang="en-US" b="1" dirty="0">
                <a:solidFill>
                  <a:srgbClr val="C80000"/>
                </a:solidFill>
              </a:rPr>
              <a:t>Train-Tune</a:t>
            </a:r>
          </a:p>
          <a:p>
            <a:pPr lvl="1"/>
            <a:r>
              <a:rPr lang="en-US" b="1" dirty="0"/>
              <a:t>Nested Cross Validation </a:t>
            </a:r>
            <a:r>
              <a:rPr lang="en-US" dirty="0"/>
              <a:t>becomes </a:t>
            </a:r>
            <a:r>
              <a:rPr lang="en-US" b="1" dirty="0">
                <a:solidFill>
                  <a:srgbClr val="C80000"/>
                </a:solidFill>
              </a:rPr>
              <a:t>Cross-Validation</a:t>
            </a:r>
          </a:p>
          <a:p>
            <a:r>
              <a:rPr lang="en-US" b="1" dirty="0"/>
              <a:t>No retraining of models</a:t>
            </a:r>
          </a:p>
          <a:p>
            <a:r>
              <a:rPr lang="en-US" dirty="0"/>
              <a:t>Paper shows evidence that </a:t>
            </a:r>
            <a:r>
              <a:rPr lang="en-US" u="sng" dirty="0"/>
              <a:t>repeating CV </a:t>
            </a:r>
            <a:r>
              <a:rPr lang="en-US" dirty="0"/>
              <a:t>with different partitions to folds improves configuration selection and reduces CIs</a:t>
            </a:r>
          </a:p>
          <a:p>
            <a:r>
              <a:rPr lang="en-US" dirty="0"/>
              <a:t>Doesn’t work with dynamic strategies for hyper-parameter optimization</a:t>
            </a:r>
          </a:p>
          <a:p>
            <a:endParaRPr lang="en-US" dirty="0"/>
          </a:p>
        </p:txBody>
      </p:sp>
      <p:sp>
        <p:nvSpPr>
          <p:cNvPr id="7" name="Slide Number Placeholder 6">
            <a:extLst>
              <a:ext uri="{FF2B5EF4-FFF2-40B4-BE49-F238E27FC236}">
                <a16:creationId xmlns:a16="http://schemas.microsoft.com/office/drawing/2014/main" id="{3289530F-367F-41EE-B19B-1A498FEB1479}"/>
              </a:ext>
            </a:extLst>
          </p:cNvPr>
          <p:cNvSpPr>
            <a:spLocks noGrp="1"/>
          </p:cNvSpPr>
          <p:nvPr>
            <p:ph type="sldNum" sz="quarter" idx="4"/>
          </p:nvPr>
        </p:nvSpPr>
        <p:spPr/>
        <p:txBody>
          <a:bodyPr/>
          <a:lstStyle/>
          <a:p>
            <a:fld id="{F3164A33-BA3B-4257-99BF-AAAE7BC3E136}" type="slidenum">
              <a:rPr lang="el-GR" smtClean="0"/>
              <a:pPr/>
              <a:t>48</a:t>
            </a:fld>
            <a:r>
              <a:rPr lang="en-US"/>
              <a:t> of 80</a:t>
            </a:r>
            <a:endParaRPr lang="el-GR" dirty="0"/>
          </a:p>
        </p:txBody>
      </p:sp>
    </p:spTree>
    <p:extLst>
      <p:ext uri="{BB962C8B-B14F-4D97-AF65-F5344CB8AC3E}">
        <p14:creationId xmlns:p14="http://schemas.microsoft.com/office/powerpoint/2010/main" val="389643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C62DC-CF83-4EB6-93F9-F0171B87FA34}"/>
              </a:ext>
            </a:extLst>
          </p:cNvPr>
          <p:cNvSpPr>
            <a:spLocks noGrp="1"/>
          </p:cNvSpPr>
          <p:nvPr>
            <p:ph type="title"/>
          </p:nvPr>
        </p:nvSpPr>
        <p:spPr/>
        <p:txBody>
          <a:bodyPr/>
          <a:lstStyle/>
          <a:p>
            <a:r>
              <a:rPr lang="en-US" dirty="0"/>
              <a:t>Messages</a:t>
            </a:r>
          </a:p>
        </p:txBody>
      </p:sp>
      <p:sp>
        <p:nvSpPr>
          <p:cNvPr id="3" name="Content Placeholder 2">
            <a:extLst>
              <a:ext uri="{FF2B5EF4-FFF2-40B4-BE49-F238E27FC236}">
                <a16:creationId xmlns:a16="http://schemas.microsoft.com/office/drawing/2014/main" id="{49549C6C-2DBB-40DD-A920-ED234C7F8ACD}"/>
              </a:ext>
            </a:extLst>
          </p:cNvPr>
          <p:cNvSpPr>
            <a:spLocks noGrp="1"/>
          </p:cNvSpPr>
          <p:nvPr>
            <p:ph idx="1"/>
          </p:nvPr>
        </p:nvSpPr>
        <p:spPr/>
        <p:txBody>
          <a:bodyPr/>
          <a:lstStyle/>
          <a:p>
            <a:r>
              <a:rPr lang="en-US" dirty="0"/>
              <a:t>AI technologies represent the analyst’s knowledge</a:t>
            </a:r>
          </a:p>
          <a:p>
            <a:r>
              <a:rPr lang="en-US" dirty="0"/>
              <a:t>Optimization methods tune the hyper-parameters</a:t>
            </a:r>
          </a:p>
          <a:p>
            <a:r>
              <a:rPr lang="en-US" dirty="0"/>
              <a:t>Estimation of performance is challenging and requires special protocols, BBC-CV is the latest one</a:t>
            </a:r>
          </a:p>
          <a:p>
            <a:r>
              <a:rPr lang="en-US" dirty="0"/>
              <a:t>One estimates performance of a complete configuration, not each step individually</a:t>
            </a:r>
          </a:p>
        </p:txBody>
      </p:sp>
      <p:sp>
        <p:nvSpPr>
          <p:cNvPr id="4" name="Slide Number Placeholder 3">
            <a:extLst>
              <a:ext uri="{FF2B5EF4-FFF2-40B4-BE49-F238E27FC236}">
                <a16:creationId xmlns:a16="http://schemas.microsoft.com/office/drawing/2014/main" id="{069A165D-0B6E-4B97-9DB3-06A057C68B88}"/>
              </a:ext>
            </a:extLst>
          </p:cNvPr>
          <p:cNvSpPr>
            <a:spLocks noGrp="1"/>
          </p:cNvSpPr>
          <p:nvPr>
            <p:ph type="sldNum" sz="quarter" idx="4"/>
          </p:nvPr>
        </p:nvSpPr>
        <p:spPr/>
        <p:txBody>
          <a:bodyPr/>
          <a:lstStyle/>
          <a:p>
            <a:fld id="{F3164A33-BA3B-4257-99BF-AAAE7BC3E136}" type="slidenum">
              <a:rPr lang="el-GR" smtClean="0"/>
              <a:pPr/>
              <a:t>49</a:t>
            </a:fld>
            <a:endParaRPr lang="el-GR" dirty="0"/>
          </a:p>
        </p:txBody>
      </p:sp>
    </p:spTree>
    <p:extLst>
      <p:ext uri="{BB962C8B-B14F-4D97-AF65-F5344CB8AC3E}">
        <p14:creationId xmlns:p14="http://schemas.microsoft.com/office/powerpoint/2010/main" val="55241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Learn to Diagnose </a:t>
            </a:r>
            <a:r>
              <a:rPr lang="en-US" dirty="0" err="1"/>
              <a:t>Alzheimers</a:t>
            </a:r>
            <a:r>
              <a:rPr lang="en-US" dirty="0"/>
              <a:t> from molecular blood measurements</a:t>
            </a:r>
          </a:p>
        </p:txBody>
      </p:sp>
      <p:sp>
        <p:nvSpPr>
          <p:cNvPr id="5" name="Content Placeholder 2"/>
          <p:cNvSpPr>
            <a:spLocks noGrp="1"/>
          </p:cNvSpPr>
          <p:nvPr>
            <p:ph idx="1"/>
          </p:nvPr>
        </p:nvSpPr>
        <p:spPr>
          <a:xfrm>
            <a:off x="1097280" y="1586519"/>
            <a:ext cx="5090160" cy="4225672"/>
          </a:xfrm>
        </p:spPr>
        <p:txBody>
          <a:bodyPr vert="horz" lIns="91440" tIns="45720" rIns="91440" bIns="45720" rtlCol="0" anchor="t">
            <a:normAutofit fontScale="85000" lnSpcReduction="10000"/>
          </a:bodyPr>
          <a:lstStyle/>
          <a:p>
            <a:r>
              <a:rPr lang="en-US" sz="2400" dirty="0"/>
              <a:t>Given past data:</a:t>
            </a:r>
          </a:p>
          <a:p>
            <a:pPr lvl="1"/>
            <a:r>
              <a:rPr lang="en-US" sz="2200" dirty="0"/>
              <a:t>Measurements on 70 subjects patients and controls</a:t>
            </a:r>
          </a:p>
          <a:p>
            <a:pPr lvl="1"/>
            <a:r>
              <a:rPr lang="en-US" sz="2200" dirty="0"/>
              <a:t>503 miRNA expression levels (features)</a:t>
            </a:r>
          </a:p>
          <a:p>
            <a:pPr lvl="1"/>
            <a:r>
              <a:rPr lang="en-US" sz="2200" dirty="0"/>
              <a:t>Whether they had </a:t>
            </a:r>
            <a:r>
              <a:rPr lang="en-US" sz="2200" dirty="0" err="1"/>
              <a:t>Alzheimers</a:t>
            </a:r>
            <a:r>
              <a:rPr lang="en-US" sz="2200" dirty="0"/>
              <a:t> or not (</a:t>
            </a:r>
            <a:r>
              <a:rPr lang="en-US" sz="2200" b="1" dirty="0"/>
              <a:t>outcome </a:t>
            </a:r>
            <a:r>
              <a:rPr lang="en-US" sz="2200" dirty="0"/>
              <a:t>/ </a:t>
            </a:r>
            <a:r>
              <a:rPr lang="en-US" sz="2200" b="1" dirty="0"/>
              <a:t>labels</a:t>
            </a:r>
            <a:r>
              <a:rPr lang="en-US" sz="2200" dirty="0"/>
              <a:t>)</a:t>
            </a:r>
          </a:p>
          <a:p>
            <a:r>
              <a:rPr lang="en-US" sz="2400" dirty="0"/>
              <a:t>Learn to diagnose the disease on </a:t>
            </a:r>
            <a:r>
              <a:rPr lang="en-US" sz="2400" b="1" dirty="0"/>
              <a:t>new subjects</a:t>
            </a:r>
            <a:r>
              <a:rPr lang="en-US" sz="2400" dirty="0"/>
              <a:t> given the same measurements (predictive and diagnostic modeling)</a:t>
            </a:r>
          </a:p>
          <a:p>
            <a:r>
              <a:rPr lang="en-US" sz="2400" dirty="0"/>
              <a:t>Identify the molecular quantities that are diagnostic (feature selection)</a:t>
            </a:r>
          </a:p>
          <a:p>
            <a:endParaRPr lang="en-US" sz="2400" dirty="0"/>
          </a:p>
          <a:p>
            <a:endParaRPr lang="en-US"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7439" y="2471985"/>
            <a:ext cx="5666451" cy="175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680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Feature Selection for Knowledge Discovery</a:t>
            </a:r>
          </a:p>
        </p:txBody>
      </p:sp>
      <p:sp>
        <p:nvSpPr>
          <p:cNvPr id="5" name="Text Placeholder 4"/>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7A3CA52B-956E-436F-AF28-2CBD9B902F81}"/>
              </a:ext>
            </a:extLst>
          </p:cNvPr>
          <p:cNvSpPr>
            <a:spLocks noGrp="1"/>
          </p:cNvSpPr>
          <p:nvPr>
            <p:ph type="sldNum" sz="quarter" idx="4"/>
          </p:nvPr>
        </p:nvSpPr>
        <p:spPr/>
        <p:txBody>
          <a:bodyPr/>
          <a:lstStyle/>
          <a:p>
            <a:fld id="{F3164A33-BA3B-4257-99BF-AAAE7BC3E136}" type="slidenum">
              <a:rPr lang="el-GR" smtClean="0"/>
              <a:pPr/>
              <a:t>50</a:t>
            </a:fld>
            <a:r>
              <a:rPr lang="en-US"/>
              <a:t> of 80</a:t>
            </a:r>
            <a:endParaRPr lang="el-GR" dirty="0"/>
          </a:p>
        </p:txBody>
      </p:sp>
    </p:spTree>
    <p:extLst>
      <p:ext uri="{BB962C8B-B14F-4D97-AF65-F5344CB8AC3E}">
        <p14:creationId xmlns:p14="http://schemas.microsoft.com/office/powerpoint/2010/main" val="746113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53550" y="1013598"/>
            <a:ext cx="8133169" cy="523220"/>
          </a:xfrm>
          <a:prstGeom prst="rect">
            <a:avLst/>
          </a:prstGeom>
          <a:noFill/>
        </p:spPr>
        <p:txBody>
          <a:bodyPr wrap="square" rtlCol="0">
            <a:spAutoFit/>
          </a:bodyPr>
          <a:lstStyle/>
          <a:p>
            <a:r>
              <a:rPr lang="en-US" sz="2800" b="1" dirty="0">
                <a:latin typeface="Century Gothic" panose="020B0502020202020204" pitchFamily="34" charset="0"/>
              </a:rPr>
              <a:t>Roadmap: Increased knowledge and intuition</a:t>
            </a:r>
          </a:p>
        </p:txBody>
      </p:sp>
      <p:graphicFrame>
        <p:nvGraphicFramePr>
          <p:cNvPr id="9" name="Diagram 8">
            <a:extLst>
              <a:ext uri="{FF2B5EF4-FFF2-40B4-BE49-F238E27FC236}">
                <a16:creationId xmlns:a16="http://schemas.microsoft.com/office/drawing/2014/main" id="{F27A7119-F5F4-4AD1-A802-D2FCFDE61BA9}"/>
              </a:ext>
            </a:extLst>
          </p:cNvPr>
          <p:cNvGraphicFramePr/>
          <p:nvPr>
            <p:extLst>
              <p:ext uri="{D42A27DB-BD31-4B8C-83A1-F6EECF244321}">
                <p14:modId xmlns:p14="http://schemas.microsoft.com/office/powerpoint/2010/main" val="1841161212"/>
              </p:ext>
            </p:extLst>
          </p:nvPr>
        </p:nvGraphicFramePr>
        <p:xfrm>
          <a:off x="701040" y="1979629"/>
          <a:ext cx="10846796" cy="423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CAAFFA6-4909-4C19-92F1-02F379C8A7AF}"/>
              </a:ext>
            </a:extLst>
          </p:cNvPr>
          <p:cNvSpPr>
            <a:spLocks noGrp="1"/>
          </p:cNvSpPr>
          <p:nvPr>
            <p:ph type="sldNum" sz="quarter" idx="4"/>
          </p:nvPr>
        </p:nvSpPr>
        <p:spPr/>
        <p:txBody>
          <a:bodyPr/>
          <a:lstStyle/>
          <a:p>
            <a:fld id="{F3164A33-BA3B-4257-99BF-AAAE7BC3E136}" type="slidenum">
              <a:rPr lang="el-GR" smtClean="0"/>
              <a:pPr/>
              <a:t>51</a:t>
            </a:fld>
            <a:r>
              <a:rPr lang="en-US"/>
              <a:t> of 80</a:t>
            </a:r>
            <a:endParaRPr lang="el-GR" dirty="0"/>
          </a:p>
        </p:txBody>
      </p:sp>
    </p:spTree>
    <p:extLst>
      <p:ext uri="{BB962C8B-B14F-4D97-AF65-F5344CB8AC3E}">
        <p14:creationId xmlns:p14="http://schemas.microsoft.com/office/powerpoint/2010/main" val="1682643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Knowledge Discovery and Feature Selection</a:t>
            </a:r>
          </a:p>
        </p:txBody>
      </p:sp>
      <p:sp>
        <p:nvSpPr>
          <p:cNvPr id="5" name="Content Placeholder 4"/>
          <p:cNvSpPr>
            <a:spLocks noGrp="1"/>
          </p:cNvSpPr>
          <p:nvPr>
            <p:ph idx="1"/>
          </p:nvPr>
        </p:nvSpPr>
        <p:spPr>
          <a:xfrm>
            <a:off x="1097280" y="1838227"/>
            <a:ext cx="10058400" cy="4224243"/>
          </a:xfrm>
        </p:spPr>
        <p:txBody>
          <a:bodyPr>
            <a:normAutofit/>
          </a:bodyPr>
          <a:lstStyle/>
          <a:p>
            <a:pPr marL="355600" indent="-355600">
              <a:spcAft>
                <a:spcPts val="600"/>
              </a:spcAft>
            </a:pPr>
            <a:r>
              <a:rPr lang="en-US" b="1" dirty="0">
                <a:solidFill>
                  <a:srgbClr val="C00000"/>
                </a:solidFill>
              </a:rPr>
              <a:t>Feature Selection </a:t>
            </a:r>
            <a:r>
              <a:rPr lang="en-US" dirty="0">
                <a:solidFill>
                  <a:srgbClr val="C00000"/>
                </a:solidFill>
              </a:rPr>
              <a:t>= </a:t>
            </a:r>
            <a:r>
              <a:rPr lang="en-US" b="1" dirty="0">
                <a:solidFill>
                  <a:srgbClr val="C00000"/>
                </a:solidFill>
              </a:rPr>
              <a:t>Knowledge Discovery</a:t>
            </a:r>
          </a:p>
          <a:p>
            <a:pPr marL="625475" lvl="1" indent="-269875">
              <a:spcAft>
                <a:spcPts val="600"/>
              </a:spcAft>
            </a:pPr>
            <a:r>
              <a:rPr lang="en-US" dirty="0"/>
              <a:t>The </a:t>
            </a:r>
            <a:r>
              <a:rPr lang="en-US" b="1" dirty="0"/>
              <a:t>primary</a:t>
            </a:r>
            <a:r>
              <a:rPr lang="en-US" dirty="0"/>
              <a:t> task in many applications</a:t>
            </a:r>
          </a:p>
          <a:p>
            <a:pPr marL="625475" lvl="1" indent="-269875">
              <a:spcAft>
                <a:spcPts val="600"/>
              </a:spcAft>
            </a:pPr>
            <a:r>
              <a:rPr lang="en-US" dirty="0"/>
              <a:t>Seems to be related to the </a:t>
            </a:r>
            <a:r>
              <a:rPr lang="en-US" b="1" u="sng" dirty="0">
                <a:solidFill>
                  <a:srgbClr val="C00000"/>
                </a:solidFill>
              </a:rPr>
              <a:t>causal</a:t>
            </a:r>
            <a:r>
              <a:rPr lang="en-US" dirty="0">
                <a:solidFill>
                  <a:srgbClr val="C00000"/>
                </a:solidFill>
              </a:rPr>
              <a:t> </a:t>
            </a:r>
            <a:r>
              <a:rPr lang="en-US" dirty="0"/>
              <a:t>mechanisms of the phenotype</a:t>
            </a:r>
          </a:p>
          <a:p>
            <a:pPr lvl="3">
              <a:spcAft>
                <a:spcPts val="600"/>
              </a:spcAft>
            </a:pPr>
            <a:r>
              <a:rPr lang="en-US" i="1" dirty="0"/>
              <a:t>Features not selected must be either (causally) irrelevant or only indirectly (causally) related</a:t>
            </a:r>
          </a:p>
          <a:p>
            <a:pPr marL="625475" lvl="1" indent="-269875">
              <a:spcAft>
                <a:spcPts val="600"/>
              </a:spcAft>
            </a:pPr>
            <a:r>
              <a:rPr lang="en-US" dirty="0"/>
              <a:t>Resulting models easier to visualize, verify, understand</a:t>
            </a:r>
          </a:p>
          <a:p>
            <a:pPr marL="625475" lvl="1" indent="-269875">
              <a:spcAft>
                <a:spcPts val="600"/>
              </a:spcAft>
            </a:pPr>
            <a:r>
              <a:rPr lang="en-US" dirty="0"/>
              <a:t>Dimensionality Reduction (e.g., PCA) is harder to interpret</a:t>
            </a:r>
          </a:p>
          <a:p>
            <a:endParaRPr lang="en-US" dirty="0"/>
          </a:p>
        </p:txBody>
      </p:sp>
      <p:sp>
        <p:nvSpPr>
          <p:cNvPr id="7" name="Slide Number Placeholder 6">
            <a:extLst>
              <a:ext uri="{FF2B5EF4-FFF2-40B4-BE49-F238E27FC236}">
                <a16:creationId xmlns:a16="http://schemas.microsoft.com/office/drawing/2014/main" id="{56E906FF-D170-41C5-9C50-84B22223D895}"/>
              </a:ext>
            </a:extLst>
          </p:cNvPr>
          <p:cNvSpPr>
            <a:spLocks noGrp="1"/>
          </p:cNvSpPr>
          <p:nvPr>
            <p:ph type="sldNum" sz="quarter" idx="4"/>
          </p:nvPr>
        </p:nvSpPr>
        <p:spPr/>
        <p:txBody>
          <a:bodyPr/>
          <a:lstStyle/>
          <a:p>
            <a:fld id="{F3164A33-BA3B-4257-99BF-AAAE7BC3E136}" type="slidenum">
              <a:rPr lang="el-GR" smtClean="0"/>
              <a:pPr/>
              <a:t>52</a:t>
            </a:fld>
            <a:r>
              <a:rPr lang="en-US"/>
              <a:t> of 80</a:t>
            </a:r>
            <a:endParaRPr lang="el-GR" dirty="0"/>
          </a:p>
        </p:txBody>
      </p:sp>
    </p:spTree>
    <p:extLst>
      <p:ext uri="{BB962C8B-B14F-4D97-AF65-F5344CB8AC3E}">
        <p14:creationId xmlns:p14="http://schemas.microsoft.com/office/powerpoint/2010/main" val="1323474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Selection Problem(s)</a:t>
            </a:r>
          </a:p>
        </p:txBody>
      </p:sp>
      <p:sp>
        <p:nvSpPr>
          <p:cNvPr id="3" name="Content Placeholder 2"/>
          <p:cNvSpPr>
            <a:spLocks noGrp="1"/>
          </p:cNvSpPr>
          <p:nvPr>
            <p:ph idx="1"/>
          </p:nvPr>
        </p:nvSpPr>
        <p:spPr>
          <a:xfrm>
            <a:off x="1097280" y="1680856"/>
            <a:ext cx="10058400" cy="2499284"/>
          </a:xfrm>
        </p:spPr>
        <p:txBody>
          <a:bodyPr>
            <a:normAutofit fontScale="62500" lnSpcReduction="20000"/>
          </a:bodyPr>
          <a:lstStyle/>
          <a:p>
            <a:pPr marL="355600" indent="-355600">
              <a:lnSpc>
                <a:spcPct val="120000"/>
              </a:lnSpc>
            </a:pPr>
            <a:r>
              <a:rPr lang="en-US" b="1" dirty="0">
                <a:solidFill>
                  <a:srgbClr val="B40000"/>
                </a:solidFill>
              </a:rPr>
              <a:t>Single Feature Selection</a:t>
            </a:r>
            <a:r>
              <a:rPr lang="en-US" dirty="0"/>
              <a:t>: Find </a:t>
            </a:r>
            <a:r>
              <a:rPr lang="en-US" b="1" dirty="0">
                <a:solidFill>
                  <a:srgbClr val="B40000"/>
                </a:solidFill>
              </a:rPr>
              <a:t>one</a:t>
            </a:r>
            <a:r>
              <a:rPr lang="en-US" dirty="0"/>
              <a:t> </a:t>
            </a:r>
            <a:r>
              <a:rPr lang="en-US" b="1" dirty="0">
                <a:solidFill>
                  <a:schemeClr val="accent2">
                    <a:lumMod val="75000"/>
                  </a:schemeClr>
                </a:solidFill>
              </a:rPr>
              <a:t>minimal</a:t>
            </a:r>
            <a:r>
              <a:rPr lang="en-US" dirty="0"/>
              <a:t> set of features that </a:t>
            </a:r>
            <a:r>
              <a:rPr lang="en-US" b="1" dirty="0">
                <a:solidFill>
                  <a:schemeClr val="accent2">
                    <a:lumMod val="75000"/>
                  </a:schemeClr>
                </a:solidFill>
              </a:rPr>
              <a:t>collectively</a:t>
            </a:r>
            <a:r>
              <a:rPr lang="en-US" dirty="0"/>
              <a:t> carry all the information for </a:t>
            </a:r>
            <a:r>
              <a:rPr lang="en-US" b="1" dirty="0">
                <a:solidFill>
                  <a:schemeClr val="accent2">
                    <a:lumMod val="75000"/>
                  </a:schemeClr>
                </a:solidFill>
              </a:rPr>
              <a:t>optimal</a:t>
            </a:r>
            <a:r>
              <a:rPr lang="en-US" dirty="0"/>
              <a:t> prediction</a:t>
            </a:r>
          </a:p>
          <a:p>
            <a:pPr marL="722313" lvl="1" indent="-182563"/>
            <a:r>
              <a:rPr lang="en-US" sz="2900" b="1" dirty="0">
                <a:solidFill>
                  <a:schemeClr val="accent2">
                    <a:lumMod val="75000"/>
                  </a:schemeClr>
                </a:solidFill>
              </a:rPr>
              <a:t>Minimal</a:t>
            </a:r>
            <a:r>
              <a:rPr lang="en-US" dirty="0"/>
              <a:t>: Throw away irrelevant or superfluous features</a:t>
            </a:r>
          </a:p>
          <a:p>
            <a:pPr marL="722313" lvl="1" indent="-182563"/>
            <a:r>
              <a:rPr lang="en-US" sz="2900" b="1" dirty="0">
                <a:solidFill>
                  <a:schemeClr val="accent2">
                    <a:lumMod val="75000"/>
                  </a:schemeClr>
                </a:solidFill>
              </a:rPr>
              <a:t>Collectively</a:t>
            </a:r>
            <a:r>
              <a:rPr lang="en-US" dirty="0"/>
              <a:t>: May need to consider interactions</a:t>
            </a:r>
          </a:p>
          <a:p>
            <a:pPr marL="722313" lvl="1" indent="-182563"/>
            <a:r>
              <a:rPr lang="en-US" sz="3200" b="1" dirty="0">
                <a:solidFill>
                  <a:schemeClr val="accent2">
                    <a:lumMod val="75000"/>
                  </a:schemeClr>
                </a:solidFill>
              </a:rPr>
              <a:t>Optimal</a:t>
            </a:r>
            <a:r>
              <a:rPr lang="en-US" dirty="0"/>
              <a:t>: Requires constructing a classification / regression model and estimating its performance</a:t>
            </a:r>
          </a:p>
          <a:p>
            <a:pPr marL="355600" indent="-355600"/>
            <a:r>
              <a:rPr lang="en-US" sz="2900" b="1" dirty="0">
                <a:solidFill>
                  <a:srgbClr val="B40000"/>
                </a:solidFill>
              </a:rPr>
              <a:t>Multiple Feature Selection</a:t>
            </a:r>
            <a:r>
              <a:rPr lang="en-US" dirty="0"/>
              <a:t>: Find </a:t>
            </a:r>
            <a:r>
              <a:rPr lang="en-US" sz="2900" b="1" dirty="0">
                <a:solidFill>
                  <a:srgbClr val="B40000"/>
                </a:solidFill>
              </a:rPr>
              <a:t>all</a:t>
            </a:r>
            <a:r>
              <a:rPr lang="en-US" b="1" dirty="0"/>
              <a:t> </a:t>
            </a:r>
            <a:r>
              <a:rPr lang="en-US" dirty="0"/>
              <a:t>such sets</a:t>
            </a:r>
          </a:p>
        </p:txBody>
      </p:sp>
      <p:graphicFrame>
        <p:nvGraphicFramePr>
          <p:cNvPr id="5" name="Table 4">
            <a:extLst>
              <a:ext uri="{FF2B5EF4-FFF2-40B4-BE49-F238E27FC236}">
                <a16:creationId xmlns:a16="http://schemas.microsoft.com/office/drawing/2014/main" id="{C770E57A-A96B-4729-9C06-C6213DCDA175}"/>
              </a:ext>
            </a:extLst>
          </p:cNvPr>
          <p:cNvGraphicFramePr>
            <a:graphicFrameLocks noGrp="1"/>
          </p:cNvGraphicFramePr>
          <p:nvPr>
            <p:extLst>
              <p:ext uri="{D42A27DB-BD31-4B8C-83A1-F6EECF244321}">
                <p14:modId xmlns:p14="http://schemas.microsoft.com/office/powerpoint/2010/main" val="3304412599"/>
              </p:ext>
            </p:extLst>
          </p:nvPr>
        </p:nvGraphicFramePr>
        <p:xfrm>
          <a:off x="3469394" y="4009133"/>
          <a:ext cx="8341605" cy="2081342"/>
        </p:xfrm>
        <a:graphic>
          <a:graphicData uri="http://schemas.openxmlformats.org/drawingml/2006/table">
            <a:tbl>
              <a:tblPr/>
              <a:tblGrid>
                <a:gridCol w="469392">
                  <a:extLst>
                    <a:ext uri="{9D8B030D-6E8A-4147-A177-3AD203B41FA5}">
                      <a16:colId xmlns:a16="http://schemas.microsoft.com/office/drawing/2014/main" val="20000"/>
                    </a:ext>
                  </a:extLst>
                </a:gridCol>
                <a:gridCol w="469392">
                  <a:extLst>
                    <a:ext uri="{9D8B030D-6E8A-4147-A177-3AD203B41FA5}">
                      <a16:colId xmlns:a16="http://schemas.microsoft.com/office/drawing/2014/main" val="20001"/>
                    </a:ext>
                  </a:extLst>
                </a:gridCol>
                <a:gridCol w="1195479">
                  <a:extLst>
                    <a:ext uri="{9D8B030D-6E8A-4147-A177-3AD203B41FA5}">
                      <a16:colId xmlns:a16="http://schemas.microsoft.com/office/drawing/2014/main" val="20002"/>
                    </a:ext>
                  </a:extLst>
                </a:gridCol>
                <a:gridCol w="1041462">
                  <a:extLst>
                    <a:ext uri="{9D8B030D-6E8A-4147-A177-3AD203B41FA5}">
                      <a16:colId xmlns:a16="http://schemas.microsoft.com/office/drawing/2014/main" val="20003"/>
                    </a:ext>
                  </a:extLst>
                </a:gridCol>
                <a:gridCol w="982788">
                  <a:extLst>
                    <a:ext uri="{9D8B030D-6E8A-4147-A177-3AD203B41FA5}">
                      <a16:colId xmlns:a16="http://schemas.microsoft.com/office/drawing/2014/main" val="20004"/>
                    </a:ext>
                  </a:extLst>
                </a:gridCol>
                <a:gridCol w="982788">
                  <a:extLst>
                    <a:ext uri="{9D8B030D-6E8A-4147-A177-3AD203B41FA5}">
                      <a16:colId xmlns:a16="http://schemas.microsoft.com/office/drawing/2014/main" val="20005"/>
                    </a:ext>
                  </a:extLst>
                </a:gridCol>
                <a:gridCol w="469392">
                  <a:extLst>
                    <a:ext uri="{9D8B030D-6E8A-4147-A177-3AD203B41FA5}">
                      <a16:colId xmlns:a16="http://schemas.microsoft.com/office/drawing/2014/main" val="20006"/>
                    </a:ext>
                  </a:extLst>
                </a:gridCol>
                <a:gridCol w="916781">
                  <a:extLst>
                    <a:ext uri="{9D8B030D-6E8A-4147-A177-3AD203B41FA5}">
                      <a16:colId xmlns:a16="http://schemas.microsoft.com/office/drawing/2014/main" val="20007"/>
                    </a:ext>
                  </a:extLst>
                </a:gridCol>
                <a:gridCol w="1070798">
                  <a:extLst>
                    <a:ext uri="{9D8B030D-6E8A-4147-A177-3AD203B41FA5}">
                      <a16:colId xmlns:a16="http://schemas.microsoft.com/office/drawing/2014/main" val="20008"/>
                    </a:ext>
                  </a:extLst>
                </a:gridCol>
                <a:gridCol w="743333">
                  <a:extLst>
                    <a:ext uri="{9D8B030D-6E8A-4147-A177-3AD203B41FA5}">
                      <a16:colId xmlns:a16="http://schemas.microsoft.com/office/drawing/2014/main" val="20009"/>
                    </a:ext>
                  </a:extLst>
                </a:gridCol>
              </a:tblGrid>
              <a:tr h="220362">
                <a:tc>
                  <a:txBody>
                    <a:bodyPr/>
                    <a:lstStyle/>
                    <a:p>
                      <a:pPr algn="l" fontAlgn="b"/>
                      <a:endParaRPr lang="en-US" sz="10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gridSpan="8">
                  <a:txBody>
                    <a:bodyPr/>
                    <a:lstStyle/>
                    <a:p>
                      <a:pPr algn="ctr" fontAlgn="b"/>
                      <a:r>
                        <a:rPr lang="en-US" sz="1000" b="1" i="0" u="none" strike="noStrike" dirty="0">
                          <a:solidFill>
                            <a:srgbClr val="000000"/>
                          </a:solidFill>
                          <a:effectLst/>
                          <a:latin typeface="Calibri"/>
                        </a:rPr>
                        <a:t>Expression Values</a:t>
                      </a:r>
                    </a:p>
                  </a:txBody>
                  <a:tcPr marL="7253" marR="7253" marT="725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8446">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r>
                        <a:rPr lang="en-US" sz="1000" b="1" i="0" u="none" strike="noStrike">
                          <a:solidFill>
                            <a:srgbClr val="000000"/>
                          </a:solidFill>
                          <a:effectLst/>
                          <a:latin typeface="Calibri"/>
                        </a:rPr>
                        <a:t>Genes / Probe Sets</a:t>
                      </a:r>
                    </a:p>
                  </a:txBody>
                  <a:tcPr marL="7253" marR="7253" marT="725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a:rPr>
                        <a:t>Metastatic?</a:t>
                      </a:r>
                    </a:p>
                  </a:txBody>
                  <a:tcPr marL="7253" marR="7253" marT="7253" marB="0" anchor="b">
                    <a:lnL>
                      <a:noFill/>
                    </a:lnL>
                    <a:lnR>
                      <a:noFill/>
                    </a:lnR>
                    <a:lnT>
                      <a:noFill/>
                    </a:lnT>
                    <a:lnB>
                      <a:noFill/>
                    </a:lnB>
                    <a:solidFill>
                      <a:srgbClr val="4F81BD"/>
                    </a:solidFill>
                  </a:tcPr>
                </a:tc>
                <a:extLst>
                  <a:ext uri="{0D108BD9-81ED-4DB2-BD59-A6C34878D82A}">
                    <a16:rowId xmlns:a16="http://schemas.microsoft.com/office/drawing/2014/main" val="10001"/>
                  </a:ext>
                </a:extLst>
              </a:tr>
              <a:tr h="220362">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r>
                        <a:rPr lang="en-US" sz="1000" b="1" i="0" u="none" strike="noStrike" dirty="0">
                          <a:solidFill>
                            <a:srgbClr val="000000"/>
                          </a:solidFill>
                          <a:effectLst/>
                          <a:latin typeface="Calibri"/>
                        </a:rPr>
                        <a:t>AFFX-BloB-5_at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AFFX-BloB-M_at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a:rPr>
                        <a:t>AFFX-Blob-3_at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a:rPr>
                        <a:t>AFFX-BloC-5_at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a:rPr>
                        <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Calibri"/>
                        </a:rPr>
                        <a:t>Affx-Bloc-3_at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1" i="0" u="none" strike="noStrike">
                          <a:solidFill>
                            <a:srgbClr val="000000"/>
                          </a:solidFill>
                          <a:effectLst/>
                          <a:latin typeface="Calibri"/>
                        </a:rPr>
                        <a:t>AFFX-BloDn-5_at</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Calibri"/>
                        </a:rPr>
                        <a:t> </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2"/>
                  </a:ext>
                </a:extLst>
              </a:tr>
              <a:tr h="220362">
                <a:tc>
                  <a:txBody>
                    <a:bodyPr/>
                    <a:lstStyle/>
                    <a:p>
                      <a:pPr algn="l" fontAlgn="b"/>
                      <a:r>
                        <a:rPr lang="en-US" sz="1000" b="1" i="0" u="none" strike="noStrike">
                          <a:solidFill>
                            <a:srgbClr val="000000"/>
                          </a:solidFill>
                          <a:effectLst/>
                          <a:latin typeface="Calibri"/>
                        </a:rPr>
                        <a:t>Sample</a:t>
                      </a:r>
                    </a:p>
                  </a:txBody>
                  <a:tcPr marL="7253" marR="7253" marT="7253"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1</a:t>
                      </a: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a:rPr>
                        <a:t>123.00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1.00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2,3</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12.00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34.00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Yes</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3"/>
                  </a:ext>
                </a:extLst>
              </a:tr>
              <a:tr h="220362">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2</a:t>
                      </a: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a:rPr>
                        <a:t>323.00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4,54</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21.00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65.00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No</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4"/>
                  </a:ext>
                </a:extLst>
              </a:tr>
              <a:tr h="220362">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a:endParaRP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No</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5"/>
                  </a:ext>
                </a:extLst>
              </a:tr>
              <a:tr h="220362">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a:endParaRP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6"/>
                  </a:ext>
                </a:extLst>
              </a:tr>
              <a:tr h="220362">
                <a:tc>
                  <a:txBody>
                    <a:bodyPr/>
                    <a:lstStyle/>
                    <a:p>
                      <a:pPr algn="l" fontAlgn="b"/>
                      <a:endParaRPr lang="en-US" sz="10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a:endParaRP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No</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7"/>
                  </a:ext>
                </a:extLst>
              </a:tr>
              <a:tr h="220362">
                <a:tc>
                  <a:txBody>
                    <a:bodyPr/>
                    <a:lstStyle/>
                    <a:p>
                      <a:pPr algn="l" fontAlgn="b"/>
                      <a:endParaRPr lang="en-US" sz="10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r>
                        <a:rPr lang="en-US" sz="1000" b="0" i="0" u="none" strike="noStrike">
                          <a:solidFill>
                            <a:srgbClr val="000000"/>
                          </a:solidFill>
                          <a:effectLst/>
                          <a:latin typeface="Calibri"/>
                        </a:rPr>
                        <a:t>N</a:t>
                      </a: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effectLst/>
                          <a:latin typeface="Calibri"/>
                        </a:rPr>
                        <a:t>232.00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4,5</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a:rPr>
                        <a:t>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a:rPr>
                        <a:t>0,55</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Calibri"/>
                        </a:rPr>
                        <a:t>75.00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343.00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a:rPr>
                        <a:t>Yes</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69DFEDCB-B95F-438F-A97F-36B31B01196C}"/>
              </a:ext>
            </a:extLst>
          </p:cNvPr>
          <p:cNvSpPr txBox="1"/>
          <p:nvPr/>
        </p:nvSpPr>
        <p:spPr>
          <a:xfrm>
            <a:off x="790575" y="4966258"/>
            <a:ext cx="3476625" cy="369332"/>
          </a:xfrm>
          <a:prstGeom prst="rect">
            <a:avLst/>
          </a:prstGeom>
          <a:noFill/>
        </p:spPr>
        <p:txBody>
          <a:bodyPr wrap="square" rtlCol="0">
            <a:spAutoFit/>
          </a:bodyPr>
          <a:lstStyle/>
          <a:p>
            <a:r>
              <a:rPr lang="en-US" dirty="0"/>
              <a:t>{</a:t>
            </a:r>
            <a:r>
              <a:rPr lang="en-US" b="1" dirty="0">
                <a:solidFill>
                  <a:srgbClr val="FF9900"/>
                </a:solidFill>
                <a:latin typeface="Calibri"/>
              </a:rPr>
              <a:t>AFFX-BloB-5_at</a:t>
            </a:r>
            <a:r>
              <a:rPr lang="en-US" dirty="0">
                <a:solidFill>
                  <a:srgbClr val="FF9900"/>
                </a:solidFill>
              </a:rPr>
              <a:t>,</a:t>
            </a:r>
            <a:r>
              <a:rPr lang="en-US" b="1" dirty="0">
                <a:solidFill>
                  <a:srgbClr val="FF9900"/>
                </a:solidFill>
                <a:latin typeface="Calibri"/>
              </a:rPr>
              <a:t> AFFX-Blob-3_at</a:t>
            </a:r>
            <a:r>
              <a:rPr lang="en-US" dirty="0"/>
              <a:t>}</a:t>
            </a:r>
          </a:p>
        </p:txBody>
      </p:sp>
      <p:sp>
        <p:nvSpPr>
          <p:cNvPr id="7" name="Rectangle 6">
            <a:extLst>
              <a:ext uri="{FF2B5EF4-FFF2-40B4-BE49-F238E27FC236}">
                <a16:creationId xmlns:a16="http://schemas.microsoft.com/office/drawing/2014/main" id="{7718DC95-AAC1-4501-BFE3-50C76A3A4253}"/>
              </a:ext>
            </a:extLst>
          </p:cNvPr>
          <p:cNvSpPr/>
          <p:nvPr/>
        </p:nvSpPr>
        <p:spPr>
          <a:xfrm>
            <a:off x="790575" y="5360258"/>
            <a:ext cx="3387596" cy="369332"/>
          </a:xfrm>
          <a:prstGeom prst="rect">
            <a:avLst/>
          </a:prstGeom>
        </p:spPr>
        <p:txBody>
          <a:bodyPr wrap="square">
            <a:spAutoFit/>
          </a:bodyPr>
          <a:lstStyle/>
          <a:p>
            <a:r>
              <a:rPr lang="en-US" dirty="0"/>
              <a:t>{</a:t>
            </a:r>
            <a:r>
              <a:rPr lang="en-US" b="1" dirty="0">
                <a:solidFill>
                  <a:srgbClr val="C00000"/>
                </a:solidFill>
                <a:latin typeface="Calibri"/>
              </a:rPr>
              <a:t>AFFX-BloC-5_at, Affx-Bloc-3_at</a:t>
            </a:r>
            <a:r>
              <a:rPr lang="en-US" b="1" dirty="0">
                <a:solidFill>
                  <a:srgbClr val="000000"/>
                </a:solidFill>
                <a:latin typeface="Calibri"/>
              </a:rPr>
              <a:t>}</a:t>
            </a:r>
            <a:endParaRPr lang="el-GR" dirty="0"/>
          </a:p>
        </p:txBody>
      </p:sp>
      <p:sp>
        <p:nvSpPr>
          <p:cNvPr id="8" name="Rectangle 7">
            <a:extLst>
              <a:ext uri="{FF2B5EF4-FFF2-40B4-BE49-F238E27FC236}">
                <a16:creationId xmlns:a16="http://schemas.microsoft.com/office/drawing/2014/main" id="{69EA0261-538B-40C6-986F-6025EF558B2A}"/>
              </a:ext>
            </a:extLst>
          </p:cNvPr>
          <p:cNvSpPr/>
          <p:nvPr/>
        </p:nvSpPr>
        <p:spPr>
          <a:xfrm>
            <a:off x="4410075" y="4612408"/>
            <a:ext cx="1190625" cy="1466850"/>
          </a:xfrm>
          <a:prstGeom prst="rect">
            <a:avLst/>
          </a:prstGeom>
          <a:solidFill>
            <a:srgbClr val="FFC00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a:extLst>
              <a:ext uri="{FF2B5EF4-FFF2-40B4-BE49-F238E27FC236}">
                <a16:creationId xmlns:a16="http://schemas.microsoft.com/office/drawing/2014/main" id="{A247D910-87D8-4A12-AB57-A2D33B9ECE52}"/>
              </a:ext>
            </a:extLst>
          </p:cNvPr>
          <p:cNvSpPr/>
          <p:nvPr/>
        </p:nvSpPr>
        <p:spPr>
          <a:xfrm>
            <a:off x="6639314" y="4612408"/>
            <a:ext cx="990211" cy="1466850"/>
          </a:xfrm>
          <a:prstGeom prst="rect">
            <a:avLst/>
          </a:prstGeom>
          <a:solidFill>
            <a:srgbClr val="FFC00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ectangle 9">
            <a:extLst>
              <a:ext uri="{FF2B5EF4-FFF2-40B4-BE49-F238E27FC236}">
                <a16:creationId xmlns:a16="http://schemas.microsoft.com/office/drawing/2014/main" id="{A9362C13-90A0-4F4F-B7E9-6FD0437AF140}"/>
              </a:ext>
            </a:extLst>
          </p:cNvPr>
          <p:cNvSpPr/>
          <p:nvPr/>
        </p:nvSpPr>
        <p:spPr>
          <a:xfrm>
            <a:off x="7640196" y="4612408"/>
            <a:ext cx="966775" cy="1466850"/>
          </a:xfrm>
          <a:prstGeom prst="rect">
            <a:avLst/>
          </a:prstGeom>
          <a:solidFill>
            <a:srgbClr val="C0000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a:extLst>
              <a:ext uri="{FF2B5EF4-FFF2-40B4-BE49-F238E27FC236}">
                <a16:creationId xmlns:a16="http://schemas.microsoft.com/office/drawing/2014/main" id="{847508C8-1D2D-44AA-9CF1-F7F2564D67F3}"/>
              </a:ext>
            </a:extLst>
          </p:cNvPr>
          <p:cNvSpPr/>
          <p:nvPr/>
        </p:nvSpPr>
        <p:spPr>
          <a:xfrm>
            <a:off x="9082292" y="4623625"/>
            <a:ext cx="919347" cy="1466850"/>
          </a:xfrm>
          <a:prstGeom prst="rect">
            <a:avLst/>
          </a:prstGeom>
          <a:solidFill>
            <a:srgbClr val="C00000">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Slide Number Placeholder 13">
            <a:extLst>
              <a:ext uri="{FF2B5EF4-FFF2-40B4-BE49-F238E27FC236}">
                <a16:creationId xmlns:a16="http://schemas.microsoft.com/office/drawing/2014/main" id="{8AA860D0-CA7F-4AC1-8C07-CD54E778EE89}"/>
              </a:ext>
            </a:extLst>
          </p:cNvPr>
          <p:cNvSpPr>
            <a:spLocks noGrp="1"/>
          </p:cNvSpPr>
          <p:nvPr>
            <p:ph type="sldNum" sz="quarter" idx="4"/>
          </p:nvPr>
        </p:nvSpPr>
        <p:spPr/>
        <p:txBody>
          <a:bodyPr/>
          <a:lstStyle/>
          <a:p>
            <a:fld id="{F3164A33-BA3B-4257-99BF-AAAE7BC3E136}" type="slidenum">
              <a:rPr lang="el-GR" smtClean="0"/>
              <a:pPr/>
              <a:t>53</a:t>
            </a:fld>
            <a:r>
              <a:rPr lang="en-US"/>
              <a:t> of 80</a:t>
            </a:r>
            <a:endParaRPr lang="el-GR" dirty="0"/>
          </a:p>
        </p:txBody>
      </p:sp>
    </p:spTree>
    <p:extLst>
      <p:ext uri="{BB962C8B-B14F-4D97-AF65-F5344CB8AC3E}">
        <p14:creationId xmlns:p14="http://schemas.microsoft.com/office/powerpoint/2010/main" val="19288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Taxonomy of Feature Types</a:t>
            </a:r>
          </a:p>
        </p:txBody>
      </p:sp>
      <p:sp>
        <p:nvSpPr>
          <p:cNvPr id="3" name="Content Placeholder 2"/>
          <p:cNvSpPr>
            <a:spLocks noGrp="1"/>
          </p:cNvSpPr>
          <p:nvPr>
            <p:ph idx="1"/>
          </p:nvPr>
        </p:nvSpPr>
        <p:spPr>
          <a:xfrm>
            <a:off x="1097280" y="1586519"/>
            <a:ext cx="10582530" cy="4654025"/>
          </a:xfrm>
        </p:spPr>
        <p:txBody>
          <a:bodyPr>
            <a:noAutofit/>
          </a:bodyPr>
          <a:lstStyle/>
          <a:p>
            <a:pPr marL="361950" indent="-361950">
              <a:spcBef>
                <a:spcPts val="600"/>
              </a:spcBef>
            </a:pPr>
            <a:r>
              <a:rPr lang="en-US" sz="2400" dirty="0">
                <a:latin typeface="Times New Roman" panose="02020603050405020304" pitchFamily="18" charset="0"/>
                <a:cs typeface="Times New Roman" panose="02020603050405020304" pitchFamily="18" charset="0"/>
                <a:sym typeface="Symbol" panose="05050102010706020507" pitchFamily="18" charset="2"/>
              </a:rPr>
              <a:t>X</a:t>
            </a:r>
            <a:r>
              <a:rPr lang="en-US" sz="2400" i="1"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sym typeface="Symbol" panose="05050102010706020507" pitchFamily="18" charset="2"/>
              </a:rPr>
              <a:t>provides no information for </a:t>
            </a:r>
            <a:r>
              <a:rPr lang="en-US" sz="2400" i="1" dirty="0">
                <a:latin typeface="Times New Roman" panose="02020603050405020304" pitchFamily="18" charset="0"/>
                <a:cs typeface="Times New Roman" panose="02020603050405020304" pitchFamily="18" charset="0"/>
                <a:sym typeface="Symbol" panose="05050102010706020507" pitchFamily="18" charset="2"/>
              </a:rPr>
              <a:t>T</a:t>
            </a:r>
            <a:r>
              <a:rPr lang="en-US" sz="2400" dirty="0">
                <a:sym typeface="Symbol" panose="05050102010706020507" pitchFamily="18" charset="2"/>
              </a:rPr>
              <a:t> in all contexts: </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i="1" dirty="0">
                <a:sym typeface="Symbol" panose="05050102010706020507" pitchFamily="18" charset="2"/>
              </a:rPr>
              <a:t> </a:t>
            </a:r>
            <a:r>
              <a:rPr lang="en-US" sz="2400" dirty="0">
                <a:sym typeface="Symbol" panose="05050102010706020507" pitchFamily="18" charset="2"/>
              </a:rPr>
              <a:t>is </a:t>
            </a:r>
            <a:r>
              <a:rPr lang="en-US" sz="2400" b="1" i="1" dirty="0">
                <a:solidFill>
                  <a:srgbClr val="C80000"/>
                </a:solidFill>
                <a:sym typeface="Symbol" panose="05050102010706020507" pitchFamily="18" charset="2"/>
              </a:rPr>
              <a:t>irrelevant</a:t>
            </a:r>
          </a:p>
          <a:p>
            <a:pPr marL="361950" indent="-361950">
              <a:spcBef>
                <a:spcPts val="600"/>
              </a:spcBef>
            </a:pPr>
            <a:r>
              <a:rPr lang="en-US" sz="2400" dirty="0">
                <a:latin typeface="Times New Roman" panose="02020603050405020304" pitchFamily="18" charset="0"/>
                <a:cs typeface="Times New Roman" panose="02020603050405020304" pitchFamily="18" charset="0"/>
              </a:rPr>
              <a:t>X</a:t>
            </a:r>
            <a:r>
              <a:rPr lang="en-US" sz="2400" dirty="0"/>
              <a:t> in all solutions (Markov Blankets): </a:t>
            </a:r>
            <a:r>
              <a:rPr lang="en-US" sz="2400" i="1" dirty="0"/>
              <a:t>X </a:t>
            </a:r>
            <a:r>
              <a:rPr lang="en-US" sz="2400" b="1" i="1" dirty="0">
                <a:solidFill>
                  <a:srgbClr val="C80000"/>
                </a:solidFill>
              </a:rPr>
              <a:t>indispensable</a:t>
            </a:r>
            <a:endParaRPr lang="en-US" sz="2400" b="1" dirty="0">
              <a:solidFill>
                <a:srgbClr val="C80000"/>
              </a:solidFill>
            </a:endParaRPr>
          </a:p>
          <a:p>
            <a:pPr marL="361950" indent="-361950">
              <a:spcBef>
                <a:spcPts val="600"/>
              </a:spcBef>
            </a:pPr>
            <a:r>
              <a:rPr lang="en-US" sz="2400" dirty="0">
                <a:latin typeface="Times New Roman" panose="02020603050405020304" pitchFamily="18" charset="0"/>
                <a:cs typeface="Times New Roman" panose="02020603050405020304" pitchFamily="18" charset="0"/>
              </a:rPr>
              <a:t>X</a:t>
            </a:r>
            <a:r>
              <a:rPr lang="en-US" sz="2400" i="1" dirty="0"/>
              <a:t> </a:t>
            </a:r>
            <a:r>
              <a:rPr lang="en-US" sz="2400" dirty="0"/>
              <a:t>not </a:t>
            </a:r>
            <a:r>
              <a:rPr lang="en-US" sz="2400" i="1" dirty="0"/>
              <a:t>indispensable</a:t>
            </a:r>
            <a:r>
              <a:rPr lang="en-US" sz="2400" dirty="0"/>
              <a:t>, but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n-US" sz="2400" dirty="0"/>
              <a:t>in some solutions: </a:t>
            </a:r>
            <a:r>
              <a:rPr lang="en-US" sz="2400" i="1" dirty="0">
                <a:latin typeface="Times New Roman" panose="02020603050405020304" pitchFamily="18" charset="0"/>
                <a:cs typeface="Times New Roman" panose="02020603050405020304" pitchFamily="18" charset="0"/>
              </a:rPr>
              <a:t>X</a:t>
            </a:r>
            <a:r>
              <a:rPr lang="en-US" sz="2400" i="1" dirty="0"/>
              <a:t> </a:t>
            </a:r>
            <a:r>
              <a:rPr lang="en-US" sz="2400" b="1" i="1" dirty="0">
                <a:solidFill>
                  <a:srgbClr val="C80000"/>
                </a:solidFill>
              </a:rPr>
              <a:t>replaceable</a:t>
            </a:r>
          </a:p>
          <a:p>
            <a:pPr marL="712788" lvl="1" indent="-350838">
              <a:spcBef>
                <a:spcPts val="600"/>
              </a:spcBef>
            </a:pPr>
            <a:r>
              <a:rPr lang="en-GB" sz="2400" dirty="0"/>
              <a:t>Replaceable features </a:t>
            </a:r>
            <a:r>
              <a:rPr lang="en-GB" sz="2400" b="1" dirty="0"/>
              <a:t>will not be stably selected</a:t>
            </a:r>
            <a:r>
              <a:rPr lang="en-GB" sz="2400" dirty="0"/>
              <a:t>!</a:t>
            </a:r>
            <a:endParaRPr lang="en-US" sz="2400" dirty="0"/>
          </a:p>
          <a:p>
            <a:pPr marL="361950" indent="-361950">
              <a:spcBef>
                <a:spcPts val="600"/>
              </a:spcBef>
            </a:pPr>
            <a:r>
              <a:rPr lang="en-US" sz="2400" dirty="0">
                <a:latin typeface="Times New Roman" panose="02020603050405020304" pitchFamily="18" charset="0"/>
                <a:cs typeface="Times New Roman" panose="02020603050405020304" pitchFamily="18" charset="0"/>
              </a:rPr>
              <a:t>X</a:t>
            </a:r>
            <a:r>
              <a:rPr lang="en-US" sz="2400" dirty="0"/>
              <a:t> not irrelevant, or indispensable, or replaceable: </a:t>
            </a:r>
            <a:r>
              <a:rPr lang="en-US" sz="2400" i="1" dirty="0">
                <a:latin typeface="Times New Roman" panose="02020603050405020304" pitchFamily="18" charset="0"/>
                <a:cs typeface="Times New Roman" panose="02020603050405020304" pitchFamily="18" charset="0"/>
              </a:rPr>
              <a:t>X</a:t>
            </a:r>
            <a:r>
              <a:rPr lang="en-US" sz="2400" i="1" dirty="0"/>
              <a:t> is </a:t>
            </a:r>
            <a:r>
              <a:rPr lang="en-US" sz="2400" b="1" i="1" dirty="0">
                <a:solidFill>
                  <a:srgbClr val="C80000"/>
                </a:solidFill>
              </a:rPr>
              <a:t>redundant</a:t>
            </a:r>
            <a:endParaRPr lang="en-US" sz="2400" dirty="0"/>
          </a:p>
          <a:p>
            <a:pPr marL="712788" lvl="1" indent="-350838">
              <a:spcBef>
                <a:spcPts val="600"/>
              </a:spcBef>
            </a:pPr>
            <a:r>
              <a:rPr lang="en-US" sz="2400" dirty="0">
                <a:latin typeface="Times New Roman" panose="02020603050405020304" pitchFamily="18" charset="0"/>
                <a:cs typeface="Times New Roman" panose="02020603050405020304" pitchFamily="18" charset="0"/>
              </a:rPr>
              <a:t>X</a:t>
            </a:r>
            <a:r>
              <a:rPr lang="en-US" sz="2400" dirty="0"/>
              <a:t> provides information for predicting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t>
            </a:r>
            <a:r>
              <a:rPr lang="en-US" sz="2400" dirty="0"/>
              <a:t>in some context</a:t>
            </a:r>
            <a:r>
              <a:rPr lang="en-US" sz="2400" dirty="0">
                <a:sym typeface="Symbol" panose="05050102010706020507" pitchFamily="18" charset="2"/>
              </a:rPr>
              <a:t>,</a:t>
            </a:r>
            <a:r>
              <a:rPr lang="en-US" sz="2400" dirty="0"/>
              <a:t> but not required</a:t>
            </a:r>
          </a:p>
          <a:p>
            <a:pPr marL="361950" indent="-361950">
              <a:spcBef>
                <a:spcPts val="600"/>
              </a:spcBef>
            </a:pPr>
            <a:r>
              <a:rPr lang="en-US" sz="2400" dirty="0"/>
              <a:t>Older classification to irrelevant, weakly relevant, strongly relevant (</a:t>
            </a:r>
            <a:r>
              <a:rPr lang="en-US" sz="2400" dirty="0" err="1"/>
              <a:t>Kohavi</a:t>
            </a:r>
            <a:r>
              <a:rPr lang="en-US" sz="2400" dirty="0"/>
              <a:t> &amp; John, 1997) coincides with irrelevant, redundant, indispensable when solution is unique</a:t>
            </a:r>
          </a:p>
        </p:txBody>
      </p:sp>
      <p:sp>
        <p:nvSpPr>
          <p:cNvPr id="8" name="Slide Number Placeholder 7">
            <a:extLst>
              <a:ext uri="{FF2B5EF4-FFF2-40B4-BE49-F238E27FC236}">
                <a16:creationId xmlns:a16="http://schemas.microsoft.com/office/drawing/2014/main" id="{56DBACFF-834A-4331-AE37-3234B7934DDA}"/>
              </a:ext>
            </a:extLst>
          </p:cNvPr>
          <p:cNvSpPr>
            <a:spLocks noGrp="1"/>
          </p:cNvSpPr>
          <p:nvPr>
            <p:ph type="sldNum" sz="quarter" idx="4"/>
          </p:nvPr>
        </p:nvSpPr>
        <p:spPr/>
        <p:txBody>
          <a:bodyPr/>
          <a:lstStyle/>
          <a:p>
            <a:fld id="{F3164A33-BA3B-4257-99BF-AAAE7BC3E136}" type="slidenum">
              <a:rPr lang="el-GR" smtClean="0"/>
              <a:pPr/>
              <a:t>54</a:t>
            </a:fld>
            <a:r>
              <a:rPr lang="en-US"/>
              <a:t> of 80</a:t>
            </a:r>
            <a:endParaRPr lang="el-GR" dirty="0"/>
          </a:p>
        </p:txBody>
      </p:sp>
    </p:spTree>
    <p:extLst>
      <p:ext uri="{BB962C8B-B14F-4D97-AF65-F5344CB8AC3E}">
        <p14:creationId xmlns:p14="http://schemas.microsoft.com/office/powerpoint/2010/main" val="3881583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02B2D7-CD73-4EEF-9B8E-5D27A3CD5520}"/>
              </a:ext>
            </a:extLst>
          </p:cNvPr>
          <p:cNvSpPr>
            <a:spLocks noGrp="1"/>
          </p:cNvSpPr>
          <p:nvPr>
            <p:ph type="title"/>
          </p:nvPr>
        </p:nvSpPr>
        <p:spPr/>
        <p:txBody>
          <a:bodyPr/>
          <a:lstStyle/>
          <a:p>
            <a:r>
              <a:rPr lang="en-US" dirty="0"/>
              <a:t>Multiple Feature Selection</a:t>
            </a:r>
          </a:p>
        </p:txBody>
      </p:sp>
      <p:sp>
        <p:nvSpPr>
          <p:cNvPr id="3" name="Θέση περιεχομένου 2">
            <a:extLst>
              <a:ext uri="{FF2B5EF4-FFF2-40B4-BE49-F238E27FC236}">
                <a16:creationId xmlns:a16="http://schemas.microsoft.com/office/drawing/2014/main" id="{2C1D87DA-A3CA-49AC-B3D2-3DA9336AE922}"/>
              </a:ext>
            </a:extLst>
          </p:cNvPr>
          <p:cNvSpPr>
            <a:spLocks noGrp="1"/>
          </p:cNvSpPr>
          <p:nvPr>
            <p:ph idx="1"/>
          </p:nvPr>
        </p:nvSpPr>
        <p:spPr/>
        <p:txBody>
          <a:bodyPr>
            <a:normAutofit fontScale="92500" lnSpcReduction="10000"/>
          </a:bodyPr>
          <a:lstStyle/>
          <a:p>
            <a:pPr marL="355600" indent="-355600"/>
            <a:r>
              <a:rPr lang="en-US" dirty="0"/>
              <a:t>Say </a:t>
            </a:r>
            <a:r>
              <a:rPr lang="en-US" b="1" i="1" dirty="0">
                <a:solidFill>
                  <a:schemeClr val="accent2">
                    <a:lumMod val="75000"/>
                  </a:schemeClr>
                </a:solidFill>
                <a:latin typeface="Times New Roman" panose="02020603050405020304" pitchFamily="18" charset="0"/>
                <a:cs typeface="Times New Roman" panose="02020603050405020304" pitchFamily="18" charset="0"/>
              </a:rPr>
              <a:t>X</a:t>
            </a:r>
            <a:r>
              <a:rPr lang="en-US" dirty="0"/>
              <a:t> is replaceable with</a:t>
            </a:r>
            <a:r>
              <a:rPr lang="en-US" i="1" dirty="0"/>
              <a:t> </a:t>
            </a:r>
            <a:r>
              <a:rPr lang="en-US" b="1" i="1" dirty="0">
                <a:solidFill>
                  <a:srgbClr val="C80000"/>
                </a:solidFill>
                <a:latin typeface="Times New Roman" panose="02020603050405020304" pitchFamily="18" charset="0"/>
                <a:cs typeface="Times New Roman" panose="02020603050405020304" pitchFamily="18" charset="0"/>
              </a:rPr>
              <a:t>Y</a:t>
            </a:r>
            <a:r>
              <a:rPr lang="en-US" i="1" dirty="0"/>
              <a:t>:</a:t>
            </a:r>
          </a:p>
          <a:p>
            <a:pPr marL="625475" lvl="1" indent="-269875"/>
            <a:r>
              <a:rPr lang="en-US" b="1" dirty="0"/>
              <a:t>Informationally equivalent </a:t>
            </a:r>
            <a:r>
              <a:rPr lang="en-US" dirty="0"/>
              <a:t>with respect to the outcome </a:t>
            </a:r>
            <a:r>
              <a:rPr lang="en-US" b="1" i="1" dirty="0">
                <a:latin typeface="Times New Roman" panose="02020603050405020304" pitchFamily="18" charset="0"/>
                <a:cs typeface="Times New Roman" panose="02020603050405020304" pitchFamily="18" charset="0"/>
              </a:rPr>
              <a:t>T</a:t>
            </a:r>
          </a:p>
          <a:p>
            <a:pPr marL="625475" lvl="1" indent="-269875"/>
            <a:r>
              <a:rPr lang="en-US" b="1" dirty="0"/>
              <a:t>Does not mean </a:t>
            </a:r>
            <a:r>
              <a:rPr lang="en-US" dirty="0"/>
              <a:t>they are highly correlated</a:t>
            </a:r>
          </a:p>
          <a:p>
            <a:pPr marL="355600" indent="-355600"/>
            <a:r>
              <a:rPr lang="en-US" dirty="0"/>
              <a:t>They will appear as </a:t>
            </a:r>
            <a:r>
              <a:rPr lang="en-US" b="1" dirty="0"/>
              <a:t>unstably selected </a:t>
            </a:r>
            <a:r>
              <a:rPr lang="en-US" dirty="0"/>
              <a:t>during cross-validation</a:t>
            </a:r>
          </a:p>
          <a:p>
            <a:pPr marL="355600" indent="-355600"/>
            <a:r>
              <a:rPr lang="en-US" b="1" dirty="0"/>
              <a:t>Can’t throw away </a:t>
            </a:r>
            <a:r>
              <a:rPr lang="en-US" dirty="0"/>
              <a:t>unstable features!</a:t>
            </a:r>
          </a:p>
          <a:p>
            <a:pPr marL="355600" indent="-355600"/>
            <a:r>
              <a:rPr lang="en-US" dirty="0"/>
              <a:t>Variance importance-weight in Random Forests, Lasso coefficients, Least-Regression coefficients, etc. </a:t>
            </a:r>
            <a:r>
              <a:rPr lang="en-US" b="1" dirty="0"/>
              <a:t>distributes among replaceable features</a:t>
            </a:r>
          </a:p>
          <a:p>
            <a:pPr marL="355600" indent="-355600"/>
            <a:r>
              <a:rPr lang="en-US" b="1" dirty="0">
                <a:solidFill>
                  <a:srgbClr val="C80000"/>
                </a:solidFill>
              </a:rPr>
              <a:t>Need algorithms specifically for multiple feature selection returning all solutions</a:t>
            </a:r>
          </a:p>
          <a:p>
            <a:endParaRPr lang="en-US" dirty="0"/>
          </a:p>
        </p:txBody>
      </p:sp>
      <p:sp>
        <p:nvSpPr>
          <p:cNvPr id="7" name="Slide Number Placeholder 6">
            <a:extLst>
              <a:ext uri="{FF2B5EF4-FFF2-40B4-BE49-F238E27FC236}">
                <a16:creationId xmlns:a16="http://schemas.microsoft.com/office/drawing/2014/main" id="{21562A11-E1F1-4BC4-B723-AD58150A7AA3}"/>
              </a:ext>
            </a:extLst>
          </p:cNvPr>
          <p:cNvSpPr>
            <a:spLocks noGrp="1"/>
          </p:cNvSpPr>
          <p:nvPr>
            <p:ph type="sldNum" sz="quarter" idx="4"/>
          </p:nvPr>
        </p:nvSpPr>
        <p:spPr/>
        <p:txBody>
          <a:bodyPr/>
          <a:lstStyle/>
          <a:p>
            <a:fld id="{F3164A33-BA3B-4257-99BF-AAAE7BC3E136}" type="slidenum">
              <a:rPr lang="el-GR" smtClean="0"/>
              <a:pPr/>
              <a:t>55</a:t>
            </a:fld>
            <a:r>
              <a:rPr lang="en-US"/>
              <a:t> of 80</a:t>
            </a:r>
            <a:endParaRPr lang="el-GR" dirty="0"/>
          </a:p>
        </p:txBody>
      </p:sp>
    </p:spTree>
    <p:extLst>
      <p:ext uri="{BB962C8B-B14F-4D97-AF65-F5344CB8AC3E}">
        <p14:creationId xmlns:p14="http://schemas.microsoft.com/office/powerpoint/2010/main" val="5431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0364" y="287338"/>
            <a:ext cx="11531636" cy="855662"/>
          </a:xfrm>
        </p:spPr>
        <p:txBody>
          <a:bodyPr>
            <a:normAutofit/>
          </a:bodyPr>
          <a:lstStyle/>
          <a:p>
            <a:r>
              <a:rPr lang="en-US" sz="4000" dirty="0"/>
              <a:t>What is the Markov Blanket of </a:t>
            </a:r>
            <a:r>
              <a:rPr lang="en-US" sz="4000" dirty="0" err="1"/>
              <a:t>MakeModel</a:t>
            </a:r>
            <a:r>
              <a:rPr lang="en-US" sz="4000" dirty="0"/>
              <a:t>?</a:t>
            </a:r>
          </a:p>
        </p:txBody>
      </p:sp>
      <p:sp>
        <p:nvSpPr>
          <p:cNvPr id="8" name="Content Placeholder 7"/>
          <p:cNvSpPr>
            <a:spLocks noGrp="1"/>
          </p:cNvSpPr>
          <p:nvPr>
            <p:ph idx="4294967295"/>
          </p:nvPr>
        </p:nvSpPr>
        <p:spPr>
          <a:xfrm>
            <a:off x="304800" y="1360488"/>
            <a:ext cx="4733232" cy="4757283"/>
          </a:xfrm>
        </p:spPr>
        <p:txBody>
          <a:bodyPr>
            <a:noAutofit/>
          </a:bodyPr>
          <a:lstStyle/>
          <a:p>
            <a:pPr marL="174625" indent="-174625" algn="l">
              <a:lnSpc>
                <a:spcPct val="100000"/>
              </a:lnSpc>
              <a:spcBef>
                <a:spcPts val="600"/>
              </a:spcBef>
              <a:spcAft>
                <a:spcPts val="600"/>
              </a:spcAft>
            </a:pPr>
            <a:r>
              <a:rPr lang="en-US" sz="1800" kern="0" dirty="0"/>
              <a:t>Markov Blanket = solution to the FS problem</a:t>
            </a:r>
          </a:p>
          <a:p>
            <a:pPr marL="533400" lvl="1" indent="-174625" algn="l">
              <a:lnSpc>
                <a:spcPct val="100000"/>
              </a:lnSpc>
              <a:spcBef>
                <a:spcPts val="0"/>
              </a:spcBef>
              <a:spcAft>
                <a:spcPts val="0"/>
              </a:spcAft>
            </a:pPr>
            <a:r>
              <a:rPr lang="en-US" sz="1800" b="1" kern="0" dirty="0">
                <a:solidFill>
                  <a:schemeClr val="accent2">
                    <a:lumMod val="75000"/>
                  </a:schemeClr>
                </a:solidFill>
              </a:rPr>
              <a:t>Neighbors (parents and children)</a:t>
            </a:r>
            <a:r>
              <a:rPr lang="en-US" sz="1800" b="1" kern="0" dirty="0">
                <a:solidFill>
                  <a:schemeClr val="bg2">
                    <a:lumMod val="50000"/>
                  </a:schemeClr>
                </a:solidFill>
              </a:rPr>
              <a:t> </a:t>
            </a:r>
            <a:r>
              <a:rPr lang="en-US" sz="1800" kern="0" dirty="0"/>
              <a:t>of </a:t>
            </a:r>
            <a:r>
              <a:rPr lang="en-US" sz="1800" b="1" i="1" kern="0" dirty="0">
                <a:solidFill>
                  <a:schemeClr val="tx1"/>
                </a:solidFill>
              </a:rPr>
              <a:t>T</a:t>
            </a:r>
            <a:endParaRPr lang="en-US" sz="1800" b="1" kern="0" dirty="0">
              <a:solidFill>
                <a:schemeClr val="tx1"/>
              </a:solidFill>
            </a:endParaRPr>
          </a:p>
          <a:p>
            <a:pPr marL="533400" lvl="1" indent="-174625" algn="l">
              <a:lnSpc>
                <a:spcPct val="100000"/>
              </a:lnSpc>
              <a:spcBef>
                <a:spcPts val="0"/>
              </a:spcBef>
              <a:spcAft>
                <a:spcPts val="0"/>
              </a:spcAft>
            </a:pPr>
            <a:r>
              <a:rPr lang="en-US" sz="1800" b="1" kern="0" dirty="0">
                <a:solidFill>
                  <a:schemeClr val="accent3"/>
                </a:solidFill>
              </a:rPr>
              <a:t>Spouses</a:t>
            </a:r>
            <a:r>
              <a:rPr lang="en-US" sz="1800" kern="0" dirty="0"/>
              <a:t> of </a:t>
            </a:r>
            <a:r>
              <a:rPr lang="en-US" sz="1800" b="1" i="1" kern="0" dirty="0">
                <a:solidFill>
                  <a:schemeClr val="tx1"/>
                </a:solidFill>
              </a:rPr>
              <a:t>T</a:t>
            </a:r>
          </a:p>
          <a:p>
            <a:pPr marL="174625" indent="-174625" algn="l">
              <a:lnSpc>
                <a:spcPct val="100000"/>
              </a:lnSpc>
              <a:spcBef>
                <a:spcPts val="600"/>
              </a:spcBef>
              <a:spcAft>
                <a:spcPts val="600"/>
              </a:spcAft>
            </a:pPr>
            <a:r>
              <a:rPr lang="en-US" sz="1800" kern="0" dirty="0"/>
              <a:t>Theorem: The Markov Blanket of </a:t>
            </a:r>
            <a:r>
              <a:rPr lang="en-US" sz="1800" i="1" kern="0" dirty="0"/>
              <a:t>T</a:t>
            </a:r>
            <a:r>
              <a:rPr lang="en-US" sz="1800" kern="0" dirty="0"/>
              <a:t> is </a:t>
            </a:r>
            <a:r>
              <a:rPr lang="en-US" sz="1800" b="1" kern="0" dirty="0">
                <a:solidFill>
                  <a:srgbClr val="C80000"/>
                </a:solidFill>
              </a:rPr>
              <a:t>unique</a:t>
            </a:r>
            <a:r>
              <a:rPr lang="en-US" sz="1800" kern="0" dirty="0"/>
              <a:t> in Faithful distributions</a:t>
            </a:r>
          </a:p>
          <a:p>
            <a:pPr marL="174625" indent="-174625" algn="l">
              <a:lnSpc>
                <a:spcPct val="100000"/>
              </a:lnSpc>
              <a:spcBef>
                <a:spcPts val="600"/>
              </a:spcBef>
              <a:spcAft>
                <a:spcPts val="600"/>
              </a:spcAft>
            </a:pPr>
            <a:r>
              <a:rPr lang="en-US" sz="1800" kern="0" dirty="0"/>
              <a:t>In distributions faithful to a Bayesian Network</a:t>
            </a:r>
          </a:p>
          <a:p>
            <a:pPr marL="533400" lvl="1" indent="-174625" algn="l">
              <a:lnSpc>
                <a:spcPct val="100000"/>
              </a:lnSpc>
              <a:spcBef>
                <a:spcPts val="0"/>
              </a:spcBef>
              <a:spcAft>
                <a:spcPts val="0"/>
              </a:spcAft>
            </a:pPr>
            <a:r>
              <a:rPr lang="en-US" sz="1800" b="1" kern="0" dirty="0">
                <a:solidFill>
                  <a:schemeClr val="tx1"/>
                </a:solidFill>
              </a:rPr>
              <a:t>Markov Blanket </a:t>
            </a:r>
            <a:r>
              <a:rPr lang="en-US" sz="1800" kern="0" dirty="0">
                <a:solidFill>
                  <a:schemeClr val="tx1"/>
                </a:solidFill>
              </a:rPr>
              <a:t>=</a:t>
            </a:r>
            <a:r>
              <a:rPr lang="en-US" sz="1800" b="1" kern="0" dirty="0">
                <a:solidFill>
                  <a:schemeClr val="tx1"/>
                </a:solidFill>
              </a:rPr>
              <a:t> </a:t>
            </a:r>
            <a:r>
              <a:rPr lang="en-US" sz="1800" b="1" i="1" kern="0" dirty="0">
                <a:solidFill>
                  <a:srgbClr val="C80000"/>
                </a:solidFill>
              </a:rPr>
              <a:t>indispensable</a:t>
            </a:r>
          </a:p>
          <a:p>
            <a:pPr marL="533400" lvl="1" indent="-174625" algn="l">
              <a:lnSpc>
                <a:spcPct val="100000"/>
              </a:lnSpc>
              <a:spcBef>
                <a:spcPts val="0"/>
              </a:spcBef>
              <a:spcAft>
                <a:spcPts val="0"/>
              </a:spcAft>
            </a:pPr>
            <a:r>
              <a:rPr lang="en-US" sz="1800" kern="0" dirty="0">
                <a:solidFill>
                  <a:schemeClr val="tx1"/>
                </a:solidFill>
              </a:rPr>
              <a:t>Non-Markov Blanket features connected with a path to </a:t>
            </a:r>
            <a:r>
              <a:rPr lang="en-US" sz="1800" i="1" kern="0" dirty="0">
                <a:solidFill>
                  <a:schemeClr val="tx1"/>
                </a:solidFill>
              </a:rPr>
              <a:t>T</a:t>
            </a:r>
            <a:r>
              <a:rPr lang="en-US" sz="1800" kern="0" dirty="0">
                <a:solidFill>
                  <a:schemeClr val="tx1"/>
                </a:solidFill>
              </a:rPr>
              <a:t> are </a:t>
            </a:r>
            <a:r>
              <a:rPr lang="en-US" sz="1800" b="1" i="1" kern="0" dirty="0">
                <a:solidFill>
                  <a:srgbClr val="C80000"/>
                </a:solidFill>
              </a:rPr>
              <a:t>redundant</a:t>
            </a:r>
          </a:p>
          <a:p>
            <a:pPr marL="533400" lvl="1" indent="-174625" algn="l">
              <a:lnSpc>
                <a:spcPct val="100000"/>
              </a:lnSpc>
              <a:spcBef>
                <a:spcPts val="0"/>
              </a:spcBef>
              <a:spcAft>
                <a:spcPts val="0"/>
              </a:spcAft>
            </a:pPr>
            <a:r>
              <a:rPr lang="en-US" sz="1800" kern="0" dirty="0">
                <a:solidFill>
                  <a:schemeClr val="tx1"/>
                </a:solidFill>
              </a:rPr>
              <a:t>Features not connected with a path to </a:t>
            </a:r>
            <a:r>
              <a:rPr lang="en-US" sz="1800" i="1" kern="0" dirty="0">
                <a:solidFill>
                  <a:schemeClr val="tx1"/>
                </a:solidFill>
              </a:rPr>
              <a:t>T</a:t>
            </a:r>
            <a:r>
              <a:rPr lang="en-US" sz="1800" kern="0" dirty="0">
                <a:solidFill>
                  <a:schemeClr val="tx1"/>
                </a:solidFill>
              </a:rPr>
              <a:t> are </a:t>
            </a:r>
            <a:r>
              <a:rPr lang="en-US" sz="1800" b="1" i="1" kern="0" dirty="0">
                <a:solidFill>
                  <a:srgbClr val="C80000"/>
                </a:solidFill>
              </a:rPr>
              <a:t>irrelevant</a:t>
            </a:r>
          </a:p>
          <a:p>
            <a:pPr marL="533400" lvl="1" indent="-174625" algn="l">
              <a:lnSpc>
                <a:spcPct val="100000"/>
              </a:lnSpc>
              <a:spcBef>
                <a:spcPts val="0"/>
              </a:spcBef>
              <a:spcAft>
                <a:spcPts val="0"/>
              </a:spcAft>
            </a:pPr>
            <a:r>
              <a:rPr lang="en-US" sz="1800" kern="0" dirty="0">
                <a:solidFill>
                  <a:schemeClr val="tx1"/>
                </a:solidFill>
              </a:rPr>
              <a:t>There are no </a:t>
            </a:r>
            <a:r>
              <a:rPr lang="en-US" sz="1800" b="1" i="1" kern="0" dirty="0">
                <a:solidFill>
                  <a:srgbClr val="C80000"/>
                </a:solidFill>
              </a:rPr>
              <a:t>replaceable</a:t>
            </a:r>
            <a:r>
              <a:rPr lang="en-US" sz="1800" kern="0" dirty="0">
                <a:solidFill>
                  <a:schemeClr val="tx1"/>
                </a:solidFill>
              </a:rPr>
              <a:t> features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2" name="Oval 1">
            <a:extLst>
              <a:ext uri="{FF2B5EF4-FFF2-40B4-BE49-F238E27FC236}">
                <a16:creationId xmlns:a16="http://schemas.microsoft.com/office/drawing/2014/main" id="{0A1342FF-1B1C-4845-B770-DFDFD51ED7A8}"/>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3C7898E0-45DB-433B-B079-C8CD2D292C5C}"/>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C80EE2FF-65B5-4355-886A-123DFD37CA77}"/>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27EDE4D2-9A12-4AEC-A947-0C72CB42B49E}"/>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6A1E95D7-8F76-48A7-A461-210A0E50B454}"/>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8" name="Oval 17">
            <a:extLst>
              <a:ext uri="{FF2B5EF4-FFF2-40B4-BE49-F238E27FC236}">
                <a16:creationId xmlns:a16="http://schemas.microsoft.com/office/drawing/2014/main" id="{6789A89A-C646-4870-9C96-ECFDB1617985}"/>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9" name="Oval 18">
            <a:extLst>
              <a:ext uri="{FF2B5EF4-FFF2-40B4-BE49-F238E27FC236}">
                <a16:creationId xmlns:a16="http://schemas.microsoft.com/office/drawing/2014/main" id="{2F0D142F-A142-449F-82BD-4748CD594E8F}"/>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1" name="Oval 20">
            <a:extLst>
              <a:ext uri="{FF2B5EF4-FFF2-40B4-BE49-F238E27FC236}">
                <a16:creationId xmlns:a16="http://schemas.microsoft.com/office/drawing/2014/main" id="{FDB9BD21-EF96-4411-8A7E-919D42CB71CD}"/>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2" name="Oval 21">
            <a:extLst>
              <a:ext uri="{FF2B5EF4-FFF2-40B4-BE49-F238E27FC236}">
                <a16:creationId xmlns:a16="http://schemas.microsoft.com/office/drawing/2014/main" id="{DB57B2BF-12B7-4DFA-A9B5-D97E4B224C5C}"/>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25" name="Slide Number Placeholder 24">
            <a:extLst>
              <a:ext uri="{FF2B5EF4-FFF2-40B4-BE49-F238E27FC236}">
                <a16:creationId xmlns:a16="http://schemas.microsoft.com/office/drawing/2014/main" id="{FEE9BF99-3B43-4292-8421-3483F4D11392}"/>
              </a:ext>
            </a:extLst>
          </p:cNvPr>
          <p:cNvSpPr>
            <a:spLocks noGrp="1"/>
          </p:cNvSpPr>
          <p:nvPr>
            <p:ph type="sldNum" sz="quarter" idx="4"/>
          </p:nvPr>
        </p:nvSpPr>
        <p:spPr/>
        <p:txBody>
          <a:bodyPr/>
          <a:lstStyle/>
          <a:p>
            <a:fld id="{F3164A33-BA3B-4257-99BF-AAAE7BC3E136}" type="slidenum">
              <a:rPr lang="el-GR" smtClean="0"/>
              <a:pPr/>
              <a:t>56</a:t>
            </a:fld>
            <a:r>
              <a:rPr lang="en-US"/>
              <a:t> of 80</a:t>
            </a:r>
            <a:endParaRPr lang="el-GR" dirty="0"/>
          </a:p>
        </p:txBody>
      </p:sp>
      <p:grpSp>
        <p:nvGrpSpPr>
          <p:cNvPr id="23" name="Group 22">
            <a:extLst>
              <a:ext uri="{FF2B5EF4-FFF2-40B4-BE49-F238E27FC236}">
                <a16:creationId xmlns:a16="http://schemas.microsoft.com/office/drawing/2014/main" id="{DD7F58DD-19EE-45A7-BAE3-2F77E0AFCC27}"/>
              </a:ext>
            </a:extLst>
          </p:cNvPr>
          <p:cNvGrpSpPr/>
          <p:nvPr/>
        </p:nvGrpSpPr>
        <p:grpSpPr>
          <a:xfrm>
            <a:off x="5294477" y="5586590"/>
            <a:ext cx="4029123" cy="369332"/>
            <a:chOff x="2978262" y="6009388"/>
            <a:chExt cx="4029123" cy="369332"/>
          </a:xfrm>
        </p:grpSpPr>
        <p:sp>
          <p:nvSpPr>
            <p:cNvPr id="3" name="Rectangle 2">
              <a:extLst>
                <a:ext uri="{FF2B5EF4-FFF2-40B4-BE49-F238E27FC236}">
                  <a16:creationId xmlns:a16="http://schemas.microsoft.com/office/drawing/2014/main" id="{A9D6CF1A-9CD8-4A9C-822B-5B47577B348C}"/>
                </a:ext>
              </a:extLst>
            </p:cNvPr>
            <p:cNvSpPr/>
            <p:nvPr/>
          </p:nvSpPr>
          <p:spPr>
            <a:xfrm>
              <a:off x="2978262" y="6119626"/>
              <a:ext cx="329609" cy="148857"/>
            </a:xfrm>
            <a:prstGeom prst="rect">
              <a:avLst/>
            </a:prstGeom>
            <a:solidFill>
              <a:schemeClr val="tx1">
                <a:lumMod val="65000"/>
                <a:lumOff val="35000"/>
              </a:schemeClr>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8E49B7A8-F25B-49BC-B29D-23DBEFCBC562}"/>
                </a:ext>
              </a:extLst>
            </p:cNvPr>
            <p:cNvSpPr txBox="1"/>
            <p:nvPr/>
          </p:nvSpPr>
          <p:spPr>
            <a:xfrm>
              <a:off x="3271819" y="6009388"/>
              <a:ext cx="827214" cy="369332"/>
            </a:xfrm>
            <a:prstGeom prst="rect">
              <a:avLst/>
            </a:prstGeom>
            <a:noFill/>
          </p:spPr>
          <p:txBody>
            <a:bodyPr wrap="none" rtlCol="0">
              <a:spAutoFit/>
            </a:bodyPr>
            <a:lstStyle/>
            <a:p>
              <a:r>
                <a:rPr lang="en-US" dirty="0"/>
                <a:t>:Target</a:t>
              </a:r>
              <a:endParaRPr lang="el-GR" dirty="0"/>
            </a:p>
          </p:txBody>
        </p:sp>
        <p:sp>
          <p:nvSpPr>
            <p:cNvPr id="9" name="Rectangle 8">
              <a:extLst>
                <a:ext uri="{FF2B5EF4-FFF2-40B4-BE49-F238E27FC236}">
                  <a16:creationId xmlns:a16="http://schemas.microsoft.com/office/drawing/2014/main" id="{E2D83EC3-76A8-41CC-99E2-E06193E95705}"/>
                </a:ext>
              </a:extLst>
            </p:cNvPr>
            <p:cNvSpPr/>
            <p:nvPr/>
          </p:nvSpPr>
          <p:spPr>
            <a:xfrm>
              <a:off x="4174968" y="6119626"/>
              <a:ext cx="329609" cy="148857"/>
            </a:xfrm>
            <a:prstGeom prst="rect">
              <a:avLst/>
            </a:prstGeom>
            <a:solidFill>
              <a:schemeClr val="bg2">
                <a:lumMod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solidFill>
                  <a:schemeClr val="bg2">
                    <a:lumMod val="50000"/>
                  </a:schemeClr>
                </a:solidFill>
              </a:endParaRPr>
            </a:p>
          </p:txBody>
        </p:sp>
        <p:sp>
          <p:nvSpPr>
            <p:cNvPr id="10" name="TextBox 9">
              <a:extLst>
                <a:ext uri="{FF2B5EF4-FFF2-40B4-BE49-F238E27FC236}">
                  <a16:creationId xmlns:a16="http://schemas.microsoft.com/office/drawing/2014/main" id="{B8DD5137-B284-43F2-B9C1-353B2C56B164}"/>
                </a:ext>
              </a:extLst>
            </p:cNvPr>
            <p:cNvSpPr txBox="1"/>
            <p:nvPr/>
          </p:nvSpPr>
          <p:spPr>
            <a:xfrm>
              <a:off x="4468524" y="6009388"/>
              <a:ext cx="1205010" cy="369332"/>
            </a:xfrm>
            <a:prstGeom prst="rect">
              <a:avLst/>
            </a:prstGeom>
            <a:noFill/>
          </p:spPr>
          <p:txBody>
            <a:bodyPr wrap="none" rtlCol="0">
              <a:spAutoFit/>
            </a:bodyPr>
            <a:lstStyle/>
            <a:p>
              <a:r>
                <a:rPr lang="en-US" dirty="0">
                  <a:solidFill>
                    <a:schemeClr val="bg2">
                      <a:lumMod val="50000"/>
                    </a:schemeClr>
                  </a:solidFill>
                </a:rPr>
                <a:t>:</a:t>
              </a:r>
              <a:r>
                <a:rPr lang="en-US" dirty="0"/>
                <a:t>Neighbors</a:t>
              </a:r>
              <a:endParaRPr lang="el-GR" dirty="0"/>
            </a:p>
          </p:txBody>
        </p:sp>
        <p:sp>
          <p:nvSpPr>
            <p:cNvPr id="11" name="Rectangle 10">
              <a:extLst>
                <a:ext uri="{FF2B5EF4-FFF2-40B4-BE49-F238E27FC236}">
                  <a16:creationId xmlns:a16="http://schemas.microsoft.com/office/drawing/2014/main" id="{2184C28D-062A-4BF0-83C8-0C766575E875}"/>
                </a:ext>
              </a:extLst>
            </p:cNvPr>
            <p:cNvSpPr/>
            <p:nvPr/>
          </p:nvSpPr>
          <p:spPr>
            <a:xfrm>
              <a:off x="5700409" y="6119626"/>
              <a:ext cx="329609" cy="148857"/>
            </a:xfrm>
            <a:prstGeom prst="rect">
              <a:avLst/>
            </a:prstGeom>
            <a:solidFill>
              <a:schemeClr val="tx2"/>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TextBox 11">
              <a:extLst>
                <a:ext uri="{FF2B5EF4-FFF2-40B4-BE49-F238E27FC236}">
                  <a16:creationId xmlns:a16="http://schemas.microsoft.com/office/drawing/2014/main" id="{E3FB6ACC-6C08-4BA2-A7A6-4D3E5FDEF03F}"/>
                </a:ext>
              </a:extLst>
            </p:cNvPr>
            <p:cNvSpPr txBox="1"/>
            <p:nvPr/>
          </p:nvSpPr>
          <p:spPr>
            <a:xfrm>
              <a:off x="5993966" y="6009388"/>
              <a:ext cx="1013419" cy="369332"/>
            </a:xfrm>
            <a:prstGeom prst="rect">
              <a:avLst/>
            </a:prstGeom>
            <a:noFill/>
          </p:spPr>
          <p:txBody>
            <a:bodyPr wrap="none" rtlCol="0">
              <a:spAutoFit/>
            </a:bodyPr>
            <a:lstStyle/>
            <a:p>
              <a:r>
                <a:rPr lang="en-US" dirty="0">
                  <a:solidFill>
                    <a:schemeClr val="tx2"/>
                  </a:solidFill>
                </a:rPr>
                <a:t>:Spouses</a:t>
              </a:r>
              <a:endParaRPr lang="el-GR" dirty="0">
                <a:solidFill>
                  <a:schemeClr val="tx2"/>
                </a:solidFill>
              </a:endParaRPr>
            </a:p>
          </p:txBody>
        </p:sp>
      </p:grpSp>
    </p:spTree>
    <p:extLst>
      <p:ext uri="{BB962C8B-B14F-4D97-AF65-F5344CB8AC3E}">
        <p14:creationId xmlns:p14="http://schemas.microsoft.com/office/powerpoint/2010/main" val="11554567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027522" y="287338"/>
            <a:ext cx="11164478" cy="1203325"/>
          </a:xfrm>
        </p:spPr>
        <p:txBody>
          <a:bodyPr>
            <a:normAutofit/>
          </a:bodyPr>
          <a:lstStyle/>
          <a:p>
            <a:r>
              <a:rPr lang="en-US" sz="4000" dirty="0"/>
              <a:t>Feature Selection Intrinsically Related to Causality!</a:t>
            </a:r>
          </a:p>
        </p:txBody>
      </p:sp>
      <p:sp>
        <p:nvSpPr>
          <p:cNvPr id="8" name="Content Placeholder 7"/>
          <p:cNvSpPr>
            <a:spLocks noGrp="1"/>
          </p:cNvSpPr>
          <p:nvPr>
            <p:ph idx="4294967295"/>
          </p:nvPr>
        </p:nvSpPr>
        <p:spPr>
          <a:xfrm>
            <a:off x="904972" y="2182782"/>
            <a:ext cx="4141160" cy="3671479"/>
          </a:xfrm>
        </p:spPr>
        <p:txBody>
          <a:bodyPr>
            <a:normAutofit/>
          </a:bodyPr>
          <a:lstStyle/>
          <a:p>
            <a:pPr marL="263525" indent="-263525" algn="l"/>
            <a:r>
              <a:rPr lang="en-US" sz="2000" dirty="0"/>
              <a:t>Causalities determine the </a:t>
            </a:r>
            <a:r>
              <a:rPr lang="en-US" sz="2000" b="1" dirty="0"/>
              <a:t>solution</a:t>
            </a:r>
            <a:r>
              <a:rPr lang="en-US" sz="2000" dirty="0"/>
              <a:t> to the feature selection problem</a:t>
            </a:r>
          </a:p>
          <a:p>
            <a:pPr marL="263525" indent="-263525" algn="l"/>
            <a:r>
              <a:rPr lang="en-US" sz="2000" dirty="0"/>
              <a:t>Explains theoretically </a:t>
            </a:r>
            <a:r>
              <a:rPr lang="en-US" sz="2000" b="1" dirty="0"/>
              <a:t>why</a:t>
            </a:r>
            <a:r>
              <a:rPr lang="en-US" sz="2000" dirty="0"/>
              <a:t> Feature Selection is used for Knowledge Discovery</a:t>
            </a:r>
          </a:p>
          <a:p>
            <a:pPr marL="263525" indent="-263525" algn="l"/>
            <a:r>
              <a:rPr lang="en-US" sz="2000" b="1" dirty="0">
                <a:solidFill>
                  <a:srgbClr val="B40000"/>
                </a:solidFill>
              </a:rPr>
              <a:t>Feature selection </a:t>
            </a:r>
            <a:r>
              <a:rPr lang="en-US" sz="2000" dirty="0"/>
              <a:t>becomes a </a:t>
            </a:r>
            <a:r>
              <a:rPr lang="en-US" sz="2000" b="1" dirty="0">
                <a:solidFill>
                  <a:srgbClr val="B40000"/>
                </a:solidFill>
              </a:rPr>
              <a:t>causal discovery </a:t>
            </a:r>
            <a:r>
              <a:rPr lang="en-US" sz="2000" dirty="0"/>
              <a:t>problem</a:t>
            </a:r>
          </a:p>
          <a:p>
            <a:pPr marL="263525" indent="-263525" algn="l"/>
            <a:r>
              <a:rPr lang="en-US" sz="2000" i="1" dirty="0"/>
              <a:t>Several Markov-blanket based algorithms available</a:t>
            </a:r>
          </a:p>
        </p:txBody>
      </p:sp>
      <p:grpSp>
        <p:nvGrpSpPr>
          <p:cNvPr id="6" name="Group 5">
            <a:extLst>
              <a:ext uri="{FF2B5EF4-FFF2-40B4-BE49-F238E27FC236}">
                <a16:creationId xmlns:a16="http://schemas.microsoft.com/office/drawing/2014/main" id="{B5F45DF7-01B7-4BF4-890D-866F885CF903}"/>
              </a:ext>
            </a:extLst>
          </p:cNvPr>
          <p:cNvGrpSpPr/>
          <p:nvPr/>
        </p:nvGrpSpPr>
        <p:grpSpPr>
          <a:xfrm>
            <a:off x="5046132" y="1104732"/>
            <a:ext cx="6536267" cy="5229013"/>
            <a:chOff x="5046132" y="1104732"/>
            <a:chExt cx="6536267" cy="5229013"/>
          </a:xfrm>
        </p:grpSpPr>
        <p:pic>
          <p:nvPicPr>
            <p:cNvPr id="9" name="Picture 8">
              <a:extLst>
                <a:ext uri="{FF2B5EF4-FFF2-40B4-BE49-F238E27FC236}">
                  <a16:creationId xmlns:a16="http://schemas.microsoft.com/office/drawing/2014/main" id="{27215EB3-1E21-44FA-B8DE-943F24158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132" y="1104732"/>
              <a:ext cx="6536267" cy="5229013"/>
            </a:xfrm>
            <a:prstGeom prst="rect">
              <a:avLst/>
            </a:prstGeom>
          </p:spPr>
        </p:pic>
        <p:sp>
          <p:nvSpPr>
            <p:cNvPr id="10" name="Oval 9">
              <a:extLst>
                <a:ext uri="{FF2B5EF4-FFF2-40B4-BE49-F238E27FC236}">
                  <a16:creationId xmlns:a16="http://schemas.microsoft.com/office/drawing/2014/main" id="{0EB50BE2-FC03-42AA-966E-7969AFD7B8D7}"/>
                </a:ext>
              </a:extLst>
            </p:cNvPr>
            <p:cNvSpPr/>
            <p:nvPr/>
          </p:nvSpPr>
          <p:spPr>
            <a:xfrm>
              <a:off x="7878726" y="3326879"/>
              <a:ext cx="818707" cy="260498"/>
            </a:xfrm>
            <a:prstGeom prst="ellipse">
              <a:avLst/>
            </a:prstGeom>
            <a:solidFill>
              <a:schemeClr val="tx1">
                <a:alpha val="50000"/>
              </a:schemeClr>
            </a:solidFill>
            <a:ln>
              <a:solidFill>
                <a:schemeClr val="tx1">
                  <a:lumMod val="90000"/>
                  <a:lumOff val="1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2E4A5C77-26B3-4260-8E69-EEB317A6130F}"/>
                </a:ext>
              </a:extLst>
            </p:cNvPr>
            <p:cNvSpPr/>
            <p:nvPr/>
          </p:nvSpPr>
          <p:spPr>
            <a:xfrm>
              <a:off x="7319927" y="3849819"/>
              <a:ext cx="54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2" name="Oval 11">
              <a:extLst>
                <a:ext uri="{FF2B5EF4-FFF2-40B4-BE49-F238E27FC236}">
                  <a16:creationId xmlns:a16="http://schemas.microsoft.com/office/drawing/2014/main" id="{4F39CD2A-0ED4-4884-98C5-815E05C7A972}"/>
                </a:ext>
              </a:extLst>
            </p:cNvPr>
            <p:cNvSpPr/>
            <p:nvPr/>
          </p:nvSpPr>
          <p:spPr>
            <a:xfrm>
              <a:off x="8067365" y="3849819"/>
              <a:ext cx="624092"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Oval 12">
              <a:extLst>
                <a:ext uri="{FF2B5EF4-FFF2-40B4-BE49-F238E27FC236}">
                  <a16:creationId xmlns:a16="http://schemas.microsoft.com/office/drawing/2014/main" id="{57E4C9E4-38B9-4B6E-97CF-A74A95C1BBE1}"/>
                </a:ext>
              </a:extLst>
            </p:cNvPr>
            <p:cNvSpPr/>
            <p:nvPr/>
          </p:nvSpPr>
          <p:spPr>
            <a:xfrm>
              <a:off x="8233114" y="1760303"/>
              <a:ext cx="741279"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Oval 13">
              <a:extLst>
                <a:ext uri="{FF2B5EF4-FFF2-40B4-BE49-F238E27FC236}">
                  <a16:creationId xmlns:a16="http://schemas.microsoft.com/office/drawing/2014/main" id="{55CCBB72-EFD4-4D33-9F5D-4C8E6D710C31}"/>
                </a:ext>
              </a:extLst>
            </p:cNvPr>
            <p:cNvSpPr/>
            <p:nvPr/>
          </p:nvSpPr>
          <p:spPr>
            <a:xfrm>
              <a:off x="7156529" y="2284032"/>
              <a:ext cx="900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Oval 14">
              <a:extLst>
                <a:ext uri="{FF2B5EF4-FFF2-40B4-BE49-F238E27FC236}">
                  <a16:creationId xmlns:a16="http://schemas.microsoft.com/office/drawing/2014/main" id="{C76FAAC1-D9B2-4802-B9F7-D571DA49639B}"/>
                </a:ext>
              </a:extLst>
            </p:cNvPr>
            <p:cNvSpPr/>
            <p:nvPr/>
          </p:nvSpPr>
          <p:spPr>
            <a:xfrm>
              <a:off x="8891600" y="3849819"/>
              <a:ext cx="864000"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6" name="Oval 15">
              <a:extLst>
                <a:ext uri="{FF2B5EF4-FFF2-40B4-BE49-F238E27FC236}">
                  <a16:creationId xmlns:a16="http://schemas.microsoft.com/office/drawing/2014/main" id="{50B5B671-F804-4807-86F8-A749E8558FAA}"/>
                </a:ext>
              </a:extLst>
            </p:cNvPr>
            <p:cNvSpPr/>
            <p:nvPr/>
          </p:nvSpPr>
          <p:spPr>
            <a:xfrm>
              <a:off x="10268149" y="3849819"/>
              <a:ext cx="675153" cy="260498"/>
            </a:xfrm>
            <a:prstGeom prst="ellipse">
              <a:avLst/>
            </a:prstGeom>
            <a:solidFill>
              <a:schemeClr val="bg2">
                <a:lumMod val="50000"/>
                <a:alpha val="50000"/>
              </a:schemeClr>
            </a:solidFill>
            <a:ln>
              <a:solidFill>
                <a:schemeClr val="bg2">
                  <a:lumMod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7" name="Oval 16">
              <a:extLst>
                <a:ext uri="{FF2B5EF4-FFF2-40B4-BE49-F238E27FC236}">
                  <a16:creationId xmlns:a16="http://schemas.microsoft.com/office/drawing/2014/main" id="{E43FF186-E099-49C8-AD47-7BC52FE7EDDE}"/>
                </a:ext>
              </a:extLst>
            </p:cNvPr>
            <p:cNvSpPr/>
            <p:nvPr/>
          </p:nvSpPr>
          <p:spPr>
            <a:xfrm>
              <a:off x="8936228" y="3329477"/>
              <a:ext cx="82720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18" name="Oval 17">
              <a:extLst>
                <a:ext uri="{FF2B5EF4-FFF2-40B4-BE49-F238E27FC236}">
                  <a16:creationId xmlns:a16="http://schemas.microsoft.com/office/drawing/2014/main" id="{0791F067-4534-49D5-8539-86C11801AF09}"/>
                </a:ext>
              </a:extLst>
            </p:cNvPr>
            <p:cNvSpPr/>
            <p:nvPr/>
          </p:nvSpPr>
          <p:spPr>
            <a:xfrm>
              <a:off x="10167374" y="3329477"/>
              <a:ext cx="591574" cy="260498"/>
            </a:xfrm>
            <a:prstGeom prst="ellipse">
              <a:avLst/>
            </a:prstGeom>
            <a:solidFill>
              <a:schemeClr val="tx2">
                <a:alpha val="50000"/>
              </a:schemeClr>
            </a:solidFill>
            <a:ln>
              <a:solidFill>
                <a:schemeClr val="tx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grpSp>
      <p:sp>
        <p:nvSpPr>
          <p:cNvPr id="19" name="Slide Number Placeholder 18">
            <a:extLst>
              <a:ext uri="{FF2B5EF4-FFF2-40B4-BE49-F238E27FC236}">
                <a16:creationId xmlns:a16="http://schemas.microsoft.com/office/drawing/2014/main" id="{34290FA9-62AC-4975-A82A-310049A296C2}"/>
              </a:ext>
            </a:extLst>
          </p:cNvPr>
          <p:cNvSpPr>
            <a:spLocks noGrp="1"/>
          </p:cNvSpPr>
          <p:nvPr>
            <p:ph type="sldNum" sz="quarter" idx="4"/>
          </p:nvPr>
        </p:nvSpPr>
        <p:spPr/>
        <p:txBody>
          <a:bodyPr/>
          <a:lstStyle/>
          <a:p>
            <a:fld id="{F3164A33-BA3B-4257-99BF-AAAE7BC3E136}" type="slidenum">
              <a:rPr lang="el-GR" smtClean="0"/>
              <a:pPr/>
              <a:t>57</a:t>
            </a:fld>
            <a:r>
              <a:rPr lang="en-US"/>
              <a:t> of 80</a:t>
            </a:r>
            <a:endParaRPr lang="el-GR" dirty="0"/>
          </a:p>
        </p:txBody>
      </p:sp>
    </p:spTree>
    <p:extLst>
      <p:ext uri="{BB962C8B-B14F-4D97-AF65-F5344CB8AC3E}">
        <p14:creationId xmlns:p14="http://schemas.microsoft.com/office/powerpoint/2010/main" val="25371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Predictive Analytics to Prescriptive and Causal Analytics</a:t>
            </a:r>
            <a:endParaRPr lang="el-GR" dirty="0"/>
          </a:p>
        </p:txBody>
      </p:sp>
      <p:sp>
        <p:nvSpPr>
          <p:cNvPr id="4" name="Slide Number Placeholder 3"/>
          <p:cNvSpPr>
            <a:spLocks noGrp="1"/>
          </p:cNvSpPr>
          <p:nvPr>
            <p:ph type="sldNum" sz="quarter" idx="12"/>
          </p:nvPr>
        </p:nvSpPr>
        <p:spPr/>
        <p:txBody>
          <a:bodyPr>
            <a:normAutofit fontScale="25000" lnSpcReduction="20000"/>
          </a:bodyPr>
          <a:lstStyle/>
          <a:p>
            <a:fld id="{D57F1E4F-1CFF-5643-939E-217C01CDF565}" type="slidenum">
              <a:rPr lang="en-US" smtClean="0"/>
              <a:pPr/>
              <a:t>58</a:t>
            </a:fld>
            <a:endParaRPr lang="en-US" dirty="0"/>
          </a:p>
        </p:txBody>
      </p:sp>
      <p:pic>
        <p:nvPicPr>
          <p:cNvPr id="6" name="Picture 5"/>
          <p:cNvPicPr>
            <a:picLocks noChangeAspect="1"/>
          </p:cNvPicPr>
          <p:nvPr/>
        </p:nvPicPr>
        <p:blipFill>
          <a:blip r:embed="rId2"/>
          <a:stretch>
            <a:fillRect/>
          </a:stretch>
        </p:blipFill>
        <p:spPr>
          <a:xfrm>
            <a:off x="5989990" y="2826701"/>
            <a:ext cx="4964522" cy="2665201"/>
          </a:xfrm>
          <a:prstGeom prst="rect">
            <a:avLst/>
          </a:prstGeom>
        </p:spPr>
      </p:pic>
      <p:pic>
        <p:nvPicPr>
          <p:cNvPr id="7" name="Picture 6"/>
          <p:cNvPicPr>
            <a:picLocks noChangeAspect="1"/>
          </p:cNvPicPr>
          <p:nvPr/>
        </p:nvPicPr>
        <p:blipFill>
          <a:blip r:embed="rId3"/>
          <a:stretch>
            <a:fillRect/>
          </a:stretch>
        </p:blipFill>
        <p:spPr>
          <a:xfrm>
            <a:off x="339524" y="2532384"/>
            <a:ext cx="5338345" cy="3475460"/>
          </a:xfrm>
          <a:prstGeom prst="rect">
            <a:avLst/>
          </a:prstGeom>
        </p:spPr>
      </p:pic>
      <p:sp>
        <p:nvSpPr>
          <p:cNvPr id="9" name="Curved Up Arrow 8"/>
          <p:cNvSpPr/>
          <p:nvPr/>
        </p:nvSpPr>
        <p:spPr>
          <a:xfrm flipH="1">
            <a:off x="4095528" y="5690795"/>
            <a:ext cx="3929676" cy="548127"/>
          </a:xfrm>
          <a:prstGeom prst="curved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Reconstruction</a:t>
            </a:r>
            <a:endParaRPr lang="el-GR" dirty="0">
              <a:solidFill>
                <a:schemeClr val="tx1"/>
              </a:solidFill>
            </a:endParaRPr>
          </a:p>
        </p:txBody>
      </p:sp>
      <p:sp>
        <p:nvSpPr>
          <p:cNvPr id="10" name="TextBox 9"/>
          <p:cNvSpPr txBox="1"/>
          <p:nvPr/>
        </p:nvSpPr>
        <p:spPr>
          <a:xfrm>
            <a:off x="1610496" y="1644428"/>
            <a:ext cx="7817708" cy="461665"/>
          </a:xfrm>
          <a:prstGeom prst="rect">
            <a:avLst/>
          </a:prstGeom>
          <a:solidFill>
            <a:srgbClr val="F8D8CA"/>
          </a:solidFill>
        </p:spPr>
        <p:txBody>
          <a:bodyPr wrap="square" rtlCol="0">
            <a:spAutoFit/>
          </a:bodyPr>
          <a:lstStyle/>
          <a:p>
            <a:r>
              <a:rPr lang="en-US" sz="2400" b="1" dirty="0"/>
              <a:t>Note: reverse-engineering problem!</a:t>
            </a:r>
            <a:endParaRPr lang="en-US" sz="2400" dirty="0"/>
          </a:p>
        </p:txBody>
      </p:sp>
      <p:sp>
        <p:nvSpPr>
          <p:cNvPr id="3" name="TextBox 2"/>
          <p:cNvSpPr txBox="1"/>
          <p:nvPr/>
        </p:nvSpPr>
        <p:spPr>
          <a:xfrm>
            <a:off x="374349" y="2178991"/>
            <a:ext cx="5303520" cy="369332"/>
          </a:xfrm>
          <a:prstGeom prst="rect">
            <a:avLst/>
          </a:prstGeom>
          <a:noFill/>
        </p:spPr>
        <p:txBody>
          <a:bodyPr wrap="square" rtlCol="0">
            <a:spAutoFit/>
          </a:bodyPr>
          <a:lstStyle/>
          <a:p>
            <a:r>
              <a:rPr lang="en-US" dirty="0"/>
              <a:t>(Unknown) Data-generating causal mechanism</a:t>
            </a:r>
          </a:p>
        </p:txBody>
      </p:sp>
      <p:sp>
        <p:nvSpPr>
          <p:cNvPr id="11" name="TextBox 10"/>
          <p:cNvSpPr txBox="1"/>
          <p:nvPr/>
        </p:nvSpPr>
        <p:spPr>
          <a:xfrm>
            <a:off x="5930842" y="2361155"/>
            <a:ext cx="3497362" cy="369332"/>
          </a:xfrm>
          <a:prstGeom prst="rect">
            <a:avLst/>
          </a:prstGeom>
          <a:noFill/>
        </p:spPr>
        <p:txBody>
          <a:bodyPr wrap="square" rtlCol="0">
            <a:spAutoFit/>
          </a:bodyPr>
          <a:lstStyle/>
          <a:p>
            <a:r>
              <a:rPr lang="en-US" dirty="0"/>
              <a:t>Available Data</a:t>
            </a:r>
          </a:p>
        </p:txBody>
      </p:sp>
    </p:spTree>
    <p:extLst>
      <p:ext uri="{BB962C8B-B14F-4D97-AF65-F5344CB8AC3E}">
        <p14:creationId xmlns:p14="http://schemas.microsoft.com/office/powerpoint/2010/main" val="150109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Advances in Feature Selection</a:t>
            </a:r>
          </a:p>
        </p:txBody>
      </p:sp>
      <p:sp>
        <p:nvSpPr>
          <p:cNvPr id="3" name="Content Placeholder 2"/>
          <p:cNvSpPr>
            <a:spLocks noGrp="1"/>
          </p:cNvSpPr>
          <p:nvPr>
            <p:ph idx="1"/>
          </p:nvPr>
        </p:nvSpPr>
        <p:spPr>
          <a:xfrm>
            <a:off x="1097280" y="1819373"/>
            <a:ext cx="10058400" cy="4243097"/>
          </a:xfrm>
        </p:spPr>
        <p:txBody>
          <a:bodyPr>
            <a:normAutofit lnSpcReduction="10000"/>
          </a:bodyPr>
          <a:lstStyle/>
          <a:p>
            <a:pPr marL="358775" indent="-358775"/>
            <a:r>
              <a:rPr lang="en-US" dirty="0"/>
              <a:t>Scale up to </a:t>
            </a:r>
            <a:r>
              <a:rPr lang="en-US" b="1" dirty="0">
                <a:solidFill>
                  <a:srgbClr val="C80000"/>
                </a:solidFill>
              </a:rPr>
              <a:t>tens of millions of features </a:t>
            </a:r>
            <a:r>
              <a:rPr lang="en-US" dirty="0"/>
              <a:t>and/or </a:t>
            </a:r>
            <a:r>
              <a:rPr lang="en-US" b="1" dirty="0">
                <a:solidFill>
                  <a:srgbClr val="C80000"/>
                </a:solidFill>
              </a:rPr>
              <a:t>hundreds of millions of samples </a:t>
            </a:r>
            <a:r>
              <a:rPr lang="en-US" dirty="0"/>
              <a:t>(Big Data)</a:t>
            </a:r>
          </a:p>
          <a:p>
            <a:pPr marL="358775" indent="-358775"/>
            <a:r>
              <a:rPr lang="en-US" dirty="0"/>
              <a:t>Scale down to </a:t>
            </a:r>
            <a:r>
              <a:rPr lang="en-US" b="1" dirty="0">
                <a:solidFill>
                  <a:srgbClr val="C80000"/>
                </a:solidFill>
              </a:rPr>
              <a:t>very few samples </a:t>
            </a:r>
            <a:r>
              <a:rPr lang="en-US" dirty="0"/>
              <a:t>(20-30)</a:t>
            </a:r>
          </a:p>
          <a:p>
            <a:pPr marL="358775" indent="-358775"/>
            <a:r>
              <a:rPr lang="en-US" dirty="0"/>
              <a:t>Consider </a:t>
            </a:r>
            <a:r>
              <a:rPr lang="en-US" b="1" dirty="0">
                <a:solidFill>
                  <a:srgbClr val="C80000"/>
                </a:solidFill>
              </a:rPr>
              <a:t>any type of outcome of interest</a:t>
            </a:r>
          </a:p>
          <a:p>
            <a:pPr marL="541655" lvl="2" indent="-358775"/>
            <a:r>
              <a:rPr lang="en-US" dirty="0"/>
              <a:t>Nominal, ordinal, count, time-to-event, continuous, zero-inflated continuous, time-course repeated measurement</a:t>
            </a:r>
          </a:p>
          <a:p>
            <a:pPr marL="358775" indent="-358775"/>
            <a:r>
              <a:rPr lang="en-US" dirty="0"/>
              <a:t>Identify </a:t>
            </a:r>
            <a:r>
              <a:rPr lang="en-US" b="1" dirty="0">
                <a:solidFill>
                  <a:srgbClr val="C80000"/>
                </a:solidFill>
              </a:rPr>
              <a:t>multiple, statistically equivalent solutions</a:t>
            </a:r>
          </a:p>
          <a:p>
            <a:pPr marL="358775" indent="-358775"/>
            <a:endParaRPr lang="en-US" b="1" dirty="0">
              <a:solidFill>
                <a:srgbClr val="C80000"/>
              </a:solidFill>
            </a:endParaRPr>
          </a:p>
          <a:p>
            <a:pPr marL="358775" indent="-358775"/>
            <a:r>
              <a:rPr lang="en-US" b="1" dirty="0">
                <a:solidFill>
                  <a:srgbClr val="C80000"/>
                </a:solidFill>
              </a:rPr>
              <a:t>Open Source R MXM Package</a:t>
            </a:r>
          </a:p>
        </p:txBody>
      </p:sp>
      <p:sp>
        <p:nvSpPr>
          <p:cNvPr id="7" name="Slide Number Placeholder 6">
            <a:extLst>
              <a:ext uri="{FF2B5EF4-FFF2-40B4-BE49-F238E27FC236}">
                <a16:creationId xmlns:a16="http://schemas.microsoft.com/office/drawing/2014/main" id="{8AF55B5C-02F0-41BA-82F9-7015FE53C24C}"/>
              </a:ext>
            </a:extLst>
          </p:cNvPr>
          <p:cNvSpPr>
            <a:spLocks noGrp="1"/>
          </p:cNvSpPr>
          <p:nvPr>
            <p:ph type="sldNum" sz="quarter" idx="4"/>
          </p:nvPr>
        </p:nvSpPr>
        <p:spPr/>
        <p:txBody>
          <a:bodyPr/>
          <a:lstStyle/>
          <a:p>
            <a:fld id="{F3164A33-BA3B-4257-99BF-AAAE7BC3E136}" type="slidenum">
              <a:rPr lang="el-GR" smtClean="0"/>
              <a:pPr/>
              <a:t>59</a:t>
            </a:fld>
            <a:r>
              <a:rPr lang="en-US"/>
              <a:t> of 80</a:t>
            </a:r>
            <a:endParaRPr lang="el-GR" dirty="0"/>
          </a:p>
        </p:txBody>
      </p:sp>
    </p:spTree>
    <p:extLst>
      <p:ext uri="{BB962C8B-B14F-4D97-AF65-F5344CB8AC3E}">
        <p14:creationId xmlns:p14="http://schemas.microsoft.com/office/powerpoint/2010/main" val="3454068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9954" y="40571"/>
            <a:ext cx="10515600" cy="1325563"/>
          </a:xfrm>
        </p:spPr>
        <p:txBody>
          <a:bodyPr>
            <a:normAutofit fontScale="90000"/>
          </a:bodyPr>
          <a:lstStyle/>
          <a:p>
            <a:r>
              <a:rPr lang="en-US" dirty="0"/>
              <a:t>Learn to Diagnose </a:t>
            </a:r>
            <a:r>
              <a:rPr lang="en-US" dirty="0" err="1"/>
              <a:t>Alzheimers</a:t>
            </a:r>
            <a:r>
              <a:rPr lang="en-US" dirty="0"/>
              <a:t> from molecular blood measurements</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663064"/>
            <a:ext cx="10410092" cy="3985896"/>
          </a:xfrm>
          <a:prstGeom prst="rect">
            <a:avLst/>
          </a:prstGeom>
        </p:spPr>
      </p:pic>
      <p:sp>
        <p:nvSpPr>
          <p:cNvPr id="3" name="Content Placeholder 2">
            <a:extLst>
              <a:ext uri="{FF2B5EF4-FFF2-40B4-BE49-F238E27FC236}">
                <a16:creationId xmlns:a16="http://schemas.microsoft.com/office/drawing/2014/main" id="{A6987806-8898-4ABA-9919-522829E826F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58521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4D9D2F-97FB-4EEA-B148-E4C84BAD2488}"/>
              </a:ext>
            </a:extLst>
          </p:cNvPr>
          <p:cNvSpPr>
            <a:spLocks noGrp="1"/>
          </p:cNvSpPr>
          <p:nvPr>
            <p:ph type="title"/>
          </p:nvPr>
        </p:nvSpPr>
        <p:spPr/>
        <p:txBody>
          <a:bodyPr/>
          <a:lstStyle/>
          <a:p>
            <a:r>
              <a:rPr lang="en-US" dirty="0"/>
              <a:t>Feature Selection Methods</a:t>
            </a:r>
          </a:p>
        </p:txBody>
      </p:sp>
      <p:graphicFrame>
        <p:nvGraphicFramePr>
          <p:cNvPr id="4" name="Θέση περιεχομένου 3">
            <a:extLst>
              <a:ext uri="{FF2B5EF4-FFF2-40B4-BE49-F238E27FC236}">
                <a16:creationId xmlns:a16="http://schemas.microsoft.com/office/drawing/2014/main" id="{08048CF5-3C06-4CC2-83FD-B4C09AC880F3}"/>
              </a:ext>
            </a:extLst>
          </p:cNvPr>
          <p:cNvGraphicFramePr>
            <a:graphicFrameLocks noGrp="1"/>
          </p:cNvGraphicFramePr>
          <p:nvPr>
            <p:ph idx="1"/>
            <p:extLst/>
          </p:nvPr>
        </p:nvGraphicFramePr>
        <p:xfrm>
          <a:off x="833609" y="1660594"/>
          <a:ext cx="10512000" cy="4155440"/>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1431944013"/>
                    </a:ext>
                  </a:extLst>
                </a:gridCol>
                <a:gridCol w="1152000">
                  <a:extLst>
                    <a:ext uri="{9D8B030D-6E8A-4147-A177-3AD203B41FA5}">
                      <a16:colId xmlns:a16="http://schemas.microsoft.com/office/drawing/2014/main" val="2195738032"/>
                    </a:ext>
                  </a:extLst>
                </a:gridCol>
                <a:gridCol w="1008000">
                  <a:extLst>
                    <a:ext uri="{9D8B030D-6E8A-4147-A177-3AD203B41FA5}">
                      <a16:colId xmlns:a16="http://schemas.microsoft.com/office/drawing/2014/main" val="2206030575"/>
                    </a:ext>
                  </a:extLst>
                </a:gridCol>
                <a:gridCol w="1044000">
                  <a:extLst>
                    <a:ext uri="{9D8B030D-6E8A-4147-A177-3AD203B41FA5}">
                      <a16:colId xmlns:a16="http://schemas.microsoft.com/office/drawing/2014/main" val="3542242933"/>
                    </a:ext>
                  </a:extLst>
                </a:gridCol>
                <a:gridCol w="1080000">
                  <a:extLst>
                    <a:ext uri="{9D8B030D-6E8A-4147-A177-3AD203B41FA5}">
                      <a16:colId xmlns:a16="http://schemas.microsoft.com/office/drawing/2014/main" val="1451154767"/>
                    </a:ext>
                  </a:extLst>
                </a:gridCol>
                <a:gridCol w="2304000">
                  <a:extLst>
                    <a:ext uri="{9D8B030D-6E8A-4147-A177-3AD203B41FA5}">
                      <a16:colId xmlns:a16="http://schemas.microsoft.com/office/drawing/2014/main" val="2555310631"/>
                    </a:ext>
                  </a:extLst>
                </a:gridCol>
                <a:gridCol w="1728000">
                  <a:extLst>
                    <a:ext uri="{9D8B030D-6E8A-4147-A177-3AD203B41FA5}">
                      <a16:colId xmlns:a16="http://schemas.microsoft.com/office/drawing/2014/main" val="2557098257"/>
                    </a:ext>
                  </a:extLst>
                </a:gridCol>
                <a:gridCol w="1152000">
                  <a:extLst>
                    <a:ext uri="{9D8B030D-6E8A-4147-A177-3AD203B41FA5}">
                      <a16:colId xmlns:a16="http://schemas.microsoft.com/office/drawing/2014/main" val="3148392223"/>
                    </a:ext>
                  </a:extLst>
                </a:gridCol>
              </a:tblGrid>
              <a:tr h="370840">
                <a:tc>
                  <a:txBody>
                    <a:bodyPr/>
                    <a:lstStyle/>
                    <a:p>
                      <a:pPr algn="ctr"/>
                      <a:r>
                        <a:rPr lang="en-US" sz="1600" dirty="0"/>
                        <a:t>Algorithm</a:t>
                      </a:r>
                    </a:p>
                  </a:txBody>
                  <a:tcPr anchor="ctr">
                    <a:solidFill>
                      <a:srgbClr val="C80000"/>
                    </a:solidFill>
                  </a:tcPr>
                </a:tc>
                <a:tc>
                  <a:txBody>
                    <a:bodyPr/>
                    <a:lstStyle/>
                    <a:p>
                      <a:pPr algn="ctr"/>
                      <a:r>
                        <a:rPr lang="en-US" sz="1600" dirty="0"/>
                        <a:t>Outcome</a:t>
                      </a:r>
                    </a:p>
                  </a:txBody>
                  <a:tcPr anchor="ctr">
                    <a:solidFill>
                      <a:srgbClr val="C80000"/>
                    </a:solidFill>
                  </a:tcPr>
                </a:tc>
                <a:tc>
                  <a:txBody>
                    <a:bodyPr/>
                    <a:lstStyle/>
                    <a:p>
                      <a:pPr algn="ctr"/>
                      <a:r>
                        <a:rPr lang="en-US" sz="1600" dirty="0"/>
                        <a:t>#Samples</a:t>
                      </a:r>
                    </a:p>
                  </a:txBody>
                  <a:tcPr anchor="ctr">
                    <a:solidFill>
                      <a:srgbClr val="C80000"/>
                    </a:solidFill>
                  </a:tcPr>
                </a:tc>
                <a:tc>
                  <a:txBody>
                    <a:bodyPr/>
                    <a:lstStyle/>
                    <a:p>
                      <a:pPr algn="ctr"/>
                      <a:r>
                        <a:rPr lang="en-US" sz="1600" dirty="0"/>
                        <a:t>#Features</a:t>
                      </a:r>
                    </a:p>
                  </a:txBody>
                  <a:tcPr anchor="ctr">
                    <a:solidFill>
                      <a:srgbClr val="C80000"/>
                    </a:solidFill>
                  </a:tcPr>
                </a:tc>
                <a:tc>
                  <a:txBody>
                    <a:bodyPr/>
                    <a:lstStyle/>
                    <a:p>
                      <a:pPr algn="ctr"/>
                      <a:r>
                        <a:rPr lang="en-US" sz="1600" dirty="0"/>
                        <a:t>#solutions</a:t>
                      </a:r>
                    </a:p>
                  </a:txBody>
                  <a:tcPr anchor="ctr">
                    <a:solidFill>
                      <a:srgbClr val="C80000"/>
                    </a:solidFill>
                  </a:tcPr>
                </a:tc>
                <a:tc>
                  <a:txBody>
                    <a:bodyPr/>
                    <a:lstStyle/>
                    <a:p>
                      <a:pPr algn="ctr"/>
                      <a:r>
                        <a:rPr lang="en-US" sz="1600" dirty="0"/>
                        <a:t>Reference</a:t>
                      </a:r>
                    </a:p>
                  </a:txBody>
                  <a:tcPr anchor="ctr">
                    <a:solidFill>
                      <a:srgbClr val="C80000"/>
                    </a:solidFill>
                  </a:tcPr>
                </a:tc>
                <a:tc>
                  <a:txBody>
                    <a:bodyPr/>
                    <a:lstStyle/>
                    <a:p>
                      <a:pPr algn="ctr"/>
                      <a:r>
                        <a:rPr lang="en-US" sz="1600" dirty="0"/>
                        <a:t>Comments</a:t>
                      </a:r>
                    </a:p>
                  </a:txBody>
                  <a:tcPr anchor="ctr">
                    <a:solidFill>
                      <a:srgbClr val="C80000"/>
                    </a:solidFill>
                  </a:tcPr>
                </a:tc>
                <a:tc>
                  <a:txBody>
                    <a:bodyPr/>
                    <a:lstStyle/>
                    <a:p>
                      <a:pPr algn="ctr"/>
                      <a:r>
                        <a:rPr lang="en-US" sz="1600" dirty="0"/>
                        <a:t>Guarantees</a:t>
                      </a:r>
                    </a:p>
                  </a:txBody>
                  <a:tcPr anchor="ctr">
                    <a:solidFill>
                      <a:srgbClr val="C80000"/>
                    </a:solidFill>
                  </a:tcPr>
                </a:tc>
                <a:extLst>
                  <a:ext uri="{0D108BD9-81ED-4DB2-BD59-A6C34878D82A}">
                    <a16:rowId xmlns:a16="http://schemas.microsoft.com/office/drawing/2014/main" val="1209086962"/>
                  </a:ext>
                </a:extLst>
              </a:tr>
              <a:tr h="370840">
                <a:tc>
                  <a:txBody>
                    <a:bodyPr/>
                    <a:lstStyle/>
                    <a:p>
                      <a:pPr algn="ctr"/>
                      <a:r>
                        <a:rPr lang="en-US" sz="1600" dirty="0"/>
                        <a:t>MMPC</a:t>
                      </a:r>
                    </a:p>
                  </a:txBody>
                  <a:tcPr anchor="ctr"/>
                </a:tc>
                <a:tc>
                  <a:txBody>
                    <a:bodyPr/>
                    <a:lstStyle/>
                    <a:p>
                      <a:pPr algn="ctr"/>
                      <a:r>
                        <a:rPr lang="en-US" sz="1600" dirty="0"/>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&lt;10</a:t>
                      </a:r>
                      <a:r>
                        <a:rPr lang="en-US" sz="1600" baseline="30000" dirty="0"/>
                        <a:t>3</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5</a:t>
                      </a:r>
                      <a:endParaRPr lang="en-US" sz="1600" dirty="0"/>
                    </a:p>
                  </a:txBody>
                  <a:tcPr anchor="ctr"/>
                </a:tc>
                <a:tc>
                  <a:txBody>
                    <a:bodyPr/>
                    <a:lstStyle/>
                    <a:p>
                      <a:pPr algn="ctr"/>
                      <a:r>
                        <a:rPr lang="en-US" sz="1600" dirty="0"/>
                        <a:t>one</a:t>
                      </a:r>
                    </a:p>
                  </a:txBody>
                  <a:tcPr anchor="ctr"/>
                </a:tc>
                <a:tc>
                  <a:txBody>
                    <a:bodyPr/>
                    <a:lstStyle/>
                    <a:p>
                      <a:pPr algn="ctr"/>
                      <a:r>
                        <a:rPr lang="en-US" sz="1200" dirty="0"/>
                        <a:t>[</a:t>
                      </a:r>
                      <a:r>
                        <a:rPr lang="en-US" sz="1200" dirty="0" err="1"/>
                        <a:t>Tsamardinos</a:t>
                      </a:r>
                      <a:r>
                        <a:rPr lang="en-US" sz="1200" dirty="0"/>
                        <a:t>, I., </a:t>
                      </a:r>
                      <a:r>
                        <a:rPr lang="en-US" sz="1200" i="1" dirty="0"/>
                        <a:t>et al</a:t>
                      </a:r>
                      <a:r>
                        <a:rPr lang="en-US" sz="1200" dirty="0"/>
                        <a:t>. (2003), KDD]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Better for small sample size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ym typeface="Symbol" panose="05050102010706020507" pitchFamily="18" charset="2"/>
                        </a:rPr>
                        <a:t>MB</a:t>
                      </a:r>
                      <a:endParaRPr lang="en-US" sz="1600" dirty="0"/>
                    </a:p>
                  </a:txBody>
                  <a:tcPr anchor="ctr"/>
                </a:tc>
                <a:extLst>
                  <a:ext uri="{0D108BD9-81ED-4DB2-BD59-A6C34878D82A}">
                    <a16:rowId xmlns:a16="http://schemas.microsoft.com/office/drawing/2014/main" val="156383875"/>
                  </a:ext>
                </a:extLst>
              </a:tr>
              <a:tr h="370840">
                <a:tc>
                  <a:txBody>
                    <a:bodyPr/>
                    <a:lstStyle/>
                    <a:p>
                      <a:pPr algn="ctr"/>
                      <a:r>
                        <a:rPr lang="en-US" sz="1600" dirty="0"/>
                        <a:t>FBED</a:t>
                      </a:r>
                    </a:p>
                  </a:txBody>
                  <a:tcPr anchor="ctr"/>
                </a:tc>
                <a:tc>
                  <a:txBody>
                    <a:bodyPr/>
                    <a:lstStyle/>
                    <a:p>
                      <a:pPr algn="ctr"/>
                      <a:r>
                        <a:rPr lang="en-US" sz="1600" dirty="0"/>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3 </a:t>
                      </a:r>
                      <a:r>
                        <a:rPr lang="en-US" sz="1600" baseline="0" dirty="0"/>
                        <a:t>- </a:t>
                      </a:r>
                      <a:r>
                        <a:rPr lang="en-US" sz="1600" dirty="0"/>
                        <a:t>10</a:t>
                      </a:r>
                      <a:r>
                        <a:rPr lang="en-US" sz="1600" baseline="30000" dirty="0"/>
                        <a:t>5</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5</a:t>
                      </a:r>
                      <a:endParaRPr lang="en-US" sz="1600" dirty="0"/>
                    </a:p>
                  </a:txBody>
                  <a:tcPr anchor="ctr"/>
                </a:tc>
                <a:tc>
                  <a:txBody>
                    <a:bodyPr/>
                    <a:lstStyle/>
                    <a:p>
                      <a:pPr algn="ctr"/>
                      <a:r>
                        <a:rPr lang="en-US" sz="1600" dirty="0"/>
                        <a:t>one</a:t>
                      </a:r>
                    </a:p>
                  </a:txBody>
                  <a:tcPr anchor="ctr"/>
                </a:tc>
                <a:tc>
                  <a:txBody>
                    <a:bodyPr/>
                    <a:lstStyle/>
                    <a:p>
                      <a:pPr algn="ctr"/>
                      <a:r>
                        <a:rPr lang="en-US" sz="1200" dirty="0"/>
                        <a:t>[</a:t>
                      </a:r>
                      <a:r>
                        <a:rPr lang="en-US" sz="1200" dirty="0" err="1"/>
                        <a:t>Borboudakis</a:t>
                      </a:r>
                      <a:r>
                        <a:rPr lang="en-US" sz="1200" dirty="0"/>
                        <a:t>, G., </a:t>
                      </a:r>
                      <a:r>
                        <a:rPr lang="en-US" sz="1200" i="1" dirty="0"/>
                        <a:t>et al</a:t>
                      </a:r>
                      <a:r>
                        <a:rPr lang="en-US" sz="1200" dirty="0"/>
                        <a:t>. (2017), https://arxiv.org/abs/1705.10770]</a:t>
                      </a:r>
                    </a:p>
                  </a:txBody>
                  <a:tcPr anchor="ctr"/>
                </a:tc>
                <a:tc>
                  <a:txBody>
                    <a:bodyPr/>
                    <a:lstStyle/>
                    <a:p>
                      <a:pPr algn="ctr"/>
                      <a:r>
                        <a:rPr lang="en-US" sz="1600" dirty="0"/>
                        <a:t>Better for medium sample size</a:t>
                      </a:r>
                    </a:p>
                  </a:txBody>
                  <a:tcPr anchor="ctr"/>
                </a:tc>
                <a:tc>
                  <a:txBody>
                    <a:bodyPr/>
                    <a:lstStyle/>
                    <a:p>
                      <a:pPr algn="ctr"/>
                      <a:r>
                        <a:rPr lang="en-US" sz="1600" dirty="0"/>
                        <a:t>MB</a:t>
                      </a:r>
                    </a:p>
                  </a:txBody>
                  <a:tcPr anchor="ctr"/>
                </a:tc>
                <a:extLst>
                  <a:ext uri="{0D108BD9-81ED-4DB2-BD59-A6C34878D82A}">
                    <a16:rowId xmlns:a16="http://schemas.microsoft.com/office/drawing/2014/main" val="1715968786"/>
                  </a:ext>
                </a:extLst>
              </a:tr>
              <a:tr h="370840">
                <a:tc>
                  <a:txBody>
                    <a:bodyPr/>
                    <a:lstStyle/>
                    <a:p>
                      <a:pPr algn="ctr"/>
                      <a:r>
                        <a:rPr lang="en-US" sz="1600" dirty="0" err="1"/>
                        <a:t>gOMP</a:t>
                      </a:r>
                      <a:endParaRPr lang="en-US" sz="1600" dirty="0"/>
                    </a:p>
                  </a:txBody>
                  <a:tcPr anchor="ctr"/>
                </a:tc>
                <a:tc>
                  <a:txBody>
                    <a:bodyPr/>
                    <a:lstStyle/>
                    <a:p>
                      <a:pPr algn="ctr"/>
                      <a:r>
                        <a:rPr lang="en-US" sz="1600" dirty="0"/>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3 </a:t>
                      </a:r>
                      <a:r>
                        <a:rPr lang="en-US" sz="1600" baseline="0" dirty="0"/>
                        <a:t>- </a:t>
                      </a:r>
                      <a:r>
                        <a:rPr lang="en-US" sz="1600" dirty="0"/>
                        <a:t>10</a:t>
                      </a:r>
                      <a:r>
                        <a:rPr lang="en-US" sz="1600" baseline="30000" dirty="0"/>
                        <a:t>5</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5</a:t>
                      </a:r>
                      <a:endParaRPr lang="en-US" sz="1600" dirty="0"/>
                    </a:p>
                  </a:txBody>
                  <a:tcPr anchor="ctr"/>
                </a:tc>
                <a:tc>
                  <a:txBody>
                    <a:bodyPr/>
                    <a:lstStyle/>
                    <a:p>
                      <a:pPr algn="ctr"/>
                      <a:r>
                        <a:rPr lang="en-US" sz="1600" dirty="0"/>
                        <a:t>one</a:t>
                      </a:r>
                    </a:p>
                  </a:txBody>
                  <a:tcPr anchor="ctr"/>
                </a:tc>
                <a:tc>
                  <a:txBody>
                    <a:bodyPr/>
                    <a:lstStyle/>
                    <a:p>
                      <a:pPr algn="ctr"/>
                      <a:r>
                        <a:rPr lang="en-US" sz="1200" dirty="0"/>
                        <a:t>[</a:t>
                      </a:r>
                      <a:r>
                        <a:rPr lang="en-US" sz="1200" dirty="0" err="1"/>
                        <a:t>Tsagris</a:t>
                      </a:r>
                      <a:r>
                        <a:rPr lang="en-US" sz="1200" dirty="0"/>
                        <a:t>, M., </a:t>
                      </a:r>
                      <a:r>
                        <a:rPr lang="en-US" sz="1200" i="1" dirty="0"/>
                        <a:t>et al</a:t>
                      </a:r>
                      <a:r>
                        <a:rPr lang="en-US" sz="1200" dirty="0"/>
                        <a:t>. (2018), https://www.biorxiv.org/content/early/2018/10/03/431734]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Better for medium sample size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ym typeface="Symbol" panose="05050102010706020507" pitchFamily="18" charset="2"/>
                        </a:rPr>
                        <a:t>MB</a:t>
                      </a:r>
                      <a:endParaRPr lang="en-US" sz="1600" dirty="0"/>
                    </a:p>
                  </a:txBody>
                  <a:tcPr anchor="ctr"/>
                </a:tc>
                <a:extLst>
                  <a:ext uri="{0D108BD9-81ED-4DB2-BD59-A6C34878D82A}">
                    <a16:rowId xmlns:a16="http://schemas.microsoft.com/office/drawing/2014/main" val="3176435985"/>
                  </a:ext>
                </a:extLst>
              </a:tr>
              <a:tr h="370840">
                <a:tc>
                  <a:txBody>
                    <a:bodyPr/>
                    <a:lstStyle/>
                    <a:p>
                      <a:pPr algn="ctr"/>
                      <a:r>
                        <a:rPr lang="en-US" sz="1600" dirty="0"/>
                        <a:t>PFBP</a:t>
                      </a:r>
                    </a:p>
                  </a:txBody>
                  <a:tcPr anchor="ctr"/>
                </a:tc>
                <a:tc>
                  <a:txBody>
                    <a:bodyPr/>
                    <a:lstStyle/>
                    <a:p>
                      <a:pPr algn="ctr"/>
                      <a:r>
                        <a:rPr lang="en-US" sz="1600" dirty="0"/>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Infinite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7</a:t>
                      </a:r>
                      <a:endParaRPr lang="en-US" sz="1600" dirty="0"/>
                    </a:p>
                  </a:txBody>
                  <a:tcPr anchor="ctr"/>
                </a:tc>
                <a:tc>
                  <a:txBody>
                    <a:bodyPr/>
                    <a:lstStyle/>
                    <a:p>
                      <a:pPr algn="ctr"/>
                      <a:r>
                        <a:rPr lang="en-US" sz="1600" dirty="0"/>
                        <a:t>one</a:t>
                      </a:r>
                    </a:p>
                  </a:txBody>
                  <a:tcPr anchor="ctr"/>
                </a:tc>
                <a:tc>
                  <a:txBody>
                    <a:bodyPr/>
                    <a:lstStyle/>
                    <a:p>
                      <a:pPr algn="ctr"/>
                      <a:r>
                        <a:rPr lang="en-US" sz="1200" dirty="0"/>
                        <a:t>[</a:t>
                      </a:r>
                      <a:r>
                        <a:rPr lang="en-US" sz="1200" dirty="0" err="1"/>
                        <a:t>Tsamardinos</a:t>
                      </a:r>
                      <a:r>
                        <a:rPr lang="en-US" sz="1200" dirty="0"/>
                        <a:t>, I., </a:t>
                      </a:r>
                      <a:r>
                        <a:rPr lang="en-US" sz="1200" i="1" dirty="0"/>
                        <a:t>et al</a:t>
                      </a:r>
                      <a:r>
                        <a:rPr lang="en-US" sz="1200" dirty="0"/>
                        <a:t>. (2017), https://arxiv.org/abs/1708.07178]</a:t>
                      </a:r>
                    </a:p>
                  </a:txBody>
                  <a:tcPr anchor="ctr"/>
                </a:tc>
                <a:tc>
                  <a:txBody>
                    <a:bodyPr/>
                    <a:lstStyle/>
                    <a:p>
                      <a:pPr algn="ctr"/>
                      <a:r>
                        <a:rPr lang="en-US" sz="1600" dirty="0"/>
                        <a:t>Big Data</a:t>
                      </a:r>
                    </a:p>
                  </a:txBody>
                  <a:tcPr anchor="ctr"/>
                </a:tc>
                <a:tc>
                  <a:txBody>
                    <a:bodyPr/>
                    <a:lstStyle/>
                    <a:p>
                      <a:pPr algn="ctr"/>
                      <a:r>
                        <a:rPr lang="en-US" sz="1600" dirty="0"/>
                        <a:t>MB</a:t>
                      </a:r>
                    </a:p>
                  </a:txBody>
                  <a:tcPr anchor="ctr"/>
                </a:tc>
                <a:extLst>
                  <a:ext uri="{0D108BD9-81ED-4DB2-BD59-A6C34878D82A}">
                    <a16:rowId xmlns:a16="http://schemas.microsoft.com/office/drawing/2014/main" val="1503604804"/>
                  </a:ext>
                </a:extLst>
              </a:tr>
              <a:tr h="370840">
                <a:tc>
                  <a:txBody>
                    <a:bodyPr/>
                    <a:lstStyle/>
                    <a:p>
                      <a:pPr algn="ctr"/>
                      <a:r>
                        <a:rPr lang="en-US" sz="1600" dirty="0"/>
                        <a:t>SES</a:t>
                      </a:r>
                    </a:p>
                  </a:txBody>
                  <a:tcPr anchor="ctr"/>
                </a:tc>
                <a:tc>
                  <a:txBody>
                    <a:bodyPr/>
                    <a:lstStyle/>
                    <a:p>
                      <a:pPr algn="ctr"/>
                      <a:r>
                        <a:rPr lang="en-US" sz="1600" dirty="0"/>
                        <a:t>Any</a:t>
                      </a:r>
                    </a:p>
                  </a:txBody>
                  <a:tcPr anchor="ctr"/>
                </a:tc>
                <a:tc>
                  <a:txBody>
                    <a:bodyPr/>
                    <a:lstStyle/>
                    <a:p>
                      <a:pPr algn="ctr"/>
                      <a:r>
                        <a:rPr lang="en-US" sz="1600" dirty="0"/>
                        <a:t>&lt;10</a:t>
                      </a:r>
                      <a:r>
                        <a:rPr lang="en-US" sz="1600" baseline="30000" dirty="0"/>
                        <a:t>3</a:t>
                      </a:r>
                      <a:endParaRPr lang="en-US" sz="1600" dirty="0"/>
                    </a:p>
                  </a:txBody>
                  <a:tcPr anchor="ctr"/>
                </a:tc>
                <a:tc>
                  <a:txBody>
                    <a:bodyPr/>
                    <a:lstStyle/>
                    <a:p>
                      <a:pPr algn="ctr"/>
                      <a:r>
                        <a:rPr lang="en-US" sz="1600" dirty="0"/>
                        <a:t>10</a:t>
                      </a:r>
                      <a:r>
                        <a:rPr lang="en-US" sz="1600" baseline="30000" dirty="0"/>
                        <a:t>5</a:t>
                      </a:r>
                      <a:endParaRPr lang="en-US" sz="1600" dirty="0"/>
                    </a:p>
                  </a:txBody>
                  <a:tcPr anchor="ctr"/>
                </a:tc>
                <a:tc>
                  <a:txBody>
                    <a:bodyPr/>
                    <a:lstStyle/>
                    <a:p>
                      <a:pPr algn="ctr"/>
                      <a:r>
                        <a:rPr lang="en-US" sz="1600" dirty="0"/>
                        <a:t>many</a:t>
                      </a:r>
                    </a:p>
                  </a:txBody>
                  <a:tcPr anchor="ctr"/>
                </a:tc>
                <a:tc>
                  <a:txBody>
                    <a:bodyPr/>
                    <a:lstStyle/>
                    <a:p>
                      <a:pPr algn="ctr"/>
                      <a:r>
                        <a:rPr lang="en-US" sz="1200" dirty="0"/>
                        <a:t>[</a:t>
                      </a:r>
                      <a:r>
                        <a:rPr lang="en-US" sz="1200" dirty="0" err="1"/>
                        <a:t>Lagani</a:t>
                      </a:r>
                      <a:r>
                        <a:rPr lang="en-US" sz="1200" dirty="0"/>
                        <a:t>, V., </a:t>
                      </a:r>
                      <a:r>
                        <a:rPr lang="en-US" sz="1200" i="1" dirty="0"/>
                        <a:t>et al</a:t>
                      </a:r>
                      <a:r>
                        <a:rPr lang="en-US" sz="1200" dirty="0"/>
                        <a:t>. (2017), 80, 7, Journal of statistical software]</a:t>
                      </a:r>
                    </a:p>
                  </a:txBody>
                  <a:tcPr anchor="ctr"/>
                </a:tc>
                <a:tc>
                  <a:txBody>
                    <a:bodyPr/>
                    <a:lstStyle/>
                    <a:p>
                      <a:pPr algn="ctr"/>
                      <a:r>
                        <a:rPr lang="en-US" sz="1600" dirty="0"/>
                        <a:t>Better for small sample size</a:t>
                      </a:r>
                    </a:p>
                  </a:txBody>
                  <a:tcPr anchor="ctr"/>
                </a:tc>
                <a:tc>
                  <a:txBody>
                    <a:bodyPr/>
                    <a:lstStyle/>
                    <a:p>
                      <a:pPr algn="ctr"/>
                      <a:r>
                        <a:rPr lang="en-US" sz="1600" dirty="0">
                          <a:sym typeface="Symbol" panose="05050102010706020507" pitchFamily="18" charset="2"/>
                        </a:rPr>
                        <a:t>MB</a:t>
                      </a:r>
                      <a:endParaRPr lang="en-US" sz="1600" dirty="0"/>
                    </a:p>
                  </a:txBody>
                  <a:tcPr anchor="ctr"/>
                </a:tc>
                <a:extLst>
                  <a:ext uri="{0D108BD9-81ED-4DB2-BD59-A6C34878D82A}">
                    <a16:rowId xmlns:a16="http://schemas.microsoft.com/office/drawing/2014/main" val="2404544341"/>
                  </a:ext>
                </a:extLst>
              </a:tr>
              <a:tr h="370840">
                <a:tc>
                  <a:txBody>
                    <a:bodyPr/>
                    <a:lstStyle/>
                    <a:p>
                      <a:pPr algn="ctr"/>
                      <a:r>
                        <a:rPr lang="en-US" sz="1600" dirty="0" err="1"/>
                        <a:t>MLasso</a:t>
                      </a:r>
                      <a:endParaRPr lang="en-US" sz="1600" dirty="0"/>
                    </a:p>
                  </a:txBody>
                  <a:tcPr anchor="ctr"/>
                </a:tc>
                <a:tc>
                  <a:txBody>
                    <a:bodyPr/>
                    <a:lstStyle/>
                    <a:p>
                      <a:pPr algn="ctr"/>
                      <a:r>
                        <a:rPr lang="en-US" sz="1600" dirty="0"/>
                        <a:t>Discrete, Continuous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4</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5</a:t>
                      </a:r>
                      <a:endParaRPr lang="en-US" sz="1600" dirty="0"/>
                    </a:p>
                  </a:txBody>
                  <a:tcPr anchor="ctr"/>
                </a:tc>
                <a:tc>
                  <a:txBody>
                    <a:bodyPr/>
                    <a:lstStyle/>
                    <a:p>
                      <a:pPr algn="ctr"/>
                      <a:r>
                        <a:rPr lang="en-US" sz="1600" dirty="0"/>
                        <a:t>many</a:t>
                      </a:r>
                    </a:p>
                  </a:txBody>
                  <a:tcPr anchor="ctr"/>
                </a:tc>
                <a:tc>
                  <a:txBody>
                    <a:bodyPr/>
                    <a:lstStyle/>
                    <a:p>
                      <a:pPr algn="ctr"/>
                      <a:r>
                        <a:rPr lang="en-US" sz="1200" dirty="0"/>
                        <a:t>[</a:t>
                      </a:r>
                      <a:r>
                        <a:rPr lang="en-US" sz="1200" dirty="0" err="1"/>
                        <a:t>Pantazis</a:t>
                      </a:r>
                      <a:r>
                        <a:rPr lang="en-US" sz="1200" dirty="0"/>
                        <a:t>, Y., </a:t>
                      </a:r>
                      <a:r>
                        <a:rPr lang="en-US" sz="1200" i="1" dirty="0"/>
                        <a:t>et al</a:t>
                      </a:r>
                      <a:r>
                        <a:rPr lang="en-US" sz="1200" dirty="0"/>
                        <a:t>. (2017), https://arxiv.org/abs/1710.04995]</a:t>
                      </a:r>
                    </a:p>
                  </a:txBody>
                  <a:tcPr anchor="ctr"/>
                </a:tc>
                <a:tc>
                  <a:txBody>
                    <a:bodyPr/>
                    <a:lstStyle/>
                    <a:p>
                      <a:pPr algn="ctr"/>
                      <a:r>
                        <a:rPr lang="en-US" sz="1600" dirty="0"/>
                        <a:t>Good overall</a:t>
                      </a:r>
                    </a:p>
                  </a:txBody>
                  <a:tcPr anchor="ctr"/>
                </a:tc>
                <a:tc>
                  <a:txBody>
                    <a:bodyPr/>
                    <a:lstStyle/>
                    <a:p>
                      <a:pPr algn="ctr"/>
                      <a:endParaRPr lang="en-US" sz="1600" dirty="0"/>
                    </a:p>
                  </a:txBody>
                  <a:tcPr anchor="ctr"/>
                </a:tc>
                <a:extLst>
                  <a:ext uri="{0D108BD9-81ED-4DB2-BD59-A6C34878D82A}">
                    <a16:rowId xmlns:a16="http://schemas.microsoft.com/office/drawing/2014/main" val="852836868"/>
                  </a:ext>
                </a:extLst>
              </a:tr>
              <a:tr h="370840">
                <a:tc>
                  <a:txBody>
                    <a:bodyPr/>
                    <a:lstStyle/>
                    <a:p>
                      <a:pPr algn="ctr"/>
                      <a:r>
                        <a:rPr lang="en-US" sz="1600" dirty="0" err="1"/>
                        <a:t>MgOMP</a:t>
                      </a:r>
                      <a:endParaRPr lang="en-US" sz="1600" dirty="0"/>
                    </a:p>
                  </a:txBody>
                  <a:tcPr anchor="ctr"/>
                </a:tc>
                <a:tc>
                  <a:txBody>
                    <a:bodyPr/>
                    <a:lstStyle/>
                    <a:p>
                      <a:pPr algn="ctr"/>
                      <a:r>
                        <a:rPr lang="en-US" sz="1600" dirty="0"/>
                        <a:t>Any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3 </a:t>
                      </a:r>
                      <a:r>
                        <a:rPr lang="en-US" sz="1600" baseline="0" dirty="0"/>
                        <a:t>- </a:t>
                      </a:r>
                      <a:r>
                        <a:rPr lang="en-US" sz="1600" dirty="0"/>
                        <a:t>10</a:t>
                      </a:r>
                      <a:r>
                        <a:rPr lang="en-US" sz="1600" baseline="30000" dirty="0"/>
                        <a:t>5</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10</a:t>
                      </a:r>
                      <a:r>
                        <a:rPr lang="en-US" sz="1600" baseline="30000" dirty="0"/>
                        <a:t>5</a:t>
                      </a:r>
                      <a:endParaRPr lang="en-US" sz="1600" dirty="0"/>
                    </a:p>
                  </a:txBody>
                  <a:tcPr anchor="ctr"/>
                </a:tc>
                <a:tc>
                  <a:txBody>
                    <a:bodyPr/>
                    <a:lstStyle/>
                    <a:p>
                      <a:pPr algn="ctr"/>
                      <a:r>
                        <a:rPr lang="en-US" sz="1600" dirty="0"/>
                        <a:t>many</a:t>
                      </a:r>
                    </a:p>
                  </a:txBody>
                  <a:tcPr anchor="ctr"/>
                </a:tc>
                <a:tc>
                  <a:txBody>
                    <a:bodyPr/>
                    <a:lstStyle/>
                    <a:p>
                      <a:pPr algn="ctr"/>
                      <a:endParaRPr lang="en-US"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Upcoming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ym typeface="Symbol" panose="05050102010706020507" pitchFamily="18" charset="2"/>
                        </a:rPr>
                        <a:t> MB</a:t>
                      </a:r>
                      <a:endParaRPr lang="en-US" sz="1600" dirty="0"/>
                    </a:p>
                  </a:txBody>
                  <a:tcPr anchor="ctr"/>
                </a:tc>
                <a:extLst>
                  <a:ext uri="{0D108BD9-81ED-4DB2-BD59-A6C34878D82A}">
                    <a16:rowId xmlns:a16="http://schemas.microsoft.com/office/drawing/2014/main" val="3929656685"/>
                  </a:ext>
                </a:extLst>
              </a:tr>
            </a:tbl>
          </a:graphicData>
        </a:graphic>
      </p:graphicFrame>
      <p:sp>
        <p:nvSpPr>
          <p:cNvPr id="5" name="Ορθογώνιο 4">
            <a:extLst>
              <a:ext uri="{FF2B5EF4-FFF2-40B4-BE49-F238E27FC236}">
                <a16:creationId xmlns:a16="http://schemas.microsoft.com/office/drawing/2014/main" id="{9A653F47-8F2E-4596-8F2F-198D856B18BC}"/>
              </a:ext>
            </a:extLst>
          </p:cNvPr>
          <p:cNvSpPr/>
          <p:nvPr/>
        </p:nvSpPr>
        <p:spPr>
          <a:xfrm>
            <a:off x="3278721" y="5823538"/>
            <a:ext cx="5643899" cy="400110"/>
          </a:xfrm>
          <a:prstGeom prst="rect">
            <a:avLst/>
          </a:prstGeom>
        </p:spPr>
        <p:txBody>
          <a:bodyPr wrap="square">
            <a:spAutoFit/>
          </a:bodyPr>
          <a:lstStyle/>
          <a:p>
            <a:pPr marL="358775" indent="-358775">
              <a:spcBef>
                <a:spcPts val="600"/>
              </a:spcBef>
            </a:pPr>
            <a:r>
              <a:rPr lang="en-US" dirty="0"/>
              <a:t>Some are available as open-source R package called </a:t>
            </a:r>
            <a:r>
              <a:rPr lang="en-US" sz="2000" b="1" dirty="0">
                <a:solidFill>
                  <a:srgbClr val="E20000"/>
                </a:solidFill>
              </a:rPr>
              <a:t>MXM</a:t>
            </a:r>
          </a:p>
        </p:txBody>
      </p:sp>
      <p:sp>
        <p:nvSpPr>
          <p:cNvPr id="8" name="Slide Number Placeholder 7">
            <a:extLst>
              <a:ext uri="{FF2B5EF4-FFF2-40B4-BE49-F238E27FC236}">
                <a16:creationId xmlns:a16="http://schemas.microsoft.com/office/drawing/2014/main" id="{6AC684FE-A2B1-46D3-A909-B8113CA879A5}"/>
              </a:ext>
            </a:extLst>
          </p:cNvPr>
          <p:cNvSpPr>
            <a:spLocks noGrp="1"/>
          </p:cNvSpPr>
          <p:nvPr>
            <p:ph type="sldNum" sz="quarter" idx="4"/>
          </p:nvPr>
        </p:nvSpPr>
        <p:spPr/>
        <p:txBody>
          <a:bodyPr/>
          <a:lstStyle/>
          <a:p>
            <a:fld id="{F3164A33-BA3B-4257-99BF-AAAE7BC3E136}" type="slidenum">
              <a:rPr lang="el-GR" smtClean="0"/>
              <a:pPr/>
              <a:t>60</a:t>
            </a:fld>
            <a:r>
              <a:rPr lang="en-US"/>
              <a:t> of 80</a:t>
            </a:r>
            <a:endParaRPr lang="el-GR" dirty="0"/>
          </a:p>
        </p:txBody>
      </p:sp>
    </p:spTree>
    <p:extLst>
      <p:ext uri="{BB962C8B-B14F-4D97-AF65-F5344CB8AC3E}">
        <p14:creationId xmlns:p14="http://schemas.microsoft.com/office/powerpoint/2010/main" val="210831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BACE50-9E6F-455A-AE73-9213B69B68D3}"/>
              </a:ext>
            </a:extLst>
          </p:cNvPr>
          <p:cNvSpPr>
            <a:spLocks noGrp="1"/>
          </p:cNvSpPr>
          <p:nvPr>
            <p:ph type="title"/>
          </p:nvPr>
        </p:nvSpPr>
        <p:spPr/>
        <p:txBody>
          <a:bodyPr/>
          <a:lstStyle/>
          <a:p>
            <a:r>
              <a:rPr lang="en-US" dirty="0"/>
              <a:t>Cross-validating Feature Selection</a:t>
            </a:r>
          </a:p>
        </p:txBody>
      </p:sp>
      <p:sp>
        <p:nvSpPr>
          <p:cNvPr id="3" name="Θέση περιεχομένου 2">
            <a:extLst>
              <a:ext uri="{FF2B5EF4-FFF2-40B4-BE49-F238E27FC236}">
                <a16:creationId xmlns:a16="http://schemas.microsoft.com/office/drawing/2014/main" id="{349E04F9-4FB4-4C7D-A237-F661538137E2}"/>
              </a:ext>
            </a:extLst>
          </p:cNvPr>
          <p:cNvSpPr>
            <a:spLocks noGrp="1"/>
          </p:cNvSpPr>
          <p:nvPr>
            <p:ph idx="1"/>
          </p:nvPr>
        </p:nvSpPr>
        <p:spPr/>
        <p:txBody>
          <a:bodyPr/>
          <a:lstStyle/>
          <a:p>
            <a:r>
              <a:rPr lang="en-US" dirty="0"/>
              <a:t>A configuration contains feature selection</a:t>
            </a:r>
          </a:p>
          <a:p>
            <a:r>
              <a:rPr lang="en-US" dirty="0"/>
              <a:t>Feature selection is cross-validated</a:t>
            </a:r>
          </a:p>
          <a:p>
            <a:r>
              <a:rPr lang="en-US" dirty="0"/>
              <a:t>Why?</a:t>
            </a:r>
          </a:p>
        </p:txBody>
      </p:sp>
      <p:sp>
        <p:nvSpPr>
          <p:cNvPr id="7" name="Slide Number Placeholder 6">
            <a:extLst>
              <a:ext uri="{FF2B5EF4-FFF2-40B4-BE49-F238E27FC236}">
                <a16:creationId xmlns:a16="http://schemas.microsoft.com/office/drawing/2014/main" id="{25BD977D-2809-4E51-A28E-D34E48E3C957}"/>
              </a:ext>
            </a:extLst>
          </p:cNvPr>
          <p:cNvSpPr>
            <a:spLocks noGrp="1"/>
          </p:cNvSpPr>
          <p:nvPr>
            <p:ph type="sldNum" sz="quarter" idx="4"/>
          </p:nvPr>
        </p:nvSpPr>
        <p:spPr/>
        <p:txBody>
          <a:bodyPr/>
          <a:lstStyle/>
          <a:p>
            <a:fld id="{F3164A33-BA3B-4257-99BF-AAAE7BC3E136}" type="slidenum">
              <a:rPr lang="el-GR" smtClean="0"/>
              <a:pPr/>
              <a:t>61</a:t>
            </a:fld>
            <a:r>
              <a:rPr lang="en-US"/>
              <a:t> of 80</a:t>
            </a:r>
            <a:endParaRPr lang="el-GR" dirty="0"/>
          </a:p>
        </p:txBody>
      </p:sp>
    </p:spTree>
    <p:extLst>
      <p:ext uri="{BB962C8B-B14F-4D97-AF65-F5344CB8AC3E}">
        <p14:creationId xmlns:p14="http://schemas.microsoft.com/office/powerpoint/2010/main" val="3452909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Overfitting by not CV-</a:t>
            </a:r>
            <a:r>
              <a:rPr lang="en-US" dirty="0" err="1"/>
              <a:t>ing</a:t>
            </a:r>
            <a:r>
              <a:rPr lang="en-US" dirty="0"/>
              <a:t> FS</a:t>
            </a:r>
          </a:p>
        </p:txBody>
      </p:sp>
      <p:sp>
        <p:nvSpPr>
          <p:cNvPr id="3" name="2 - Θέση περιεχομένου"/>
          <p:cNvSpPr>
            <a:spLocks noGrp="1"/>
          </p:cNvSpPr>
          <p:nvPr>
            <p:ph sz="quarter" idx="1"/>
          </p:nvPr>
        </p:nvSpPr>
        <p:spPr>
          <a:xfrm>
            <a:off x="895739" y="1637865"/>
            <a:ext cx="10478277" cy="640537"/>
          </a:xfrm>
          <a:solidFill>
            <a:schemeClr val="tx1">
              <a:lumMod val="50000"/>
              <a:lumOff val="50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marL="108000" indent="0">
              <a:spcBef>
                <a:spcPts val="600"/>
              </a:spcBef>
              <a:spcAft>
                <a:spcPts val="0"/>
              </a:spcAft>
              <a:buClr>
                <a:schemeClr val="tx1">
                  <a:lumMod val="50000"/>
                  <a:lumOff val="50000"/>
                </a:schemeClr>
              </a:buClr>
              <a:buNone/>
            </a:pPr>
            <a:r>
              <a:rPr lang="en-US" sz="1800" b="1" dirty="0">
                <a:solidFill>
                  <a:schemeClr val="bg1"/>
                </a:solidFill>
              </a:rPr>
              <a:t>Consider a scenario with  N = 50 samples in two equal-sized classes, and p = 5000 quantitative predictors (standard Gaussian) that are independent of the class labels. </a:t>
            </a:r>
            <a:r>
              <a:rPr lang="en-US" sz="1800" b="1" dirty="0">
                <a:solidFill>
                  <a:schemeClr val="accent2">
                    <a:lumMod val="60000"/>
                    <a:lumOff val="40000"/>
                  </a:schemeClr>
                </a:solidFill>
              </a:rPr>
              <a:t>The true (test) error rate of any classifier is 50%.</a:t>
            </a:r>
          </a:p>
        </p:txBody>
      </p:sp>
      <p:sp>
        <p:nvSpPr>
          <p:cNvPr id="15" name="Rectangle 14">
            <a:extLst>
              <a:ext uri="{FF2B5EF4-FFF2-40B4-BE49-F238E27FC236}">
                <a16:creationId xmlns:a16="http://schemas.microsoft.com/office/drawing/2014/main" id="{D5ED8729-50A9-4F33-BBC6-0FC7B6B218A7}"/>
              </a:ext>
            </a:extLst>
          </p:cNvPr>
          <p:cNvSpPr/>
          <p:nvPr/>
        </p:nvSpPr>
        <p:spPr>
          <a:xfrm>
            <a:off x="279921" y="6433385"/>
            <a:ext cx="8565503" cy="369332"/>
          </a:xfrm>
          <a:prstGeom prst="rect">
            <a:avLst/>
          </a:prstGeom>
        </p:spPr>
        <p:txBody>
          <a:bodyPr wrap="square">
            <a:spAutoFit/>
          </a:bodyPr>
          <a:lstStyle/>
          <a:p>
            <a:r>
              <a:rPr lang="en-US" dirty="0">
                <a:solidFill>
                  <a:schemeClr val="bg1"/>
                </a:solidFill>
              </a:rPr>
              <a:t>Hastie, </a:t>
            </a:r>
            <a:r>
              <a:rPr lang="en-US" dirty="0" err="1">
                <a:solidFill>
                  <a:schemeClr val="bg1"/>
                </a:solidFill>
              </a:rPr>
              <a:t>Tibshirani</a:t>
            </a:r>
            <a:r>
              <a:rPr lang="en-US" dirty="0">
                <a:solidFill>
                  <a:schemeClr val="bg1"/>
                </a:solidFill>
              </a:rPr>
              <a:t>, Friedman, Elements of Statistical Learning, p. 245, second edition</a:t>
            </a:r>
          </a:p>
        </p:txBody>
      </p:sp>
      <p:sp>
        <p:nvSpPr>
          <p:cNvPr id="16" name="TextBox 15">
            <a:extLst>
              <a:ext uri="{FF2B5EF4-FFF2-40B4-BE49-F238E27FC236}">
                <a16:creationId xmlns:a16="http://schemas.microsoft.com/office/drawing/2014/main" id="{1B86A7C2-67FF-47FF-95CB-06089E753A51}"/>
              </a:ext>
            </a:extLst>
          </p:cNvPr>
          <p:cNvSpPr txBox="1"/>
          <p:nvPr/>
        </p:nvSpPr>
        <p:spPr>
          <a:xfrm>
            <a:off x="2094619" y="2422594"/>
            <a:ext cx="3005701" cy="369158"/>
          </a:xfrm>
          <a:prstGeom prst="rect">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t>Wrong way</a:t>
            </a:r>
            <a:endParaRPr lang="el-GR" dirty="0"/>
          </a:p>
        </p:txBody>
      </p:sp>
      <p:sp>
        <p:nvSpPr>
          <p:cNvPr id="17" name="TextBox 16">
            <a:extLst>
              <a:ext uri="{FF2B5EF4-FFF2-40B4-BE49-F238E27FC236}">
                <a16:creationId xmlns:a16="http://schemas.microsoft.com/office/drawing/2014/main" id="{B9615B81-7A8F-449A-A615-DDC4D900B697}"/>
              </a:ext>
            </a:extLst>
          </p:cNvPr>
          <p:cNvSpPr txBox="1"/>
          <p:nvPr/>
        </p:nvSpPr>
        <p:spPr>
          <a:xfrm>
            <a:off x="5405118" y="2402099"/>
            <a:ext cx="2843137" cy="379405"/>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Right way</a:t>
            </a:r>
            <a:endParaRPr lang="el-GR" dirty="0"/>
          </a:p>
        </p:txBody>
      </p:sp>
      <p:sp>
        <p:nvSpPr>
          <p:cNvPr id="18" name="TextBox 17">
            <a:extLst>
              <a:ext uri="{FF2B5EF4-FFF2-40B4-BE49-F238E27FC236}">
                <a16:creationId xmlns:a16="http://schemas.microsoft.com/office/drawing/2014/main" id="{7323F0F1-AE5C-4AF5-B000-9F577222B8E6}"/>
              </a:ext>
            </a:extLst>
          </p:cNvPr>
          <p:cNvSpPr txBox="1"/>
          <p:nvPr/>
        </p:nvSpPr>
        <p:spPr>
          <a:xfrm>
            <a:off x="2094619" y="2791752"/>
            <a:ext cx="3005701" cy="2308324"/>
          </a:xfrm>
          <a:prstGeom prst="rect">
            <a:avLst/>
          </a:prstGeom>
          <a:noFill/>
          <a:ln w="19050">
            <a:solidFill>
              <a:srgbClr val="C00000"/>
            </a:solidFill>
          </a:ln>
        </p:spPr>
        <p:txBody>
          <a:bodyPr wrap="square" rtlCol="0">
            <a:spAutoFit/>
          </a:bodyPr>
          <a:lstStyle/>
          <a:p>
            <a:pPr marL="342900" indent="-342900">
              <a:buFont typeface="+mj-lt"/>
              <a:buAutoNum type="arabicPeriod"/>
            </a:pPr>
            <a:r>
              <a:rPr lang="en-US" b="1" dirty="0"/>
              <a:t>Select top correlated 100 features</a:t>
            </a:r>
          </a:p>
          <a:p>
            <a:pPr marL="342900" indent="-342900">
              <a:buFont typeface="+mj-lt"/>
              <a:buAutoNum type="arabicPeriod"/>
            </a:pPr>
            <a:r>
              <a:rPr lang="en-US" dirty="0"/>
              <a:t>For all cross-validation folds</a:t>
            </a:r>
          </a:p>
          <a:p>
            <a:pPr marL="800100" lvl="1" indent="-342900">
              <a:buFont typeface="Arial" panose="020B0604020202020204" pitchFamily="34" charset="0"/>
              <a:buChar char="•"/>
            </a:pPr>
            <a:r>
              <a:rPr lang="en-US" dirty="0"/>
              <a:t>Run 1-nearest neighbor classifier</a:t>
            </a:r>
          </a:p>
          <a:p>
            <a:pPr marL="342900" indent="-342900">
              <a:buFont typeface="+mj-lt"/>
              <a:buAutoNum type="arabicPeriod"/>
            </a:pPr>
            <a:r>
              <a:rPr lang="en-US" dirty="0"/>
              <a:t>Return average CV error </a:t>
            </a:r>
          </a:p>
          <a:p>
            <a:pPr marL="342900" indent="-342900">
              <a:buFont typeface="+mj-lt"/>
              <a:buAutoNum type="arabicPeriod"/>
            </a:pPr>
            <a:r>
              <a:rPr lang="en-US" b="1" dirty="0"/>
              <a:t>Result: 3% error!!! </a:t>
            </a:r>
            <a:endParaRPr lang="el-GR" b="1" dirty="0"/>
          </a:p>
        </p:txBody>
      </p:sp>
      <p:sp>
        <p:nvSpPr>
          <p:cNvPr id="19" name="TextBox 18">
            <a:extLst>
              <a:ext uri="{FF2B5EF4-FFF2-40B4-BE49-F238E27FC236}">
                <a16:creationId xmlns:a16="http://schemas.microsoft.com/office/drawing/2014/main" id="{E824515A-804E-4FCD-B075-9C006D66525A}"/>
              </a:ext>
            </a:extLst>
          </p:cNvPr>
          <p:cNvSpPr txBox="1"/>
          <p:nvPr/>
        </p:nvSpPr>
        <p:spPr>
          <a:xfrm>
            <a:off x="5405119" y="2781505"/>
            <a:ext cx="2843137" cy="2585323"/>
          </a:xfrm>
          <a:prstGeom prst="rect">
            <a:avLst/>
          </a:prstGeom>
          <a:noFill/>
          <a:ln w="19050">
            <a:solidFill>
              <a:schemeClr val="accent2">
                <a:lumMod val="75000"/>
              </a:schemeClr>
            </a:solidFill>
          </a:ln>
        </p:spPr>
        <p:txBody>
          <a:bodyPr wrap="square" rtlCol="0">
            <a:spAutoFit/>
          </a:bodyPr>
          <a:lstStyle/>
          <a:p>
            <a:pPr marL="342900" indent="-342900">
              <a:buFont typeface="+mj-lt"/>
              <a:buAutoNum type="arabicPeriod"/>
            </a:pPr>
            <a:r>
              <a:rPr lang="en-US" dirty="0"/>
              <a:t>For all cross-validation folds</a:t>
            </a:r>
          </a:p>
          <a:p>
            <a:pPr marL="800100" lvl="1" indent="-342900">
              <a:buFont typeface="Arial" panose="020B0604020202020204" pitchFamily="34" charset="0"/>
              <a:buChar char="•"/>
            </a:pPr>
            <a:r>
              <a:rPr lang="en-US" b="1" dirty="0"/>
              <a:t>Select top correlated 100 </a:t>
            </a:r>
            <a:r>
              <a:rPr lang="en-US" dirty="0"/>
              <a:t>predictors</a:t>
            </a:r>
          </a:p>
          <a:p>
            <a:pPr marL="800100" lvl="1" indent="-342900">
              <a:buFont typeface="Arial" panose="020B0604020202020204" pitchFamily="34" charset="0"/>
              <a:buChar char="•"/>
            </a:pPr>
            <a:r>
              <a:rPr lang="en-US" dirty="0"/>
              <a:t>Run 1-nearest neighbor classifier</a:t>
            </a:r>
          </a:p>
          <a:p>
            <a:pPr marL="342900" indent="-342900">
              <a:buFont typeface="+mj-lt"/>
              <a:buAutoNum type="arabicPeriod"/>
            </a:pPr>
            <a:r>
              <a:rPr lang="en-US" dirty="0"/>
              <a:t>Return average CV error</a:t>
            </a:r>
          </a:p>
          <a:p>
            <a:pPr marL="342900" indent="-342900">
              <a:buFont typeface="+mj-lt"/>
              <a:buAutoNum type="arabicPeriod"/>
            </a:pPr>
            <a:r>
              <a:rPr lang="en-US" b="1" dirty="0"/>
              <a:t>Result: 50% error</a:t>
            </a:r>
          </a:p>
        </p:txBody>
      </p:sp>
      <p:sp>
        <p:nvSpPr>
          <p:cNvPr id="7" name="Slide Number Placeholder 6">
            <a:extLst>
              <a:ext uri="{FF2B5EF4-FFF2-40B4-BE49-F238E27FC236}">
                <a16:creationId xmlns:a16="http://schemas.microsoft.com/office/drawing/2014/main" id="{CE13A4AF-A101-4A41-83AB-DF3BEA851A36}"/>
              </a:ext>
            </a:extLst>
          </p:cNvPr>
          <p:cNvSpPr>
            <a:spLocks noGrp="1"/>
          </p:cNvSpPr>
          <p:nvPr>
            <p:ph type="sldNum" sz="quarter" idx="4"/>
          </p:nvPr>
        </p:nvSpPr>
        <p:spPr/>
        <p:txBody>
          <a:bodyPr/>
          <a:lstStyle/>
          <a:p>
            <a:fld id="{F3164A33-BA3B-4257-99BF-AAAE7BC3E136}" type="slidenum">
              <a:rPr lang="el-GR" smtClean="0"/>
              <a:pPr/>
              <a:t>62</a:t>
            </a:fld>
            <a:r>
              <a:rPr lang="en-US"/>
              <a:t> of 80</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16" grpId="0" animBg="1"/>
      <p:bldP spid="17" grpId="0" animBg="1"/>
      <p:bldP spid="18" grpId="0" animBg="1"/>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004D-7A95-4EB5-BC92-6D40D7ABFF0A}"/>
              </a:ext>
            </a:extLst>
          </p:cNvPr>
          <p:cNvSpPr>
            <a:spLocks noGrp="1"/>
          </p:cNvSpPr>
          <p:nvPr>
            <p:ph type="title"/>
          </p:nvPr>
        </p:nvSpPr>
        <p:spPr/>
        <p:txBody>
          <a:bodyPr>
            <a:normAutofit fontScale="90000"/>
          </a:bodyPr>
          <a:lstStyle/>
          <a:p>
            <a:r>
              <a:rPr lang="en-US" dirty="0"/>
              <a:t>Feature Selection for Knowledge Discovery</a:t>
            </a:r>
            <a:endParaRPr lang="el-GR" dirty="0"/>
          </a:p>
        </p:txBody>
      </p:sp>
      <p:sp>
        <p:nvSpPr>
          <p:cNvPr id="3" name="Content Placeholder 2">
            <a:extLst>
              <a:ext uri="{FF2B5EF4-FFF2-40B4-BE49-F238E27FC236}">
                <a16:creationId xmlns:a16="http://schemas.microsoft.com/office/drawing/2014/main" id="{02DA0CD0-244E-411F-A335-833114433DA9}"/>
              </a:ext>
            </a:extLst>
          </p:cNvPr>
          <p:cNvSpPr>
            <a:spLocks noGrp="1"/>
          </p:cNvSpPr>
          <p:nvPr>
            <p:ph idx="1"/>
          </p:nvPr>
        </p:nvSpPr>
        <p:spPr/>
        <p:txBody>
          <a:bodyPr/>
          <a:lstStyle/>
          <a:p>
            <a:pPr marL="361950" indent="-361950"/>
            <a:r>
              <a:rPr lang="en-US" dirty="0"/>
              <a:t>Need to consider </a:t>
            </a:r>
            <a:r>
              <a:rPr lang="en-US" b="1" dirty="0"/>
              <a:t>multiplicity</a:t>
            </a:r>
            <a:r>
              <a:rPr lang="en-US" dirty="0"/>
              <a:t> of solutions</a:t>
            </a:r>
          </a:p>
          <a:p>
            <a:pPr marL="361950" indent="-361950"/>
            <a:r>
              <a:rPr lang="en-US" dirty="0"/>
              <a:t>Need to cross-validate the feature selection step</a:t>
            </a:r>
          </a:p>
          <a:p>
            <a:pPr marL="361950" indent="-361950"/>
            <a:r>
              <a:rPr lang="en-US" dirty="0"/>
              <a:t>Feature selection has a causal interpretation</a:t>
            </a:r>
          </a:p>
          <a:p>
            <a:pPr marL="361950" indent="-361950"/>
            <a:r>
              <a:rPr lang="en-US" dirty="0"/>
              <a:t>Algorithms exist that guarantee the Markov Blanket asymptotically </a:t>
            </a:r>
          </a:p>
          <a:p>
            <a:pPr marL="0" indent="0">
              <a:buNone/>
            </a:pPr>
            <a:endParaRPr lang="el-GR" dirty="0"/>
          </a:p>
        </p:txBody>
      </p:sp>
      <p:sp>
        <p:nvSpPr>
          <p:cNvPr id="7" name="Slide Number Placeholder 6">
            <a:extLst>
              <a:ext uri="{FF2B5EF4-FFF2-40B4-BE49-F238E27FC236}">
                <a16:creationId xmlns:a16="http://schemas.microsoft.com/office/drawing/2014/main" id="{02D349F0-F006-4E24-94C3-92F99191FB6D}"/>
              </a:ext>
            </a:extLst>
          </p:cNvPr>
          <p:cNvSpPr>
            <a:spLocks noGrp="1"/>
          </p:cNvSpPr>
          <p:nvPr>
            <p:ph type="sldNum" sz="quarter" idx="4"/>
          </p:nvPr>
        </p:nvSpPr>
        <p:spPr/>
        <p:txBody>
          <a:bodyPr/>
          <a:lstStyle/>
          <a:p>
            <a:fld id="{F3164A33-BA3B-4257-99BF-AAAE7BC3E136}" type="slidenum">
              <a:rPr lang="el-GR" smtClean="0"/>
              <a:pPr/>
              <a:t>63</a:t>
            </a:fld>
            <a:r>
              <a:rPr lang="en-US"/>
              <a:t> of 80</a:t>
            </a:r>
            <a:endParaRPr lang="el-GR" dirty="0"/>
          </a:p>
        </p:txBody>
      </p:sp>
    </p:spTree>
    <p:extLst>
      <p:ext uri="{BB962C8B-B14F-4D97-AF65-F5344CB8AC3E}">
        <p14:creationId xmlns:p14="http://schemas.microsoft.com/office/powerpoint/2010/main" val="1435224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6F5D0AB-88B9-407A-856F-A75102B696B4}"/>
              </a:ext>
            </a:extLst>
          </p:cNvPr>
          <p:cNvSpPr>
            <a:spLocks noGrp="1"/>
          </p:cNvSpPr>
          <p:nvPr>
            <p:ph type="title"/>
          </p:nvPr>
        </p:nvSpPr>
        <p:spPr>
          <a:xfrm>
            <a:off x="1097280" y="589268"/>
            <a:ext cx="10058400" cy="3892168"/>
          </a:xfrm>
        </p:spPr>
        <p:txBody>
          <a:bodyPr vert="horz" lIns="91440" tIns="45720" rIns="91440" bIns="45720" rtlCol="0" anchor="b">
            <a:normAutofit/>
          </a:bodyPr>
          <a:lstStyle/>
          <a:p>
            <a:r>
              <a:rPr lang="en-US" dirty="0"/>
              <a:t>Just Add Data Bio</a:t>
            </a:r>
          </a:p>
        </p:txBody>
      </p:sp>
      <p:sp>
        <p:nvSpPr>
          <p:cNvPr id="5" name="Θέση κειμένου 4">
            <a:extLst>
              <a:ext uri="{FF2B5EF4-FFF2-40B4-BE49-F238E27FC236}">
                <a16:creationId xmlns:a16="http://schemas.microsoft.com/office/drawing/2014/main" id="{7A9DA1F1-CF39-462C-ADC3-40392BD646A3}"/>
              </a:ext>
            </a:extLst>
          </p:cNvPr>
          <p:cNvSpPr>
            <a:spLocks noGrp="1"/>
          </p:cNvSpPr>
          <p:nvPr>
            <p:ph type="body" idx="1"/>
          </p:nvPr>
        </p:nvSpPr>
        <p:spPr>
          <a:xfrm>
            <a:off x="1100051" y="5225240"/>
            <a:ext cx="10058400" cy="1143000"/>
          </a:xfrm>
        </p:spPr>
        <p:txBody>
          <a:bodyPr vert="horz" lIns="91440" tIns="45720" rIns="91440" bIns="45720" rtlCol="0">
            <a:normAutofit/>
          </a:bodyPr>
          <a:lstStyle/>
          <a:p>
            <a:r>
              <a:rPr lang="en-US" dirty="0">
                <a:solidFill>
                  <a:schemeClr val="tx1"/>
                </a:solidFill>
              </a:rPr>
              <a:t>Putting everything together</a:t>
            </a:r>
          </a:p>
        </p:txBody>
      </p:sp>
      <p:sp>
        <p:nvSpPr>
          <p:cNvPr id="6" name="Slide Number Placeholder 5">
            <a:extLst>
              <a:ext uri="{FF2B5EF4-FFF2-40B4-BE49-F238E27FC236}">
                <a16:creationId xmlns:a16="http://schemas.microsoft.com/office/drawing/2014/main" id="{28930D8B-82F0-47C5-8B44-020312675DE6}"/>
              </a:ext>
            </a:extLst>
          </p:cNvPr>
          <p:cNvSpPr>
            <a:spLocks noGrp="1"/>
          </p:cNvSpPr>
          <p:nvPr>
            <p:ph type="sldNum" sz="quarter" idx="4"/>
          </p:nvPr>
        </p:nvSpPr>
        <p:spPr/>
        <p:txBody>
          <a:bodyPr/>
          <a:lstStyle/>
          <a:p>
            <a:fld id="{F3164A33-BA3B-4257-99BF-AAAE7BC3E136}" type="slidenum">
              <a:rPr lang="el-GR" smtClean="0"/>
              <a:pPr/>
              <a:t>64</a:t>
            </a:fld>
            <a:r>
              <a:rPr lang="en-US"/>
              <a:t> of 80</a:t>
            </a:r>
            <a:endParaRPr lang="el-GR" dirty="0"/>
          </a:p>
        </p:txBody>
      </p:sp>
    </p:spTree>
    <p:extLst>
      <p:ext uri="{BB962C8B-B14F-4D97-AF65-F5344CB8AC3E}">
        <p14:creationId xmlns:p14="http://schemas.microsoft.com/office/powerpoint/2010/main" val="1281521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7296-A146-4CDC-87CD-009B58C4BFCE}"/>
              </a:ext>
            </a:extLst>
          </p:cNvPr>
          <p:cNvSpPr>
            <a:spLocks noGrp="1"/>
          </p:cNvSpPr>
          <p:nvPr>
            <p:ph type="title"/>
          </p:nvPr>
        </p:nvSpPr>
        <p:spPr/>
        <p:txBody>
          <a:bodyPr/>
          <a:lstStyle/>
          <a:p>
            <a:r>
              <a:rPr lang="en-US" b="1" dirty="0">
                <a:solidFill>
                  <a:srgbClr val="2683C6"/>
                </a:solidFill>
              </a:rPr>
              <a:t>Just Add Data Bio</a:t>
            </a:r>
            <a:endParaRPr lang="el-GR" dirty="0"/>
          </a:p>
        </p:txBody>
      </p:sp>
      <p:sp>
        <p:nvSpPr>
          <p:cNvPr id="4" name="Content Placeholder 2">
            <a:extLst>
              <a:ext uri="{FF2B5EF4-FFF2-40B4-BE49-F238E27FC236}">
                <a16:creationId xmlns:a16="http://schemas.microsoft.com/office/drawing/2014/main" id="{C4533CB3-6F20-4C85-95FB-36C1707E4A5B}"/>
              </a:ext>
            </a:extLst>
          </p:cNvPr>
          <p:cNvSpPr>
            <a:spLocks noGrp="1"/>
          </p:cNvSpPr>
          <p:nvPr>
            <p:ph idx="1"/>
          </p:nvPr>
        </p:nvSpPr>
        <p:spPr>
          <a:xfrm>
            <a:off x="1066800" y="1851949"/>
            <a:ext cx="10655808" cy="4338936"/>
          </a:xfrm>
        </p:spPr>
        <p:txBody>
          <a:bodyPr>
            <a:normAutofit fontScale="70000" lnSpcReduction="20000"/>
          </a:bodyPr>
          <a:lstStyle/>
          <a:p>
            <a:pPr marL="0" indent="0">
              <a:buNone/>
            </a:pPr>
            <a:r>
              <a:rPr lang="en-US" sz="2400" b="1" dirty="0">
                <a:solidFill>
                  <a:srgbClr val="C00000"/>
                </a:solidFill>
              </a:rPr>
              <a:t>Automatic</a:t>
            </a:r>
            <a:r>
              <a:rPr lang="en-US" sz="2400" b="1" dirty="0"/>
              <a:t> </a:t>
            </a:r>
            <a:r>
              <a:rPr lang="en-US" sz="2400" dirty="0"/>
              <a:t>identification of molecular signatures</a:t>
            </a:r>
          </a:p>
          <a:p>
            <a:pPr lvl="1">
              <a:buFont typeface="Courier New" panose="02070309020205020404" pitchFamily="49" charset="0"/>
              <a:buChar char="o"/>
            </a:pPr>
            <a:r>
              <a:rPr lang="en-US" sz="2400" dirty="0"/>
              <a:t>A signature is a minimal-size set of molecular quantities that is optimally predictive for an outcome of interest</a:t>
            </a:r>
          </a:p>
          <a:p>
            <a:pPr marL="0" indent="0">
              <a:buNone/>
            </a:pPr>
            <a:r>
              <a:rPr lang="en-US" sz="2400" b="1" dirty="0">
                <a:solidFill>
                  <a:srgbClr val="C00000"/>
                </a:solidFill>
              </a:rPr>
              <a:t>General</a:t>
            </a:r>
            <a:r>
              <a:rPr lang="en-US" sz="2400" dirty="0"/>
              <a:t>, handling various data outcomes</a:t>
            </a:r>
          </a:p>
          <a:p>
            <a:pPr lvl="1">
              <a:buFont typeface="Courier New" panose="02070309020205020404" pitchFamily="49" charset="0"/>
              <a:buChar char="o"/>
            </a:pPr>
            <a:r>
              <a:rPr lang="en-US" sz="2400" dirty="0"/>
              <a:t>Including binary, multi-class, continuous, and time-to-event outcomes</a:t>
            </a:r>
          </a:p>
          <a:p>
            <a:pPr marL="0" indent="0">
              <a:buNone/>
            </a:pPr>
            <a:r>
              <a:rPr lang="en-US" sz="2400" b="1" dirty="0">
                <a:solidFill>
                  <a:srgbClr val="C00000"/>
                </a:solidFill>
              </a:rPr>
              <a:t>Computationally efficient</a:t>
            </a:r>
            <a:r>
              <a:rPr lang="en-US" sz="2400" dirty="0"/>
              <a:t>,  fine-tuned implementation</a:t>
            </a:r>
          </a:p>
          <a:p>
            <a:pPr lvl="1">
              <a:buFont typeface="Courier New" panose="02070309020205020404" pitchFamily="49" charset="0"/>
              <a:buChar char="o"/>
            </a:pPr>
            <a:r>
              <a:rPr lang="en-US" sz="2400" dirty="0"/>
              <a:t>Easily handles tens of thousands of molecular quantities</a:t>
            </a:r>
          </a:p>
          <a:p>
            <a:pPr marL="0" indent="0">
              <a:buNone/>
            </a:pPr>
            <a:r>
              <a:rPr lang="en-US" sz="2400" b="1" dirty="0">
                <a:solidFill>
                  <a:srgbClr val="C00000"/>
                </a:solidFill>
              </a:rPr>
              <a:t>High quality results</a:t>
            </a:r>
            <a:r>
              <a:rPr lang="en-US" sz="2400" dirty="0"/>
              <a:t>,</a:t>
            </a:r>
            <a:r>
              <a:rPr lang="en-US" sz="2400" b="1" dirty="0"/>
              <a:t> </a:t>
            </a:r>
            <a:r>
              <a:rPr lang="en-US" sz="2400" dirty="0"/>
              <a:t>using state-of-the art techniques implementation</a:t>
            </a:r>
          </a:p>
          <a:p>
            <a:pPr lvl="1">
              <a:buFont typeface="Courier New" panose="02070309020205020404" pitchFamily="49" charset="0"/>
              <a:buChar char="o"/>
            </a:pPr>
            <a:r>
              <a:rPr lang="en-US" dirty="0"/>
              <a:t>E</a:t>
            </a:r>
            <a:r>
              <a:rPr lang="en-US" sz="2400" dirty="0"/>
              <a:t>nsures methodological correctness, unbiased performance estimation</a:t>
            </a:r>
          </a:p>
          <a:p>
            <a:pPr marL="0" indent="0">
              <a:buNone/>
            </a:pPr>
            <a:r>
              <a:rPr lang="en-US" sz="2400" b="1" dirty="0">
                <a:solidFill>
                  <a:srgbClr val="C00000"/>
                </a:solidFill>
              </a:rPr>
              <a:t>Interpretable output</a:t>
            </a:r>
            <a:r>
              <a:rPr lang="en-US" sz="2400" dirty="0"/>
              <a:t>, helping the user understand the results</a:t>
            </a:r>
          </a:p>
          <a:p>
            <a:pPr marL="0" indent="0">
              <a:buNone/>
            </a:pPr>
            <a:r>
              <a:rPr lang="en-US" sz="2400" dirty="0"/>
              <a:t>Can be used by </a:t>
            </a:r>
            <a:r>
              <a:rPr lang="en-US" sz="2400" b="1" dirty="0">
                <a:solidFill>
                  <a:srgbClr val="C00000"/>
                </a:solidFill>
              </a:rPr>
              <a:t>non-expert analysts, customizable by experts</a:t>
            </a:r>
          </a:p>
          <a:p>
            <a:r>
              <a:rPr lang="en-US" sz="2400" b="1" dirty="0">
                <a:solidFill>
                  <a:srgbClr val="2683C6"/>
                </a:solidFill>
                <a:latin typeface="Calibri" charset="0"/>
              </a:rPr>
              <a:t>Soon available as a cloud service</a:t>
            </a:r>
          </a:p>
          <a:p>
            <a:endParaRPr lang="en-US" dirty="0"/>
          </a:p>
        </p:txBody>
      </p:sp>
      <p:sp>
        <p:nvSpPr>
          <p:cNvPr id="7" name="Slide Number Placeholder 6">
            <a:extLst>
              <a:ext uri="{FF2B5EF4-FFF2-40B4-BE49-F238E27FC236}">
                <a16:creationId xmlns:a16="http://schemas.microsoft.com/office/drawing/2014/main" id="{98A4327B-8853-4D9F-9A0B-F6DE1E922971}"/>
              </a:ext>
            </a:extLst>
          </p:cNvPr>
          <p:cNvSpPr>
            <a:spLocks noGrp="1"/>
          </p:cNvSpPr>
          <p:nvPr>
            <p:ph type="sldNum" sz="quarter" idx="4"/>
          </p:nvPr>
        </p:nvSpPr>
        <p:spPr/>
        <p:txBody>
          <a:bodyPr/>
          <a:lstStyle/>
          <a:p>
            <a:fld id="{F3164A33-BA3B-4257-99BF-AAAE7BC3E136}" type="slidenum">
              <a:rPr lang="el-GR" smtClean="0"/>
              <a:pPr/>
              <a:t>65</a:t>
            </a:fld>
            <a:r>
              <a:rPr lang="en-US"/>
              <a:t> of 80</a:t>
            </a:r>
            <a:endParaRPr lang="el-GR" dirty="0"/>
          </a:p>
        </p:txBody>
      </p:sp>
    </p:spTree>
    <p:extLst>
      <p:ext uri="{BB962C8B-B14F-4D97-AF65-F5344CB8AC3E}">
        <p14:creationId xmlns:p14="http://schemas.microsoft.com/office/powerpoint/2010/main" val="548344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73096-FC2A-4515-AEB4-FACA58605149}"/>
              </a:ext>
            </a:extLst>
          </p:cNvPr>
          <p:cNvSpPr>
            <a:spLocks noGrp="1"/>
          </p:cNvSpPr>
          <p:nvPr>
            <p:ph type="title"/>
          </p:nvPr>
        </p:nvSpPr>
        <p:spPr/>
        <p:txBody>
          <a:bodyPr/>
          <a:lstStyle/>
          <a:p>
            <a:r>
              <a:rPr lang="en-US" dirty="0"/>
              <a:t>Just Add Data Architecture</a:t>
            </a:r>
          </a:p>
        </p:txBody>
      </p:sp>
      <p:sp>
        <p:nvSpPr>
          <p:cNvPr id="4" name="Left Brace 10">
            <a:extLst>
              <a:ext uri="{FF2B5EF4-FFF2-40B4-BE49-F238E27FC236}">
                <a16:creationId xmlns:a16="http://schemas.microsoft.com/office/drawing/2014/main" id="{B27E9BB9-3CB4-4426-A5CA-870AD7A3CCF0}"/>
              </a:ext>
            </a:extLst>
          </p:cNvPr>
          <p:cNvSpPr/>
          <p:nvPr/>
        </p:nvSpPr>
        <p:spPr>
          <a:xfrm rot="10800000">
            <a:off x="3913594" y="3426689"/>
            <a:ext cx="142677" cy="921166"/>
          </a:xfrm>
          <a:prstGeom prst="leftBrace">
            <a:avLst>
              <a:gd name="adj1" fmla="val 59848"/>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5" name="Left Brace 11">
            <a:extLst>
              <a:ext uri="{FF2B5EF4-FFF2-40B4-BE49-F238E27FC236}">
                <a16:creationId xmlns:a16="http://schemas.microsoft.com/office/drawing/2014/main" id="{8638EA17-127F-4BD6-8142-E89A35F48DD4}"/>
              </a:ext>
            </a:extLst>
          </p:cNvPr>
          <p:cNvSpPr/>
          <p:nvPr/>
        </p:nvSpPr>
        <p:spPr>
          <a:xfrm rot="5400000">
            <a:off x="1795942" y="1925903"/>
            <a:ext cx="194653" cy="1946037"/>
          </a:xfrm>
          <a:prstGeom prst="leftBrace">
            <a:avLst>
              <a:gd name="adj1" fmla="val 59848"/>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l-GR"/>
          </a:p>
        </p:txBody>
      </p:sp>
      <p:sp>
        <p:nvSpPr>
          <p:cNvPr id="6" name="TextBox 5">
            <a:extLst>
              <a:ext uri="{FF2B5EF4-FFF2-40B4-BE49-F238E27FC236}">
                <a16:creationId xmlns:a16="http://schemas.microsoft.com/office/drawing/2014/main" id="{8A9ABF14-DBCB-432C-9130-6BFC8B1C5D15}"/>
              </a:ext>
            </a:extLst>
          </p:cNvPr>
          <p:cNvSpPr txBox="1"/>
          <p:nvPr/>
        </p:nvSpPr>
        <p:spPr>
          <a:xfrm>
            <a:off x="1235551" y="2360401"/>
            <a:ext cx="1334511" cy="400110"/>
          </a:xfrm>
          <a:prstGeom prst="rect">
            <a:avLst/>
          </a:prstGeom>
          <a:solidFill>
            <a:schemeClr val="accent2">
              <a:lumMod val="60000"/>
              <a:lumOff val="40000"/>
            </a:schemeClr>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bg2">
                    <a:lumMod val="25000"/>
                  </a:schemeClr>
                </a:solidFill>
                <a:latin typeface="Helvetica LT Std Light" pitchFamily="34" charset="0"/>
              </a:rPr>
              <a:t>Data</a:t>
            </a:r>
            <a:endParaRPr lang="el-GR" sz="2000" dirty="0">
              <a:solidFill>
                <a:schemeClr val="bg2">
                  <a:lumMod val="25000"/>
                </a:schemeClr>
              </a:solidFill>
            </a:endParaRPr>
          </a:p>
        </p:txBody>
      </p:sp>
      <p:sp>
        <p:nvSpPr>
          <p:cNvPr id="7" name="TextBox 6">
            <a:extLst>
              <a:ext uri="{FF2B5EF4-FFF2-40B4-BE49-F238E27FC236}">
                <a16:creationId xmlns:a16="http://schemas.microsoft.com/office/drawing/2014/main" id="{57F48598-25D0-4EDF-A2AF-2876BACC125E}"/>
              </a:ext>
            </a:extLst>
          </p:cNvPr>
          <p:cNvSpPr txBox="1"/>
          <p:nvPr/>
        </p:nvSpPr>
        <p:spPr>
          <a:xfrm rot="5400000">
            <a:off x="3651281" y="3690297"/>
            <a:ext cx="1159292" cy="369332"/>
          </a:xfrm>
          <a:prstGeom prst="rect">
            <a:avLst/>
          </a:prstGeom>
          <a:noFill/>
        </p:spPr>
        <p:txBody>
          <a:bodyPr wrap="non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2">
                    <a:lumMod val="25000"/>
                  </a:schemeClr>
                </a:solidFill>
                <a:latin typeface="Helvetica LT Std Light" pitchFamily="34" charset="0"/>
              </a:rPr>
              <a:t>instances</a:t>
            </a:r>
            <a:endParaRPr lang="el-GR" dirty="0">
              <a:solidFill>
                <a:schemeClr val="bg2">
                  <a:lumMod val="25000"/>
                </a:schemeClr>
              </a:solidFill>
            </a:endParaRPr>
          </a:p>
        </p:txBody>
      </p:sp>
      <p:graphicFrame>
        <p:nvGraphicFramePr>
          <p:cNvPr id="8" name="Table 34">
            <a:extLst>
              <a:ext uri="{FF2B5EF4-FFF2-40B4-BE49-F238E27FC236}">
                <a16:creationId xmlns:a16="http://schemas.microsoft.com/office/drawing/2014/main" id="{272DB7C3-7755-47B7-B445-7BD70E304643}"/>
              </a:ext>
            </a:extLst>
          </p:cNvPr>
          <p:cNvGraphicFramePr>
            <a:graphicFrameLocks noGrp="1"/>
          </p:cNvGraphicFramePr>
          <p:nvPr>
            <p:extLst>
              <p:ext uri="{D42A27DB-BD31-4B8C-83A1-F6EECF244321}">
                <p14:modId xmlns:p14="http://schemas.microsoft.com/office/powerpoint/2010/main" val="3676883218"/>
              </p:ext>
            </p:extLst>
          </p:nvPr>
        </p:nvGraphicFramePr>
        <p:xfrm>
          <a:off x="378691" y="3002716"/>
          <a:ext cx="3485284" cy="1470200"/>
        </p:xfrm>
        <a:graphic>
          <a:graphicData uri="http://schemas.openxmlformats.org/drawingml/2006/table">
            <a:tbl>
              <a:tblPr firstRow="1" bandRow="1">
                <a:tableStyleId>{5C22544A-7EE6-4342-B048-85BDC9FD1C3A}</a:tableStyleId>
              </a:tblPr>
              <a:tblGrid>
                <a:gridCol w="376883">
                  <a:extLst>
                    <a:ext uri="{9D8B030D-6E8A-4147-A177-3AD203B41FA5}">
                      <a16:colId xmlns:a16="http://schemas.microsoft.com/office/drawing/2014/main" val="3242402755"/>
                    </a:ext>
                  </a:extLst>
                </a:gridCol>
                <a:gridCol w="398096">
                  <a:extLst>
                    <a:ext uri="{9D8B030D-6E8A-4147-A177-3AD203B41FA5}">
                      <a16:colId xmlns:a16="http://schemas.microsoft.com/office/drawing/2014/main" val="745025240"/>
                    </a:ext>
                  </a:extLst>
                </a:gridCol>
                <a:gridCol w="350367">
                  <a:extLst>
                    <a:ext uri="{9D8B030D-6E8A-4147-A177-3AD203B41FA5}">
                      <a16:colId xmlns:a16="http://schemas.microsoft.com/office/drawing/2014/main" val="4245846916"/>
                    </a:ext>
                  </a:extLst>
                </a:gridCol>
                <a:gridCol w="436986">
                  <a:extLst>
                    <a:ext uri="{9D8B030D-6E8A-4147-A177-3AD203B41FA5}">
                      <a16:colId xmlns:a16="http://schemas.microsoft.com/office/drawing/2014/main" val="3080449519"/>
                    </a:ext>
                  </a:extLst>
                </a:gridCol>
                <a:gridCol w="516534">
                  <a:extLst>
                    <a:ext uri="{9D8B030D-6E8A-4147-A177-3AD203B41FA5}">
                      <a16:colId xmlns:a16="http://schemas.microsoft.com/office/drawing/2014/main" val="3212609166"/>
                    </a:ext>
                  </a:extLst>
                </a:gridCol>
                <a:gridCol w="392793">
                  <a:extLst>
                    <a:ext uri="{9D8B030D-6E8A-4147-A177-3AD203B41FA5}">
                      <a16:colId xmlns:a16="http://schemas.microsoft.com/office/drawing/2014/main" val="13113959"/>
                    </a:ext>
                  </a:extLst>
                </a:gridCol>
                <a:gridCol w="382187">
                  <a:extLst>
                    <a:ext uri="{9D8B030D-6E8A-4147-A177-3AD203B41FA5}">
                      <a16:colId xmlns:a16="http://schemas.microsoft.com/office/drawing/2014/main" val="3036692337"/>
                    </a:ext>
                  </a:extLst>
                </a:gridCol>
                <a:gridCol w="631438">
                  <a:extLst>
                    <a:ext uri="{9D8B030D-6E8A-4147-A177-3AD203B41FA5}">
                      <a16:colId xmlns:a16="http://schemas.microsoft.com/office/drawing/2014/main" val="665596793"/>
                    </a:ext>
                  </a:extLst>
                </a:gridCol>
              </a:tblGrid>
              <a:tr h="294040">
                <a:tc>
                  <a:txBody>
                    <a:bodyPr/>
                    <a:lstStyle/>
                    <a:p>
                      <a:pPr algn="ctr"/>
                      <a:r>
                        <a:rPr lang="en-US" sz="1100" dirty="0"/>
                        <a:t>ID</a:t>
                      </a:r>
                      <a:endParaRPr lang="el-GR" sz="1100" dirty="0"/>
                    </a:p>
                  </a:txBody>
                  <a:tcPr anchor="ctr">
                    <a:solidFill>
                      <a:srgbClr val="B40000"/>
                    </a:solidFill>
                  </a:tcPr>
                </a:tc>
                <a:tc>
                  <a:txBody>
                    <a:bodyPr/>
                    <a:lstStyle/>
                    <a:p>
                      <a:pPr algn="ctr"/>
                      <a:r>
                        <a:rPr lang="en-US" sz="1100" dirty="0"/>
                        <a:t>x</a:t>
                      </a:r>
                      <a:r>
                        <a:rPr lang="en-US" sz="1100" i="1" baseline="-25000" dirty="0"/>
                        <a:t>1</a:t>
                      </a:r>
                      <a:endParaRPr lang="el-GR" sz="1100" i="1" baseline="-25000" dirty="0"/>
                    </a:p>
                  </a:txBody>
                  <a:tcPr anchor="ctr">
                    <a:solidFill>
                      <a:srgbClr val="B40000"/>
                    </a:solidFill>
                  </a:tcPr>
                </a:tc>
                <a:tc>
                  <a:txBody>
                    <a:bodyPr/>
                    <a:lstStyle/>
                    <a:p>
                      <a:pPr algn="ctr"/>
                      <a:r>
                        <a:rPr lang="en-US" sz="1100" dirty="0"/>
                        <a:t>x</a:t>
                      </a:r>
                      <a:r>
                        <a:rPr lang="en-US" sz="1100" i="1" baseline="-25000" dirty="0"/>
                        <a:t>2</a:t>
                      </a:r>
                      <a:endParaRPr lang="el-GR" sz="1100" i="1" baseline="-25000" dirty="0"/>
                    </a:p>
                  </a:txBody>
                  <a:tcPr anchor="ctr">
                    <a:solidFill>
                      <a:srgbClr val="B40000"/>
                    </a:solidFill>
                  </a:tcPr>
                </a:tc>
                <a:tc>
                  <a:txBody>
                    <a:bodyPr/>
                    <a:lstStyle/>
                    <a:p>
                      <a:pPr algn="ctr"/>
                      <a:r>
                        <a:rPr lang="en-US" sz="1100" dirty="0"/>
                        <a:t>x</a:t>
                      </a:r>
                      <a:r>
                        <a:rPr lang="en-US" sz="1100" i="1" baseline="-25000" dirty="0"/>
                        <a:t>3</a:t>
                      </a:r>
                      <a:endParaRPr lang="el-GR" sz="1100" i="1" baseline="-25000" dirty="0"/>
                    </a:p>
                  </a:txBody>
                  <a:tcPr anchor="ctr">
                    <a:solidFill>
                      <a:srgbClr val="B40000"/>
                    </a:solidFill>
                  </a:tcPr>
                </a:tc>
                <a:tc>
                  <a:txBody>
                    <a:bodyPr/>
                    <a:lstStyle/>
                    <a:p>
                      <a:pPr algn="ctr"/>
                      <a:r>
                        <a:rPr lang="en-US" sz="1100" dirty="0"/>
                        <a:t>x</a:t>
                      </a:r>
                      <a:r>
                        <a:rPr lang="en-US" sz="1100" i="1" baseline="-25000" dirty="0"/>
                        <a:t>4</a:t>
                      </a:r>
                      <a:endParaRPr lang="el-GR" sz="1100" i="1" baseline="-25000" dirty="0"/>
                    </a:p>
                  </a:txBody>
                  <a:tcPr anchor="ctr">
                    <a:solidFill>
                      <a:srgbClr val="B40000"/>
                    </a:solidFill>
                  </a:tcPr>
                </a:tc>
                <a:tc>
                  <a:txBody>
                    <a:bodyPr/>
                    <a:lstStyle/>
                    <a:p>
                      <a:pPr algn="ctr"/>
                      <a:r>
                        <a:rPr lang="en-US" sz="1100" dirty="0"/>
                        <a:t>….</a:t>
                      </a:r>
                      <a:endParaRPr lang="el-GR" sz="1100" dirty="0"/>
                    </a:p>
                  </a:txBody>
                  <a:tcPr anchor="ctr">
                    <a:solidFill>
                      <a:srgbClr val="B40000"/>
                    </a:solidFill>
                  </a:tcPr>
                </a:tc>
                <a:tc>
                  <a:txBody>
                    <a:bodyPr/>
                    <a:lstStyle/>
                    <a:p>
                      <a:pPr algn="ctr"/>
                      <a:r>
                        <a:rPr lang="en-US" sz="1100" dirty="0" err="1"/>
                        <a:t>x</a:t>
                      </a:r>
                      <a:r>
                        <a:rPr lang="en-US" sz="1100" i="1" baseline="-25000" dirty="0" err="1"/>
                        <a:t>m</a:t>
                      </a:r>
                      <a:endParaRPr lang="el-GR" sz="1100" i="1" baseline="-25000" dirty="0"/>
                    </a:p>
                  </a:txBody>
                  <a:tcPr anchor="ctr">
                    <a:solidFill>
                      <a:srgbClr val="B40000"/>
                    </a:solidFill>
                  </a:tcPr>
                </a:tc>
                <a:tc>
                  <a:txBody>
                    <a:bodyPr/>
                    <a:lstStyle/>
                    <a:p>
                      <a:pPr algn="ctr"/>
                      <a:r>
                        <a:rPr lang="en-US" sz="1100" dirty="0"/>
                        <a:t>target</a:t>
                      </a:r>
                      <a:endParaRPr lang="el-GR" sz="1100" dirty="0"/>
                    </a:p>
                  </a:txBody>
                  <a:tcPr anchor="ctr">
                    <a:solidFill>
                      <a:schemeClr val="accent6"/>
                    </a:solidFill>
                  </a:tcPr>
                </a:tc>
                <a:extLst>
                  <a:ext uri="{0D108BD9-81ED-4DB2-BD59-A6C34878D82A}">
                    <a16:rowId xmlns:a16="http://schemas.microsoft.com/office/drawing/2014/main" val="1164893075"/>
                  </a:ext>
                </a:extLst>
              </a:tr>
              <a:tr h="294040">
                <a:tc>
                  <a:txBody>
                    <a:bodyPr/>
                    <a:lstStyle/>
                    <a:p>
                      <a:pPr algn="ctr"/>
                      <a:r>
                        <a:rPr lang="en-US" sz="1100" dirty="0"/>
                        <a:t>1</a:t>
                      </a:r>
                      <a:endParaRPr lang="el-GR" sz="1100" dirty="0"/>
                    </a:p>
                  </a:txBody>
                  <a:tcPr anchor="ctr"/>
                </a:tc>
                <a:tc>
                  <a:txBody>
                    <a:bodyPr/>
                    <a:lstStyle/>
                    <a:p>
                      <a:pPr algn="ctr"/>
                      <a:r>
                        <a:rPr lang="en-US" sz="1100" dirty="0"/>
                        <a:t>26</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0.3</a:t>
                      </a:r>
                      <a:endParaRPr lang="el-GR" sz="1100" dirty="0"/>
                    </a:p>
                  </a:txBody>
                  <a:tcPr anchor="ctr"/>
                </a:tc>
                <a:tc>
                  <a:txBody>
                    <a:bodyPr/>
                    <a:lstStyle/>
                    <a:p>
                      <a:pPr algn="ctr"/>
                      <a:r>
                        <a:rPr lang="en-US" sz="1100" dirty="0"/>
                        <a:t>0.06</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yes</a:t>
                      </a:r>
                      <a:endParaRPr lang="el-GR" sz="1100" dirty="0"/>
                    </a:p>
                  </a:txBody>
                  <a:tcPr anchor="ctr"/>
                </a:tc>
                <a:extLst>
                  <a:ext uri="{0D108BD9-81ED-4DB2-BD59-A6C34878D82A}">
                    <a16:rowId xmlns:a16="http://schemas.microsoft.com/office/drawing/2014/main" val="1720207961"/>
                  </a:ext>
                </a:extLst>
              </a:tr>
              <a:tr h="294040">
                <a:tc>
                  <a:txBody>
                    <a:bodyPr/>
                    <a:lstStyle/>
                    <a:p>
                      <a:pPr algn="ctr"/>
                      <a:r>
                        <a:rPr lang="en-US" sz="1100" dirty="0"/>
                        <a:t>2</a:t>
                      </a:r>
                      <a:endParaRPr lang="el-GR" sz="1100" dirty="0"/>
                    </a:p>
                  </a:txBody>
                  <a:tcPr anchor="ctr"/>
                </a:tc>
                <a:tc>
                  <a:txBody>
                    <a:bodyPr/>
                    <a:lstStyle/>
                    <a:p>
                      <a:pPr algn="ctr"/>
                      <a:r>
                        <a:rPr lang="en-US" sz="1100" dirty="0"/>
                        <a:t>52</a:t>
                      </a:r>
                      <a:endParaRPr lang="el-GR" sz="1100" dirty="0"/>
                    </a:p>
                  </a:txBody>
                  <a:tcPr anchor="ctr"/>
                </a:tc>
                <a:tc>
                  <a:txBody>
                    <a:bodyPr/>
                    <a:lstStyle/>
                    <a:p>
                      <a:pPr algn="ctr"/>
                      <a:r>
                        <a:rPr lang="en-US" sz="1100" dirty="0"/>
                        <a:t>1</a:t>
                      </a:r>
                      <a:endParaRPr lang="el-GR" sz="1100" dirty="0"/>
                    </a:p>
                  </a:txBody>
                  <a:tcPr anchor="ctr"/>
                </a:tc>
                <a:tc>
                  <a:txBody>
                    <a:bodyPr/>
                    <a:lstStyle/>
                    <a:p>
                      <a:pPr algn="ctr"/>
                      <a:r>
                        <a:rPr lang="en-US" sz="1100" dirty="0"/>
                        <a:t>2.3</a:t>
                      </a:r>
                      <a:endParaRPr lang="el-GR" sz="1100" dirty="0"/>
                    </a:p>
                  </a:txBody>
                  <a:tcPr anchor="ctr"/>
                </a:tc>
                <a:tc>
                  <a:txBody>
                    <a:bodyPr/>
                    <a:lstStyle/>
                    <a:p>
                      <a:pPr algn="ctr"/>
                      <a:r>
                        <a:rPr lang="en-US" sz="1100" dirty="0"/>
                        <a:t>0.1</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2</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899032638"/>
                  </a:ext>
                </a:extLst>
              </a:tr>
              <a:tr h="294040">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a:t>
                      </a:r>
                      <a:endParaRPr lang="el-GR" sz="1100" dirty="0"/>
                    </a:p>
                  </a:txBody>
                  <a:tcPr anchor="ctr"/>
                </a:tc>
                <a:tc>
                  <a:txBody>
                    <a:bodyPr/>
                    <a:lstStyle/>
                    <a:p>
                      <a:pPr algn="ctr"/>
                      <a:endParaRPr lang="el-GR" sz="1100" dirty="0"/>
                    </a:p>
                  </a:txBody>
                  <a:tcPr anchor="ctr"/>
                </a:tc>
                <a:extLst>
                  <a:ext uri="{0D108BD9-81ED-4DB2-BD59-A6C34878D82A}">
                    <a16:rowId xmlns:a16="http://schemas.microsoft.com/office/drawing/2014/main" val="2769995893"/>
                  </a:ext>
                </a:extLst>
              </a:tr>
              <a:tr h="294040">
                <a:tc>
                  <a:txBody>
                    <a:bodyPr/>
                    <a:lstStyle/>
                    <a:p>
                      <a:pPr algn="ctr"/>
                      <a:r>
                        <a:rPr lang="en-US" sz="1100" i="1" dirty="0"/>
                        <a:t>n</a:t>
                      </a:r>
                      <a:endParaRPr lang="el-GR" sz="1100" i="1" dirty="0"/>
                    </a:p>
                  </a:txBody>
                  <a:tcPr anchor="ctr"/>
                </a:tc>
                <a:tc>
                  <a:txBody>
                    <a:bodyPr/>
                    <a:lstStyle/>
                    <a:p>
                      <a:pPr algn="ctr"/>
                      <a:r>
                        <a:rPr lang="en-US" sz="1100" dirty="0"/>
                        <a:t>34</a:t>
                      </a:r>
                      <a:endParaRPr lang="el-GR" sz="1100" dirty="0"/>
                    </a:p>
                  </a:txBody>
                  <a:tcPr anchor="ctr"/>
                </a:tc>
                <a:tc>
                  <a:txBody>
                    <a:bodyPr/>
                    <a:lstStyle/>
                    <a:p>
                      <a:pPr algn="ctr"/>
                      <a:r>
                        <a:rPr lang="en-US" sz="1100" dirty="0"/>
                        <a:t>0</a:t>
                      </a:r>
                      <a:endParaRPr lang="el-GR" sz="1100" dirty="0"/>
                    </a:p>
                  </a:txBody>
                  <a:tcPr anchor="ctr"/>
                </a:tc>
                <a:tc>
                  <a:txBody>
                    <a:bodyPr/>
                    <a:lstStyle/>
                    <a:p>
                      <a:pPr algn="ctr"/>
                      <a:r>
                        <a:rPr lang="en-US" sz="1100" dirty="0"/>
                        <a:t>5.8</a:t>
                      </a:r>
                      <a:endParaRPr lang="el-GR" sz="1100" dirty="0"/>
                    </a:p>
                  </a:txBody>
                  <a:tcPr anchor="ctr"/>
                </a:tc>
                <a:tc>
                  <a:txBody>
                    <a:bodyPr/>
                    <a:lstStyle/>
                    <a:p>
                      <a:pPr algn="ctr"/>
                      <a:r>
                        <a:rPr lang="en-US" sz="1100" dirty="0"/>
                        <a:t>0.04</a:t>
                      </a:r>
                      <a:endParaRPr lang="el-GR" sz="1100" dirty="0"/>
                    </a:p>
                  </a:txBody>
                  <a:tcPr anchor="ctr"/>
                </a:tc>
                <a:tc>
                  <a:txBody>
                    <a:bodyPr/>
                    <a:lstStyle/>
                    <a:p>
                      <a:pPr algn="ctr"/>
                      <a:r>
                        <a:rPr lang="en-US" sz="1100" dirty="0"/>
                        <a:t>…</a:t>
                      </a:r>
                      <a:endParaRPr lang="el-GR" sz="1100" dirty="0"/>
                    </a:p>
                  </a:txBody>
                  <a:tcPr anchor="ctr"/>
                </a:tc>
                <a:tc>
                  <a:txBody>
                    <a:bodyPr/>
                    <a:lstStyle/>
                    <a:p>
                      <a:pPr algn="ctr"/>
                      <a:r>
                        <a:rPr lang="en-US" sz="1100" dirty="0"/>
                        <a:t>3</a:t>
                      </a:r>
                      <a:endParaRPr lang="el-GR" sz="1100" dirty="0"/>
                    </a:p>
                  </a:txBody>
                  <a:tcPr anchor="ctr"/>
                </a:tc>
                <a:tc>
                  <a:txBody>
                    <a:bodyPr/>
                    <a:lstStyle/>
                    <a:p>
                      <a:pPr algn="ctr"/>
                      <a:r>
                        <a:rPr lang="en-US" sz="1100" dirty="0"/>
                        <a:t>no</a:t>
                      </a:r>
                      <a:endParaRPr lang="el-GR" sz="1100" dirty="0"/>
                    </a:p>
                  </a:txBody>
                  <a:tcPr anchor="ctr"/>
                </a:tc>
                <a:extLst>
                  <a:ext uri="{0D108BD9-81ED-4DB2-BD59-A6C34878D82A}">
                    <a16:rowId xmlns:a16="http://schemas.microsoft.com/office/drawing/2014/main" val="3516483926"/>
                  </a:ext>
                </a:extLst>
              </a:tr>
            </a:tbl>
          </a:graphicData>
        </a:graphic>
      </p:graphicFrame>
      <p:sp>
        <p:nvSpPr>
          <p:cNvPr id="9" name="Rectangle 9">
            <a:extLst>
              <a:ext uri="{FF2B5EF4-FFF2-40B4-BE49-F238E27FC236}">
                <a16:creationId xmlns:a16="http://schemas.microsoft.com/office/drawing/2014/main" id="{6B1114D5-7CCB-4715-82DA-22EBE1B9B16F}"/>
              </a:ext>
            </a:extLst>
          </p:cNvPr>
          <p:cNvSpPr/>
          <p:nvPr/>
        </p:nvSpPr>
        <p:spPr>
          <a:xfrm>
            <a:off x="3250284" y="3290058"/>
            <a:ext cx="587433" cy="1188000"/>
          </a:xfrm>
          <a:prstGeom prst="rect">
            <a:avLst/>
          </a:prstGeom>
          <a:noFill/>
          <a:ln w="2857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10" name="TextBox 9">
            <a:extLst>
              <a:ext uri="{FF2B5EF4-FFF2-40B4-BE49-F238E27FC236}">
                <a16:creationId xmlns:a16="http://schemas.microsoft.com/office/drawing/2014/main" id="{F1CEC4B2-59A7-4EBC-AE22-CE6A16BDD73E}"/>
              </a:ext>
            </a:extLst>
          </p:cNvPr>
          <p:cNvSpPr txBox="1"/>
          <p:nvPr/>
        </p:nvSpPr>
        <p:spPr>
          <a:xfrm>
            <a:off x="1235551" y="1966582"/>
            <a:ext cx="1334511" cy="400110"/>
          </a:xfrm>
          <a:prstGeom prst="rect">
            <a:avLst/>
          </a:prstGeom>
          <a:solidFill>
            <a:schemeClr val="accent3">
              <a:lumMod val="60000"/>
              <a:lumOff val="40000"/>
            </a:schemeClr>
          </a:solidFill>
        </p:spPr>
        <p:txBody>
          <a:bodyPr wrap="square" rtlCol="0">
            <a:spAutoFit/>
          </a:bodyPr>
          <a:lstStyle/>
          <a:p>
            <a:pPr algn="ctr"/>
            <a:r>
              <a:rPr lang="en-US" sz="2000" dirty="0">
                <a:solidFill>
                  <a:schemeClr val="bg2">
                    <a:lumMod val="25000"/>
                  </a:schemeClr>
                </a:solidFill>
                <a:latin typeface="Helvetica LT Std Light" pitchFamily="34" charset="0"/>
              </a:rPr>
              <a:t>Input</a:t>
            </a:r>
            <a:endParaRPr lang="el-GR" sz="2000" dirty="0">
              <a:solidFill>
                <a:schemeClr val="bg2">
                  <a:lumMod val="25000"/>
                </a:schemeClr>
              </a:solidFill>
            </a:endParaRPr>
          </a:p>
        </p:txBody>
      </p:sp>
      <p:sp>
        <p:nvSpPr>
          <p:cNvPr id="11" name="Ορθογώνιο 3">
            <a:extLst>
              <a:ext uri="{FF2B5EF4-FFF2-40B4-BE49-F238E27FC236}">
                <a16:creationId xmlns:a16="http://schemas.microsoft.com/office/drawing/2014/main" id="{DD44E3EA-7AC7-4ED3-8689-636DA4EF98BD}"/>
              </a:ext>
            </a:extLst>
          </p:cNvPr>
          <p:cNvSpPr/>
          <p:nvPr/>
        </p:nvSpPr>
        <p:spPr>
          <a:xfrm>
            <a:off x="4389063" y="3700703"/>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12" name="Ορθογώνιο 11">
            <a:extLst>
              <a:ext uri="{FF2B5EF4-FFF2-40B4-BE49-F238E27FC236}">
                <a16:creationId xmlns:a16="http://schemas.microsoft.com/office/drawing/2014/main" id="{E8F97916-5EFD-404D-AF2E-F5A3EABAD62D}"/>
              </a:ext>
            </a:extLst>
          </p:cNvPr>
          <p:cNvSpPr/>
          <p:nvPr/>
        </p:nvSpPr>
        <p:spPr>
          <a:xfrm>
            <a:off x="4976163" y="3471614"/>
            <a:ext cx="1614196" cy="830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Algorithm Selection</a:t>
            </a:r>
          </a:p>
        </p:txBody>
      </p:sp>
      <p:pic>
        <p:nvPicPr>
          <p:cNvPr id="13" name="Picture 8" descr="equalizer icon">
            <a:extLst>
              <a:ext uri="{FF2B5EF4-FFF2-40B4-BE49-F238E27FC236}">
                <a16:creationId xmlns:a16="http://schemas.microsoft.com/office/drawing/2014/main" id="{9CED5EE1-7523-4131-8B60-E54B9D4B8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908" y="5121450"/>
            <a:ext cx="843796" cy="8437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97BAEFA-66E9-4512-9675-54551D80A93F}"/>
              </a:ext>
            </a:extLst>
          </p:cNvPr>
          <p:cNvSpPr txBox="1"/>
          <p:nvPr/>
        </p:nvSpPr>
        <p:spPr>
          <a:xfrm>
            <a:off x="830906" y="4612734"/>
            <a:ext cx="2143800" cy="400110"/>
          </a:xfrm>
          <a:prstGeom prst="rect">
            <a:avLst/>
          </a:prstGeom>
          <a:solidFill>
            <a:schemeClr val="accent2">
              <a:lumMod val="60000"/>
              <a:lumOff val="40000"/>
            </a:schemeClr>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bg2">
                    <a:lumMod val="25000"/>
                  </a:schemeClr>
                </a:solidFill>
                <a:latin typeface="Helvetica LT Std Light" pitchFamily="34" charset="0"/>
              </a:rPr>
              <a:t>User</a:t>
            </a:r>
            <a:r>
              <a:rPr lang="en-US" sz="1200" dirty="0">
                <a:solidFill>
                  <a:schemeClr val="bg2">
                    <a:lumMod val="25000"/>
                  </a:schemeClr>
                </a:solidFill>
                <a:latin typeface="Helvetica LT Std Light" pitchFamily="34" charset="0"/>
              </a:rPr>
              <a:t> </a:t>
            </a:r>
            <a:r>
              <a:rPr lang="en-US" sz="2000" dirty="0">
                <a:solidFill>
                  <a:schemeClr val="bg2">
                    <a:lumMod val="25000"/>
                  </a:schemeClr>
                </a:solidFill>
                <a:latin typeface="Helvetica LT Std Light" pitchFamily="34" charset="0"/>
              </a:rPr>
              <a:t>Preferences</a:t>
            </a:r>
            <a:endParaRPr lang="el-GR" sz="2000" dirty="0">
              <a:solidFill>
                <a:schemeClr val="bg2">
                  <a:lumMod val="25000"/>
                </a:schemeClr>
              </a:solidFill>
            </a:endParaRPr>
          </a:p>
        </p:txBody>
      </p:sp>
      <p:sp>
        <p:nvSpPr>
          <p:cNvPr id="16" name="Φυσαλίδα ομιλίας: Ορθογώνιο με στρογγυλεμένες γωνίες 15">
            <a:extLst>
              <a:ext uri="{FF2B5EF4-FFF2-40B4-BE49-F238E27FC236}">
                <a16:creationId xmlns:a16="http://schemas.microsoft.com/office/drawing/2014/main" id="{643BE126-4BA3-4F60-BBA5-6C6485849B2B}"/>
              </a:ext>
            </a:extLst>
          </p:cNvPr>
          <p:cNvSpPr/>
          <p:nvPr/>
        </p:nvSpPr>
        <p:spPr>
          <a:xfrm>
            <a:off x="6876660" y="1678644"/>
            <a:ext cx="2593910" cy="1156996"/>
          </a:xfrm>
          <a:prstGeom prst="wedgeRoundRectCallout">
            <a:avLst>
              <a:gd name="adj1" fmla="val 20158"/>
              <a:gd name="adj2" fmla="val 713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Selections are based on an AI-expert system and meta-level learning</a:t>
            </a:r>
          </a:p>
        </p:txBody>
      </p:sp>
      <p:sp>
        <p:nvSpPr>
          <p:cNvPr id="18" name="Ορθογώνιο 3">
            <a:extLst>
              <a:ext uri="{FF2B5EF4-FFF2-40B4-BE49-F238E27FC236}">
                <a16:creationId xmlns:a16="http://schemas.microsoft.com/office/drawing/2014/main" id="{D83011E4-A494-4FC2-9158-411F431B17C5}"/>
              </a:ext>
            </a:extLst>
          </p:cNvPr>
          <p:cNvSpPr/>
          <p:nvPr/>
        </p:nvSpPr>
        <p:spPr>
          <a:xfrm>
            <a:off x="6765686" y="3704334"/>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19" name="Ορθογώνιο 18">
            <a:extLst>
              <a:ext uri="{FF2B5EF4-FFF2-40B4-BE49-F238E27FC236}">
                <a16:creationId xmlns:a16="http://schemas.microsoft.com/office/drawing/2014/main" id="{07EAD202-A900-4314-91C4-3CE7EFCEC511}"/>
              </a:ext>
            </a:extLst>
          </p:cNvPr>
          <p:cNvSpPr/>
          <p:nvPr/>
        </p:nvSpPr>
        <p:spPr>
          <a:xfrm>
            <a:off x="10237135" y="3467983"/>
            <a:ext cx="1614196" cy="830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Configuration Generator</a:t>
            </a:r>
          </a:p>
        </p:txBody>
      </p:sp>
      <p:sp>
        <p:nvSpPr>
          <p:cNvPr id="20" name="Φυσαλίδα ομιλίας: Ορθογώνιο με στρογγυλεμένες γωνίες 19">
            <a:extLst>
              <a:ext uri="{FF2B5EF4-FFF2-40B4-BE49-F238E27FC236}">
                <a16:creationId xmlns:a16="http://schemas.microsoft.com/office/drawing/2014/main" id="{B7C39227-F4A1-4EF6-B853-0A9076D57390}"/>
              </a:ext>
            </a:extLst>
          </p:cNvPr>
          <p:cNvSpPr/>
          <p:nvPr/>
        </p:nvSpPr>
        <p:spPr>
          <a:xfrm>
            <a:off x="8287302" y="4685514"/>
            <a:ext cx="2593910" cy="1156996"/>
          </a:xfrm>
          <a:prstGeom prst="wedgeRoundRectCallout">
            <a:avLst>
              <a:gd name="adj1" fmla="val 47856"/>
              <a:gd name="adj2" fmla="val -75402"/>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Statically (dynamically in the future) decides which hp values to try</a:t>
            </a:r>
          </a:p>
        </p:txBody>
      </p:sp>
      <p:sp>
        <p:nvSpPr>
          <p:cNvPr id="21" name="Ορθογώνιο 3">
            <a:extLst>
              <a:ext uri="{FF2B5EF4-FFF2-40B4-BE49-F238E27FC236}">
                <a16:creationId xmlns:a16="http://schemas.microsoft.com/office/drawing/2014/main" id="{C3E2F244-79BF-4681-B5FF-078B50B0F875}"/>
              </a:ext>
            </a:extLst>
          </p:cNvPr>
          <p:cNvSpPr/>
          <p:nvPr/>
        </p:nvSpPr>
        <p:spPr>
          <a:xfrm>
            <a:off x="9584257" y="3739841"/>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23" name="Ορθογώνιο 22">
            <a:extLst>
              <a:ext uri="{FF2B5EF4-FFF2-40B4-BE49-F238E27FC236}">
                <a16:creationId xmlns:a16="http://schemas.microsoft.com/office/drawing/2014/main" id="{A1C0C70C-F456-4B41-B4FE-579F68DC42EB}"/>
              </a:ext>
            </a:extLst>
          </p:cNvPr>
          <p:cNvSpPr/>
          <p:nvPr/>
        </p:nvSpPr>
        <p:spPr>
          <a:xfrm>
            <a:off x="7402121" y="3471612"/>
            <a:ext cx="2068449" cy="830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Estimation and Tuning Protocol Selection</a:t>
            </a:r>
          </a:p>
        </p:txBody>
      </p:sp>
      <p:sp>
        <p:nvSpPr>
          <p:cNvPr id="25" name="Ορθογώνιο 3">
            <a:extLst>
              <a:ext uri="{FF2B5EF4-FFF2-40B4-BE49-F238E27FC236}">
                <a16:creationId xmlns:a16="http://schemas.microsoft.com/office/drawing/2014/main" id="{26917AB4-61E9-4FEA-98C4-44EB256EE9E4}"/>
              </a:ext>
            </a:extLst>
          </p:cNvPr>
          <p:cNvSpPr/>
          <p:nvPr/>
        </p:nvSpPr>
        <p:spPr>
          <a:xfrm rot="3538855">
            <a:off x="11312140" y="4502873"/>
            <a:ext cx="539191" cy="365281"/>
          </a:xfrm>
          <a:prstGeom prst="rightArrow">
            <a:avLst>
              <a:gd name="adj1" fmla="val 50000"/>
              <a:gd name="adj2" fmla="val 50000"/>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2">
                  <a:lumMod val="50000"/>
                </a:schemeClr>
              </a:solidFill>
            </a:endParaRPr>
          </a:p>
        </p:txBody>
      </p:sp>
      <p:sp>
        <p:nvSpPr>
          <p:cNvPr id="22" name="Slide Number Placeholder 21">
            <a:extLst>
              <a:ext uri="{FF2B5EF4-FFF2-40B4-BE49-F238E27FC236}">
                <a16:creationId xmlns:a16="http://schemas.microsoft.com/office/drawing/2014/main" id="{B5EFA9DA-6E5D-4787-8743-B8479FBF782D}"/>
              </a:ext>
            </a:extLst>
          </p:cNvPr>
          <p:cNvSpPr>
            <a:spLocks noGrp="1"/>
          </p:cNvSpPr>
          <p:nvPr>
            <p:ph type="sldNum" sz="quarter" idx="4"/>
          </p:nvPr>
        </p:nvSpPr>
        <p:spPr/>
        <p:txBody>
          <a:bodyPr/>
          <a:lstStyle/>
          <a:p>
            <a:fld id="{F3164A33-BA3B-4257-99BF-AAAE7BC3E136}" type="slidenum">
              <a:rPr lang="el-GR" smtClean="0"/>
              <a:pPr/>
              <a:t>66</a:t>
            </a:fld>
            <a:r>
              <a:rPr lang="en-US"/>
              <a:t> of 80</a:t>
            </a:r>
            <a:endParaRPr lang="el-GR" dirty="0"/>
          </a:p>
        </p:txBody>
      </p:sp>
    </p:spTree>
    <p:extLst>
      <p:ext uri="{BB962C8B-B14F-4D97-AF65-F5344CB8AC3E}">
        <p14:creationId xmlns:p14="http://schemas.microsoft.com/office/powerpoint/2010/main" val="155615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473096-FC2A-4515-AEB4-FACA58605149}"/>
              </a:ext>
            </a:extLst>
          </p:cNvPr>
          <p:cNvSpPr>
            <a:spLocks noGrp="1"/>
          </p:cNvSpPr>
          <p:nvPr>
            <p:ph type="title"/>
          </p:nvPr>
        </p:nvSpPr>
        <p:spPr/>
        <p:txBody>
          <a:bodyPr/>
          <a:lstStyle/>
          <a:p>
            <a:r>
              <a:rPr lang="en-US" dirty="0"/>
              <a:t>Just Add Data Architecture</a:t>
            </a:r>
          </a:p>
        </p:txBody>
      </p:sp>
      <p:sp>
        <p:nvSpPr>
          <p:cNvPr id="37" name="Ορθογώνιο 36">
            <a:extLst>
              <a:ext uri="{FF2B5EF4-FFF2-40B4-BE49-F238E27FC236}">
                <a16:creationId xmlns:a16="http://schemas.microsoft.com/office/drawing/2014/main" id="{E3CE7075-6353-4ACC-BAE4-AB180043A066}"/>
              </a:ext>
            </a:extLst>
          </p:cNvPr>
          <p:cNvSpPr/>
          <p:nvPr/>
        </p:nvSpPr>
        <p:spPr>
          <a:xfrm>
            <a:off x="1707507" y="2167145"/>
            <a:ext cx="4786603" cy="1142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38" name="Ορθογώνιο 37">
            <a:extLst>
              <a:ext uri="{FF2B5EF4-FFF2-40B4-BE49-F238E27FC236}">
                <a16:creationId xmlns:a16="http://schemas.microsoft.com/office/drawing/2014/main" id="{C856D7E9-DE5E-4E65-8B70-47279C9309BF}"/>
              </a:ext>
            </a:extLst>
          </p:cNvPr>
          <p:cNvSpPr/>
          <p:nvPr/>
        </p:nvSpPr>
        <p:spPr>
          <a:xfrm>
            <a:off x="1888174" y="2337392"/>
            <a:ext cx="565782"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Pre.</a:t>
            </a:r>
          </a:p>
        </p:txBody>
      </p:sp>
      <p:sp>
        <p:nvSpPr>
          <p:cNvPr id="39" name="Ορθογώνιο 38">
            <a:extLst>
              <a:ext uri="{FF2B5EF4-FFF2-40B4-BE49-F238E27FC236}">
                <a16:creationId xmlns:a16="http://schemas.microsoft.com/office/drawing/2014/main" id="{54CB36E8-433B-4A27-92CB-0DE32D383317}"/>
              </a:ext>
            </a:extLst>
          </p:cNvPr>
          <p:cNvSpPr/>
          <p:nvPr/>
        </p:nvSpPr>
        <p:spPr>
          <a:xfrm>
            <a:off x="2708993" y="2345238"/>
            <a:ext cx="786606"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Trans.</a:t>
            </a:r>
          </a:p>
        </p:txBody>
      </p:sp>
      <p:sp>
        <p:nvSpPr>
          <p:cNvPr id="40" name="Ορθογώνιο 39">
            <a:extLst>
              <a:ext uri="{FF2B5EF4-FFF2-40B4-BE49-F238E27FC236}">
                <a16:creationId xmlns:a16="http://schemas.microsoft.com/office/drawing/2014/main" id="{0361AFB7-F9CA-46B5-886B-FA01DB81B5A8}"/>
              </a:ext>
            </a:extLst>
          </p:cNvPr>
          <p:cNvSpPr/>
          <p:nvPr/>
        </p:nvSpPr>
        <p:spPr>
          <a:xfrm>
            <a:off x="3761796" y="2337391"/>
            <a:ext cx="642258"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Imp.</a:t>
            </a:r>
          </a:p>
        </p:txBody>
      </p:sp>
      <p:sp>
        <p:nvSpPr>
          <p:cNvPr id="41" name="Ορθογώνιο 40">
            <a:extLst>
              <a:ext uri="{FF2B5EF4-FFF2-40B4-BE49-F238E27FC236}">
                <a16:creationId xmlns:a16="http://schemas.microsoft.com/office/drawing/2014/main" id="{50214B27-60E3-42E8-93CE-A07A0DFD5D99}"/>
              </a:ext>
            </a:extLst>
          </p:cNvPr>
          <p:cNvSpPr/>
          <p:nvPr/>
        </p:nvSpPr>
        <p:spPr>
          <a:xfrm>
            <a:off x="4688637" y="2337390"/>
            <a:ext cx="489857"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FS</a:t>
            </a:r>
          </a:p>
        </p:txBody>
      </p:sp>
      <p:sp>
        <p:nvSpPr>
          <p:cNvPr id="42" name="Ορθογώνιο 41">
            <a:extLst>
              <a:ext uri="{FF2B5EF4-FFF2-40B4-BE49-F238E27FC236}">
                <a16:creationId xmlns:a16="http://schemas.microsoft.com/office/drawing/2014/main" id="{F6457624-5D6A-4C4F-962D-1EA8D9AC85E8}"/>
              </a:ext>
            </a:extLst>
          </p:cNvPr>
          <p:cNvSpPr/>
          <p:nvPr/>
        </p:nvSpPr>
        <p:spPr>
          <a:xfrm>
            <a:off x="5463078" y="2351599"/>
            <a:ext cx="863082"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Model.</a:t>
            </a:r>
          </a:p>
        </p:txBody>
      </p:sp>
      <p:cxnSp>
        <p:nvCxnSpPr>
          <p:cNvPr id="43" name="Ευθύγραμμο βέλος σύνδεσης 42">
            <a:extLst>
              <a:ext uri="{FF2B5EF4-FFF2-40B4-BE49-F238E27FC236}">
                <a16:creationId xmlns:a16="http://schemas.microsoft.com/office/drawing/2014/main" id="{AE6C1394-0535-4284-9442-FE51CAC7D233}"/>
              </a:ext>
            </a:extLst>
          </p:cNvPr>
          <p:cNvCxnSpPr>
            <a:cxnSpLocks/>
          </p:cNvCxnSpPr>
          <p:nvPr/>
        </p:nvCxnSpPr>
        <p:spPr>
          <a:xfrm>
            <a:off x="2453956" y="2743345"/>
            <a:ext cx="255037" cy="311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Ευθύγραμμο βέλος σύνδεσης 43">
            <a:extLst>
              <a:ext uri="{FF2B5EF4-FFF2-40B4-BE49-F238E27FC236}">
                <a16:creationId xmlns:a16="http://schemas.microsoft.com/office/drawing/2014/main" id="{7D3495FE-39C0-47C1-B122-A229258A254A}"/>
              </a:ext>
            </a:extLst>
          </p:cNvPr>
          <p:cNvCxnSpPr>
            <a:cxnSpLocks/>
          </p:cNvCxnSpPr>
          <p:nvPr/>
        </p:nvCxnSpPr>
        <p:spPr>
          <a:xfrm flipV="1">
            <a:off x="3495599" y="2749706"/>
            <a:ext cx="255037" cy="311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Ευθύγραμμο βέλος σύνδεσης 44">
            <a:extLst>
              <a:ext uri="{FF2B5EF4-FFF2-40B4-BE49-F238E27FC236}">
                <a16:creationId xmlns:a16="http://schemas.microsoft.com/office/drawing/2014/main" id="{DBD7EE22-FB66-4077-89A2-53F6CB37AF0A}"/>
              </a:ext>
            </a:extLst>
          </p:cNvPr>
          <p:cNvCxnSpPr>
            <a:cxnSpLocks/>
          </p:cNvCxnSpPr>
          <p:nvPr/>
        </p:nvCxnSpPr>
        <p:spPr>
          <a:xfrm>
            <a:off x="4404054" y="2757553"/>
            <a:ext cx="255037"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Ευθύγραμμο βέλος σύνδεσης 45">
            <a:extLst>
              <a:ext uri="{FF2B5EF4-FFF2-40B4-BE49-F238E27FC236}">
                <a16:creationId xmlns:a16="http://schemas.microsoft.com/office/drawing/2014/main" id="{12A05563-13E2-4235-A691-2712958E5CF1}"/>
              </a:ext>
            </a:extLst>
          </p:cNvPr>
          <p:cNvCxnSpPr>
            <a:cxnSpLocks/>
          </p:cNvCxnSpPr>
          <p:nvPr/>
        </p:nvCxnSpPr>
        <p:spPr>
          <a:xfrm>
            <a:off x="5178494" y="2757553"/>
            <a:ext cx="255037"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8E9C7298-023E-44E6-BFBB-5D5DE4843F10}"/>
              </a:ext>
            </a:extLst>
          </p:cNvPr>
          <p:cNvSpPr txBox="1"/>
          <p:nvPr/>
        </p:nvSpPr>
        <p:spPr>
          <a:xfrm>
            <a:off x="572558" y="2553940"/>
            <a:ext cx="1152696" cy="461665"/>
          </a:xfrm>
          <a:prstGeom prst="rect">
            <a:avLst/>
          </a:prstGeom>
          <a:noFill/>
        </p:spPr>
        <p:txBody>
          <a:bodyPr wrap="square" rtlCol="0">
            <a:spAutoFit/>
          </a:bodyPr>
          <a:lstStyle/>
          <a:p>
            <a:r>
              <a:rPr lang="en-US" sz="2400" b="1" dirty="0" err="1">
                <a:solidFill>
                  <a:srgbClr val="C00000"/>
                </a:solidFill>
              </a:rPr>
              <a:t>hps</a:t>
            </a:r>
            <a:r>
              <a:rPr lang="en-US" sz="2400" b="1" dirty="0">
                <a:solidFill>
                  <a:srgbClr val="C00000"/>
                </a:solidFill>
              </a:rPr>
              <a:t> </a:t>
            </a:r>
            <a:r>
              <a:rPr lang="en-US" sz="2400" b="1" i="1" dirty="0">
                <a:solidFill>
                  <a:srgbClr val="C00000"/>
                </a:solidFill>
              </a:rPr>
              <a:t>a</a:t>
            </a:r>
            <a:r>
              <a:rPr lang="en-US" sz="2400" b="1" i="1" baseline="-25000" dirty="0">
                <a:solidFill>
                  <a:srgbClr val="C00000"/>
                </a:solidFill>
              </a:rPr>
              <a:t>1</a:t>
            </a:r>
            <a:endParaRPr lang="en-US" sz="2400" b="1" dirty="0">
              <a:solidFill>
                <a:srgbClr val="C00000"/>
              </a:solidFill>
            </a:endParaRPr>
          </a:p>
        </p:txBody>
      </p:sp>
      <p:sp>
        <p:nvSpPr>
          <p:cNvPr id="15" name="TextBox 14">
            <a:extLst>
              <a:ext uri="{FF2B5EF4-FFF2-40B4-BE49-F238E27FC236}">
                <a16:creationId xmlns:a16="http://schemas.microsoft.com/office/drawing/2014/main" id="{E1823018-8143-40FC-A0CC-355BDB229706}"/>
              </a:ext>
            </a:extLst>
          </p:cNvPr>
          <p:cNvSpPr txBox="1"/>
          <p:nvPr/>
        </p:nvSpPr>
        <p:spPr>
          <a:xfrm>
            <a:off x="3411898" y="1634157"/>
            <a:ext cx="1569677" cy="369332"/>
          </a:xfrm>
          <a:prstGeom prst="rect">
            <a:avLst/>
          </a:prstGeom>
          <a:solidFill>
            <a:schemeClr val="accent2">
              <a:lumMod val="60000"/>
              <a:lumOff val="40000"/>
            </a:schemeClr>
          </a:solidFill>
        </p:spPr>
        <p:txBody>
          <a:bodyPr wrap="square" rtlCol="0">
            <a:spAutoFit/>
          </a:bodyPr>
          <a:lstStyle/>
          <a:p>
            <a:r>
              <a:rPr lang="en-US" dirty="0"/>
              <a:t>Configurations</a:t>
            </a:r>
          </a:p>
        </p:txBody>
      </p:sp>
      <p:cxnSp>
        <p:nvCxnSpPr>
          <p:cNvPr id="48" name="Ευθύγραμμο βέλος σύνδεσης 47">
            <a:extLst>
              <a:ext uri="{FF2B5EF4-FFF2-40B4-BE49-F238E27FC236}">
                <a16:creationId xmlns:a16="http://schemas.microsoft.com/office/drawing/2014/main" id="{B476248D-0518-43F9-8804-E42016EECCEF}"/>
              </a:ext>
            </a:extLst>
          </p:cNvPr>
          <p:cNvCxnSpPr>
            <a:cxnSpLocks/>
          </p:cNvCxnSpPr>
          <p:nvPr/>
        </p:nvCxnSpPr>
        <p:spPr>
          <a:xfrm>
            <a:off x="6494110" y="2738606"/>
            <a:ext cx="399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Ορθογώνιο 49">
            <a:extLst>
              <a:ext uri="{FF2B5EF4-FFF2-40B4-BE49-F238E27FC236}">
                <a16:creationId xmlns:a16="http://schemas.microsoft.com/office/drawing/2014/main" id="{7EAF49D4-A6FE-454D-A2D8-7BC8965B60C7}"/>
              </a:ext>
            </a:extLst>
          </p:cNvPr>
          <p:cNvSpPr/>
          <p:nvPr/>
        </p:nvSpPr>
        <p:spPr>
          <a:xfrm>
            <a:off x="6948203" y="2167143"/>
            <a:ext cx="1147665" cy="1142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Estimation Protocol</a:t>
            </a:r>
          </a:p>
        </p:txBody>
      </p:sp>
      <p:sp>
        <p:nvSpPr>
          <p:cNvPr id="52" name="Ορθογώνιο 51">
            <a:extLst>
              <a:ext uri="{FF2B5EF4-FFF2-40B4-BE49-F238E27FC236}">
                <a16:creationId xmlns:a16="http://schemas.microsoft.com/office/drawing/2014/main" id="{9E9BC11E-9620-4CFA-ABA5-84C73BE1E94E}"/>
              </a:ext>
            </a:extLst>
          </p:cNvPr>
          <p:cNvSpPr/>
          <p:nvPr/>
        </p:nvSpPr>
        <p:spPr>
          <a:xfrm>
            <a:off x="1729276" y="4838812"/>
            <a:ext cx="4786603" cy="1142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a:p>
        </p:txBody>
      </p:sp>
      <p:sp>
        <p:nvSpPr>
          <p:cNvPr id="53" name="Ορθογώνιο 52">
            <a:extLst>
              <a:ext uri="{FF2B5EF4-FFF2-40B4-BE49-F238E27FC236}">
                <a16:creationId xmlns:a16="http://schemas.microsoft.com/office/drawing/2014/main" id="{37E1A3D9-6BD7-4C4D-904D-6D0C0179A0C1}"/>
              </a:ext>
            </a:extLst>
          </p:cNvPr>
          <p:cNvSpPr/>
          <p:nvPr/>
        </p:nvSpPr>
        <p:spPr>
          <a:xfrm>
            <a:off x="1909943" y="5009059"/>
            <a:ext cx="565782"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Pre.</a:t>
            </a:r>
          </a:p>
        </p:txBody>
      </p:sp>
      <p:sp>
        <p:nvSpPr>
          <p:cNvPr id="54" name="Ορθογώνιο 53">
            <a:extLst>
              <a:ext uri="{FF2B5EF4-FFF2-40B4-BE49-F238E27FC236}">
                <a16:creationId xmlns:a16="http://schemas.microsoft.com/office/drawing/2014/main" id="{65511D71-F96D-402B-9A17-2A0F21C65AFF}"/>
              </a:ext>
            </a:extLst>
          </p:cNvPr>
          <p:cNvSpPr/>
          <p:nvPr/>
        </p:nvSpPr>
        <p:spPr>
          <a:xfrm>
            <a:off x="2730762" y="5016905"/>
            <a:ext cx="786606"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Trans.</a:t>
            </a:r>
          </a:p>
        </p:txBody>
      </p:sp>
      <p:sp>
        <p:nvSpPr>
          <p:cNvPr id="55" name="Ορθογώνιο 54">
            <a:extLst>
              <a:ext uri="{FF2B5EF4-FFF2-40B4-BE49-F238E27FC236}">
                <a16:creationId xmlns:a16="http://schemas.microsoft.com/office/drawing/2014/main" id="{92862118-DFF1-4209-87AD-C63107707908}"/>
              </a:ext>
            </a:extLst>
          </p:cNvPr>
          <p:cNvSpPr/>
          <p:nvPr/>
        </p:nvSpPr>
        <p:spPr>
          <a:xfrm>
            <a:off x="3783565" y="5009058"/>
            <a:ext cx="642258"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Imp.</a:t>
            </a:r>
          </a:p>
        </p:txBody>
      </p:sp>
      <p:sp>
        <p:nvSpPr>
          <p:cNvPr id="56" name="Ορθογώνιο 55">
            <a:extLst>
              <a:ext uri="{FF2B5EF4-FFF2-40B4-BE49-F238E27FC236}">
                <a16:creationId xmlns:a16="http://schemas.microsoft.com/office/drawing/2014/main" id="{872F243C-6C3A-4DD6-9D93-35754895A63A}"/>
              </a:ext>
            </a:extLst>
          </p:cNvPr>
          <p:cNvSpPr/>
          <p:nvPr/>
        </p:nvSpPr>
        <p:spPr>
          <a:xfrm>
            <a:off x="4710406" y="5009057"/>
            <a:ext cx="489857"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FS</a:t>
            </a:r>
          </a:p>
        </p:txBody>
      </p:sp>
      <p:sp>
        <p:nvSpPr>
          <p:cNvPr id="57" name="Ορθογώνιο 56">
            <a:extLst>
              <a:ext uri="{FF2B5EF4-FFF2-40B4-BE49-F238E27FC236}">
                <a16:creationId xmlns:a16="http://schemas.microsoft.com/office/drawing/2014/main" id="{A3DBC13E-B954-4A28-BE1B-1E3ACA32AFD8}"/>
              </a:ext>
            </a:extLst>
          </p:cNvPr>
          <p:cNvSpPr/>
          <p:nvPr/>
        </p:nvSpPr>
        <p:spPr>
          <a:xfrm>
            <a:off x="5484847" y="5023266"/>
            <a:ext cx="863082" cy="8024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Model.</a:t>
            </a:r>
          </a:p>
        </p:txBody>
      </p:sp>
      <p:cxnSp>
        <p:nvCxnSpPr>
          <p:cNvPr id="58" name="Ευθύγραμμο βέλος σύνδεσης 57">
            <a:extLst>
              <a:ext uri="{FF2B5EF4-FFF2-40B4-BE49-F238E27FC236}">
                <a16:creationId xmlns:a16="http://schemas.microsoft.com/office/drawing/2014/main" id="{BAB13CF0-E5ED-4B58-850C-2FA98FBB423E}"/>
              </a:ext>
            </a:extLst>
          </p:cNvPr>
          <p:cNvCxnSpPr>
            <a:cxnSpLocks/>
          </p:cNvCxnSpPr>
          <p:nvPr/>
        </p:nvCxnSpPr>
        <p:spPr>
          <a:xfrm>
            <a:off x="2475725" y="5415012"/>
            <a:ext cx="255037" cy="311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Ευθύγραμμο βέλος σύνδεσης 58">
            <a:extLst>
              <a:ext uri="{FF2B5EF4-FFF2-40B4-BE49-F238E27FC236}">
                <a16:creationId xmlns:a16="http://schemas.microsoft.com/office/drawing/2014/main" id="{1453E68E-D3FC-420B-BDA3-A75DB8EFD350}"/>
              </a:ext>
            </a:extLst>
          </p:cNvPr>
          <p:cNvCxnSpPr>
            <a:cxnSpLocks/>
          </p:cNvCxnSpPr>
          <p:nvPr/>
        </p:nvCxnSpPr>
        <p:spPr>
          <a:xfrm flipV="1">
            <a:off x="3517368" y="5421373"/>
            <a:ext cx="255037" cy="311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Ευθύγραμμο βέλος σύνδεσης 59">
            <a:extLst>
              <a:ext uri="{FF2B5EF4-FFF2-40B4-BE49-F238E27FC236}">
                <a16:creationId xmlns:a16="http://schemas.microsoft.com/office/drawing/2014/main" id="{F45F0777-506F-4BEB-8F84-C6B7DD0B70B3}"/>
              </a:ext>
            </a:extLst>
          </p:cNvPr>
          <p:cNvCxnSpPr>
            <a:cxnSpLocks/>
          </p:cNvCxnSpPr>
          <p:nvPr/>
        </p:nvCxnSpPr>
        <p:spPr>
          <a:xfrm>
            <a:off x="4425823" y="5429220"/>
            <a:ext cx="255037"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Ευθύγραμμο βέλος σύνδεσης 60">
            <a:extLst>
              <a:ext uri="{FF2B5EF4-FFF2-40B4-BE49-F238E27FC236}">
                <a16:creationId xmlns:a16="http://schemas.microsoft.com/office/drawing/2014/main" id="{C6EF3F82-1EE4-47E1-B190-ED4265A24375}"/>
              </a:ext>
            </a:extLst>
          </p:cNvPr>
          <p:cNvCxnSpPr>
            <a:cxnSpLocks/>
          </p:cNvCxnSpPr>
          <p:nvPr/>
        </p:nvCxnSpPr>
        <p:spPr>
          <a:xfrm>
            <a:off x="5200263" y="5429220"/>
            <a:ext cx="255037" cy="0"/>
          </a:xfrm>
          <a:prstGeom prst="straightConnector1">
            <a:avLst/>
          </a:prstGeom>
          <a:ln w="2857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2" name="TextBox 61">
            <a:extLst>
              <a:ext uri="{FF2B5EF4-FFF2-40B4-BE49-F238E27FC236}">
                <a16:creationId xmlns:a16="http://schemas.microsoft.com/office/drawing/2014/main" id="{2E0AAB58-63C8-4AC2-8777-D3D0C5847666}"/>
              </a:ext>
            </a:extLst>
          </p:cNvPr>
          <p:cNvSpPr txBox="1"/>
          <p:nvPr/>
        </p:nvSpPr>
        <p:spPr>
          <a:xfrm>
            <a:off x="536238" y="5225607"/>
            <a:ext cx="1180694" cy="461665"/>
          </a:xfrm>
          <a:prstGeom prst="rect">
            <a:avLst/>
          </a:prstGeom>
          <a:noFill/>
        </p:spPr>
        <p:txBody>
          <a:bodyPr wrap="square" rtlCol="0">
            <a:spAutoFit/>
          </a:bodyPr>
          <a:lstStyle/>
          <a:p>
            <a:r>
              <a:rPr lang="en-US" sz="2400" b="1" dirty="0" err="1">
                <a:solidFill>
                  <a:srgbClr val="C00000"/>
                </a:solidFill>
              </a:rPr>
              <a:t>hps</a:t>
            </a:r>
            <a:r>
              <a:rPr lang="en-US" sz="2400" b="1" dirty="0">
                <a:solidFill>
                  <a:srgbClr val="C00000"/>
                </a:solidFill>
              </a:rPr>
              <a:t> </a:t>
            </a:r>
            <a:r>
              <a:rPr lang="en-US" sz="2400" b="1" i="1" dirty="0">
                <a:solidFill>
                  <a:srgbClr val="C00000"/>
                </a:solidFill>
              </a:rPr>
              <a:t>a</a:t>
            </a:r>
            <a:r>
              <a:rPr lang="en-US" sz="2400" b="1" i="1" baseline="-25000" dirty="0">
                <a:solidFill>
                  <a:srgbClr val="C00000"/>
                </a:solidFill>
              </a:rPr>
              <a:t>n</a:t>
            </a:r>
            <a:endParaRPr lang="en-US" sz="2400" b="1" dirty="0">
              <a:solidFill>
                <a:srgbClr val="C00000"/>
              </a:solidFill>
            </a:endParaRPr>
          </a:p>
        </p:txBody>
      </p:sp>
      <p:cxnSp>
        <p:nvCxnSpPr>
          <p:cNvPr id="63" name="Ευθύγραμμο βέλος σύνδεσης 62">
            <a:extLst>
              <a:ext uri="{FF2B5EF4-FFF2-40B4-BE49-F238E27FC236}">
                <a16:creationId xmlns:a16="http://schemas.microsoft.com/office/drawing/2014/main" id="{133126B4-2D6F-4EEF-B7F3-C13F794AF3A8}"/>
              </a:ext>
            </a:extLst>
          </p:cNvPr>
          <p:cNvCxnSpPr>
            <a:cxnSpLocks/>
          </p:cNvCxnSpPr>
          <p:nvPr/>
        </p:nvCxnSpPr>
        <p:spPr>
          <a:xfrm>
            <a:off x="6515879" y="5410273"/>
            <a:ext cx="399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Ορθογώνιο 63">
            <a:extLst>
              <a:ext uri="{FF2B5EF4-FFF2-40B4-BE49-F238E27FC236}">
                <a16:creationId xmlns:a16="http://schemas.microsoft.com/office/drawing/2014/main" id="{A9138484-2B7A-4B74-9FAB-1DCAF217B324}"/>
              </a:ext>
            </a:extLst>
          </p:cNvPr>
          <p:cNvSpPr/>
          <p:nvPr/>
        </p:nvSpPr>
        <p:spPr>
          <a:xfrm>
            <a:off x="6969972" y="4838810"/>
            <a:ext cx="1147665" cy="1142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Estimation Protocol</a:t>
            </a:r>
          </a:p>
        </p:txBody>
      </p:sp>
      <p:cxnSp>
        <p:nvCxnSpPr>
          <p:cNvPr id="65" name="Ευθύγραμμο βέλος σύνδεσης 64">
            <a:extLst>
              <a:ext uri="{FF2B5EF4-FFF2-40B4-BE49-F238E27FC236}">
                <a16:creationId xmlns:a16="http://schemas.microsoft.com/office/drawing/2014/main" id="{91AF2864-8560-45E2-A717-36AE5FDB385E}"/>
              </a:ext>
            </a:extLst>
          </p:cNvPr>
          <p:cNvCxnSpPr>
            <a:cxnSpLocks/>
          </p:cNvCxnSpPr>
          <p:nvPr/>
        </p:nvCxnSpPr>
        <p:spPr>
          <a:xfrm>
            <a:off x="8117637" y="2709130"/>
            <a:ext cx="399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Ευθύγραμμο βέλος σύνδεσης 65">
            <a:extLst>
              <a:ext uri="{FF2B5EF4-FFF2-40B4-BE49-F238E27FC236}">
                <a16:creationId xmlns:a16="http://schemas.microsoft.com/office/drawing/2014/main" id="{86CDD9BC-B364-48DB-82E3-F9067873CD94}"/>
              </a:ext>
            </a:extLst>
          </p:cNvPr>
          <p:cNvCxnSpPr>
            <a:cxnSpLocks/>
          </p:cNvCxnSpPr>
          <p:nvPr/>
        </p:nvCxnSpPr>
        <p:spPr>
          <a:xfrm>
            <a:off x="8117637" y="5418121"/>
            <a:ext cx="3999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0C2E233-5616-4879-B446-9783408CD1F4}"/>
              </a:ext>
            </a:extLst>
          </p:cNvPr>
          <p:cNvSpPr txBox="1"/>
          <p:nvPr/>
        </p:nvSpPr>
        <p:spPr>
          <a:xfrm>
            <a:off x="1747023" y="3816220"/>
            <a:ext cx="4915034" cy="369332"/>
          </a:xfrm>
          <a:prstGeom prst="rect">
            <a:avLst/>
          </a:prstGeom>
          <a:noFill/>
        </p:spPr>
        <p:txBody>
          <a:bodyPr wrap="square" rtlCol="0">
            <a:spAutoFit/>
          </a:bodyPr>
          <a:lstStyle/>
          <a:p>
            <a:pPr algn="ctr"/>
            <a:r>
              <a:rPr lang="en-US" dirty="0"/>
              <a:t>…</a:t>
            </a:r>
          </a:p>
        </p:txBody>
      </p:sp>
      <p:sp>
        <p:nvSpPr>
          <p:cNvPr id="69" name="TextBox 68">
            <a:extLst>
              <a:ext uri="{FF2B5EF4-FFF2-40B4-BE49-F238E27FC236}">
                <a16:creationId xmlns:a16="http://schemas.microsoft.com/office/drawing/2014/main" id="{B4DBDA8C-8D55-4E96-801D-077E3303EF31}"/>
              </a:ext>
            </a:extLst>
          </p:cNvPr>
          <p:cNvSpPr txBox="1"/>
          <p:nvPr/>
        </p:nvSpPr>
        <p:spPr>
          <a:xfrm>
            <a:off x="8794106" y="2304924"/>
            <a:ext cx="2575249" cy="830997"/>
          </a:xfrm>
          <a:prstGeom prst="rect">
            <a:avLst/>
          </a:prstGeom>
          <a:solidFill>
            <a:schemeClr val="accent3">
              <a:lumMod val="60000"/>
              <a:lumOff val="40000"/>
            </a:schemeClr>
          </a:solidFill>
        </p:spPr>
        <p:txBody>
          <a:bodyPr wrap="square" rtlCol="0">
            <a:spAutoFit/>
          </a:bodyPr>
          <a:lstStyle/>
          <a:p>
            <a:r>
              <a:rPr lang="en-US" sz="2400" dirty="0"/>
              <a:t>Out-of-sample predictions for </a:t>
            </a:r>
            <a:r>
              <a:rPr lang="en-US" sz="2400" i="1" dirty="0"/>
              <a:t>a</a:t>
            </a:r>
            <a:r>
              <a:rPr lang="en-US" sz="2400" i="1" baseline="-25000" dirty="0"/>
              <a:t>1</a:t>
            </a:r>
            <a:endParaRPr lang="en-US" sz="2400" dirty="0"/>
          </a:p>
        </p:txBody>
      </p:sp>
      <p:sp>
        <p:nvSpPr>
          <p:cNvPr id="70" name="TextBox 69">
            <a:extLst>
              <a:ext uri="{FF2B5EF4-FFF2-40B4-BE49-F238E27FC236}">
                <a16:creationId xmlns:a16="http://schemas.microsoft.com/office/drawing/2014/main" id="{A02F46C4-2DB0-414F-B6D9-FE831686A064}"/>
              </a:ext>
            </a:extLst>
          </p:cNvPr>
          <p:cNvSpPr txBox="1"/>
          <p:nvPr/>
        </p:nvSpPr>
        <p:spPr>
          <a:xfrm>
            <a:off x="8838424" y="4980493"/>
            <a:ext cx="2866052" cy="830997"/>
          </a:xfrm>
          <a:prstGeom prst="rect">
            <a:avLst/>
          </a:prstGeom>
          <a:solidFill>
            <a:schemeClr val="accent3">
              <a:lumMod val="60000"/>
              <a:lumOff val="40000"/>
            </a:schemeClr>
          </a:solidFill>
        </p:spPr>
        <p:txBody>
          <a:bodyPr wrap="square" rtlCol="0">
            <a:spAutoFit/>
          </a:bodyPr>
          <a:lstStyle>
            <a:defPPr>
              <a:defRPr lang="en-US"/>
            </a:defPPr>
            <a:lvl1pPr>
              <a:defRPr sz="2400"/>
            </a:lvl1pPr>
          </a:lstStyle>
          <a:p>
            <a:r>
              <a:rPr lang="en-US" dirty="0"/>
              <a:t>Out-of-sample predictions for </a:t>
            </a:r>
            <a:r>
              <a:rPr lang="en-US" i="1" dirty="0"/>
              <a:t>a</a:t>
            </a:r>
            <a:r>
              <a:rPr lang="en-US" i="1" baseline="-25000" dirty="0"/>
              <a:t>n</a:t>
            </a:r>
            <a:endParaRPr lang="en-US" dirty="0"/>
          </a:p>
        </p:txBody>
      </p:sp>
      <p:sp>
        <p:nvSpPr>
          <p:cNvPr id="7" name="Slide Number Placeholder 6">
            <a:extLst>
              <a:ext uri="{FF2B5EF4-FFF2-40B4-BE49-F238E27FC236}">
                <a16:creationId xmlns:a16="http://schemas.microsoft.com/office/drawing/2014/main" id="{531EB738-E1BD-49ED-9834-DB9D26947641}"/>
              </a:ext>
            </a:extLst>
          </p:cNvPr>
          <p:cNvSpPr>
            <a:spLocks noGrp="1"/>
          </p:cNvSpPr>
          <p:nvPr>
            <p:ph type="sldNum" sz="quarter" idx="4"/>
          </p:nvPr>
        </p:nvSpPr>
        <p:spPr/>
        <p:txBody>
          <a:bodyPr/>
          <a:lstStyle/>
          <a:p>
            <a:fld id="{F3164A33-BA3B-4257-99BF-AAAE7BC3E136}" type="slidenum">
              <a:rPr lang="el-GR" smtClean="0"/>
              <a:pPr/>
              <a:t>67</a:t>
            </a:fld>
            <a:r>
              <a:rPr lang="en-US"/>
              <a:t> of 80</a:t>
            </a:r>
            <a:endParaRPr lang="el-GR" dirty="0"/>
          </a:p>
        </p:txBody>
      </p:sp>
    </p:spTree>
    <p:extLst>
      <p:ext uri="{BB962C8B-B14F-4D97-AF65-F5344CB8AC3E}">
        <p14:creationId xmlns:p14="http://schemas.microsoft.com/office/powerpoint/2010/main" val="3184429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22CD6-7E05-410D-A5E3-7FE911958018}"/>
              </a:ext>
            </a:extLst>
          </p:cNvPr>
          <p:cNvSpPr>
            <a:spLocks noGrp="1"/>
          </p:cNvSpPr>
          <p:nvPr>
            <p:ph type="title"/>
          </p:nvPr>
        </p:nvSpPr>
        <p:spPr/>
        <p:txBody>
          <a:bodyPr/>
          <a:lstStyle/>
          <a:p>
            <a:r>
              <a:rPr lang="en-US" dirty="0"/>
              <a:t>Just Add Data Architecture</a:t>
            </a:r>
          </a:p>
        </p:txBody>
      </p:sp>
      <p:sp>
        <p:nvSpPr>
          <p:cNvPr id="3" name="TextBox 2">
            <a:extLst>
              <a:ext uri="{FF2B5EF4-FFF2-40B4-BE49-F238E27FC236}">
                <a16:creationId xmlns:a16="http://schemas.microsoft.com/office/drawing/2014/main" id="{DFB45D07-03E3-4438-BEDB-4D597713550B}"/>
              </a:ext>
            </a:extLst>
          </p:cNvPr>
          <p:cNvSpPr txBox="1"/>
          <p:nvPr/>
        </p:nvSpPr>
        <p:spPr>
          <a:xfrm>
            <a:off x="1084295" y="2019478"/>
            <a:ext cx="1689424" cy="1569660"/>
          </a:xfrm>
          <a:prstGeom prst="rect">
            <a:avLst/>
          </a:prstGeom>
          <a:solidFill>
            <a:schemeClr val="accent2">
              <a:lumMod val="60000"/>
              <a:lumOff val="40000"/>
            </a:schemeClr>
          </a:solidFill>
        </p:spPr>
        <p:txBody>
          <a:bodyPr wrap="square" rtlCol="0">
            <a:spAutoFit/>
          </a:bodyPr>
          <a:lstStyle/>
          <a:p>
            <a:r>
              <a:rPr lang="en-US" sz="2400" dirty="0"/>
              <a:t>Out-of-sample predictions for </a:t>
            </a:r>
            <a:r>
              <a:rPr lang="en-US" sz="2400" i="1" dirty="0"/>
              <a:t>a</a:t>
            </a:r>
            <a:r>
              <a:rPr lang="en-US" sz="2400" i="1" baseline="-25000" dirty="0"/>
              <a:t>1</a:t>
            </a:r>
            <a:endParaRPr lang="en-US" sz="2400" dirty="0"/>
          </a:p>
        </p:txBody>
      </p:sp>
      <p:sp>
        <p:nvSpPr>
          <p:cNvPr id="4" name="TextBox 3">
            <a:extLst>
              <a:ext uri="{FF2B5EF4-FFF2-40B4-BE49-F238E27FC236}">
                <a16:creationId xmlns:a16="http://schemas.microsoft.com/office/drawing/2014/main" id="{876919F3-FC1E-403B-BE20-72D94FBBE357}"/>
              </a:ext>
            </a:extLst>
          </p:cNvPr>
          <p:cNvSpPr txBox="1"/>
          <p:nvPr/>
        </p:nvSpPr>
        <p:spPr>
          <a:xfrm>
            <a:off x="1084294" y="4187016"/>
            <a:ext cx="1689423" cy="1569660"/>
          </a:xfrm>
          <a:prstGeom prst="rect">
            <a:avLst/>
          </a:prstGeom>
          <a:solidFill>
            <a:schemeClr val="accent2">
              <a:lumMod val="60000"/>
              <a:lumOff val="40000"/>
            </a:schemeClr>
          </a:solidFill>
        </p:spPr>
        <p:txBody>
          <a:bodyPr wrap="square" rtlCol="0">
            <a:spAutoFit/>
          </a:bodyPr>
          <a:lstStyle/>
          <a:p>
            <a:r>
              <a:rPr lang="en-US" sz="2400" dirty="0"/>
              <a:t>Out-of-sample predictions for </a:t>
            </a:r>
            <a:r>
              <a:rPr lang="en-US" sz="2400" i="1" dirty="0"/>
              <a:t>a</a:t>
            </a:r>
            <a:r>
              <a:rPr lang="en-US" sz="2400" i="1" baseline="-25000" dirty="0"/>
              <a:t>n</a:t>
            </a:r>
            <a:endParaRPr lang="en-US" sz="2400" dirty="0"/>
          </a:p>
        </p:txBody>
      </p:sp>
      <p:cxnSp>
        <p:nvCxnSpPr>
          <p:cNvPr id="6" name="Ευθύγραμμο βέλος σύνδεσης 5">
            <a:extLst>
              <a:ext uri="{FF2B5EF4-FFF2-40B4-BE49-F238E27FC236}">
                <a16:creationId xmlns:a16="http://schemas.microsoft.com/office/drawing/2014/main" id="{E5F2236A-00EB-48F3-A62D-A4FB76F75133}"/>
              </a:ext>
            </a:extLst>
          </p:cNvPr>
          <p:cNvCxnSpPr>
            <a:cxnSpLocks/>
            <a:stCxn id="3" idx="3"/>
            <a:endCxn id="9" idx="1"/>
          </p:cNvCxnSpPr>
          <p:nvPr/>
        </p:nvCxnSpPr>
        <p:spPr>
          <a:xfrm>
            <a:off x="2773719" y="2804308"/>
            <a:ext cx="7744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C2D7D5F2-2A0C-4951-BACB-F52859E656D2}"/>
              </a:ext>
            </a:extLst>
          </p:cNvPr>
          <p:cNvCxnSpPr>
            <a:cxnSpLocks/>
            <a:stCxn id="4" idx="3"/>
            <a:endCxn id="9" idx="1"/>
          </p:cNvCxnSpPr>
          <p:nvPr/>
        </p:nvCxnSpPr>
        <p:spPr>
          <a:xfrm flipV="1">
            <a:off x="2773717" y="2804309"/>
            <a:ext cx="774443" cy="216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Ορθογώνιο 8">
            <a:extLst>
              <a:ext uri="{FF2B5EF4-FFF2-40B4-BE49-F238E27FC236}">
                <a16:creationId xmlns:a16="http://schemas.microsoft.com/office/drawing/2014/main" id="{BC41EAD8-0842-44D9-8F50-06B987A94766}"/>
              </a:ext>
            </a:extLst>
          </p:cNvPr>
          <p:cNvSpPr/>
          <p:nvPr/>
        </p:nvSpPr>
        <p:spPr>
          <a:xfrm>
            <a:off x="3548160" y="2206430"/>
            <a:ext cx="2062065" cy="11957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t>Select </a:t>
            </a:r>
            <a:r>
              <a:rPr lang="en-US" sz="2000" b="1" dirty="0">
                <a:solidFill>
                  <a:srgbClr val="C00000"/>
                </a:solidFill>
              </a:rPr>
              <a:t>optimal</a:t>
            </a:r>
            <a:r>
              <a:rPr lang="en-US" sz="2000" dirty="0"/>
              <a:t> configuration </a:t>
            </a:r>
            <a:r>
              <a:rPr lang="en-US" sz="2000" i="1" dirty="0"/>
              <a:t>a</a:t>
            </a:r>
            <a:r>
              <a:rPr lang="en-US" sz="2000" i="1" baseline="-25000" dirty="0"/>
              <a:t>*</a:t>
            </a:r>
            <a:endParaRPr lang="en-US" sz="2000" dirty="0"/>
          </a:p>
        </p:txBody>
      </p:sp>
      <p:cxnSp>
        <p:nvCxnSpPr>
          <p:cNvPr id="11" name="Ευθύγραμμο βέλος σύνδεσης 10">
            <a:extLst>
              <a:ext uri="{FF2B5EF4-FFF2-40B4-BE49-F238E27FC236}">
                <a16:creationId xmlns:a16="http://schemas.microsoft.com/office/drawing/2014/main" id="{919B3680-7BFB-49AF-B708-12355E5B6585}"/>
              </a:ext>
            </a:extLst>
          </p:cNvPr>
          <p:cNvCxnSpPr>
            <a:cxnSpLocks/>
            <a:stCxn id="9" idx="3"/>
            <a:endCxn id="34" idx="1"/>
          </p:cNvCxnSpPr>
          <p:nvPr/>
        </p:nvCxnSpPr>
        <p:spPr>
          <a:xfrm flipV="1">
            <a:off x="5610225" y="2804308"/>
            <a:ext cx="94297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Ορθογώνιο 33">
            <a:extLst>
              <a:ext uri="{FF2B5EF4-FFF2-40B4-BE49-F238E27FC236}">
                <a16:creationId xmlns:a16="http://schemas.microsoft.com/office/drawing/2014/main" id="{5CF5D563-BABC-46F2-8F7F-47AF6E50A9FD}"/>
              </a:ext>
            </a:extLst>
          </p:cNvPr>
          <p:cNvSpPr/>
          <p:nvPr/>
        </p:nvSpPr>
        <p:spPr>
          <a:xfrm>
            <a:off x="6553200" y="2223652"/>
            <a:ext cx="2096277" cy="116131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t>Run </a:t>
            </a:r>
            <a:r>
              <a:rPr lang="en-US" sz="2000" b="1" dirty="0">
                <a:solidFill>
                  <a:srgbClr val="C00000"/>
                </a:solidFill>
              </a:rPr>
              <a:t>configuration</a:t>
            </a:r>
            <a:r>
              <a:rPr lang="en-US" sz="2000" dirty="0"/>
              <a:t> </a:t>
            </a:r>
            <a:r>
              <a:rPr lang="en-US" sz="2000" i="1" dirty="0"/>
              <a:t>a</a:t>
            </a:r>
            <a:r>
              <a:rPr lang="en-US" sz="2000" i="1" baseline="-25000" dirty="0"/>
              <a:t>* </a:t>
            </a:r>
            <a:r>
              <a:rPr lang="en-US" sz="2000" dirty="0"/>
              <a:t>on all input data</a:t>
            </a:r>
          </a:p>
        </p:txBody>
      </p:sp>
      <p:sp>
        <p:nvSpPr>
          <p:cNvPr id="36" name="TextBox 35">
            <a:extLst>
              <a:ext uri="{FF2B5EF4-FFF2-40B4-BE49-F238E27FC236}">
                <a16:creationId xmlns:a16="http://schemas.microsoft.com/office/drawing/2014/main" id="{C7B38D1D-9325-42C2-8A2F-06522059B90F}"/>
              </a:ext>
            </a:extLst>
          </p:cNvPr>
          <p:cNvSpPr txBox="1"/>
          <p:nvPr/>
        </p:nvSpPr>
        <p:spPr>
          <a:xfrm>
            <a:off x="9423918" y="2573476"/>
            <a:ext cx="1834632" cy="461665"/>
          </a:xfrm>
          <a:prstGeom prst="rect">
            <a:avLst/>
          </a:prstGeom>
          <a:solidFill>
            <a:schemeClr val="accent2">
              <a:lumMod val="60000"/>
              <a:lumOff val="40000"/>
            </a:schemeClr>
          </a:solidFill>
        </p:spPr>
        <p:txBody>
          <a:bodyPr wrap="square" rtlCol="0">
            <a:spAutoFit/>
          </a:bodyPr>
          <a:lstStyle/>
          <a:p>
            <a:r>
              <a:rPr lang="en-US" sz="2400" dirty="0"/>
              <a:t>Final Model</a:t>
            </a:r>
          </a:p>
        </p:txBody>
      </p:sp>
      <p:cxnSp>
        <p:nvCxnSpPr>
          <p:cNvPr id="37" name="Ευθύγραμμο βέλος σύνδεσης 36">
            <a:extLst>
              <a:ext uri="{FF2B5EF4-FFF2-40B4-BE49-F238E27FC236}">
                <a16:creationId xmlns:a16="http://schemas.microsoft.com/office/drawing/2014/main" id="{00C53B17-E48A-4817-A610-B3700E7C88F8}"/>
              </a:ext>
            </a:extLst>
          </p:cNvPr>
          <p:cNvCxnSpPr>
            <a:cxnSpLocks/>
            <a:stCxn id="3" idx="3"/>
            <a:endCxn id="43" idx="1"/>
          </p:cNvCxnSpPr>
          <p:nvPr/>
        </p:nvCxnSpPr>
        <p:spPr>
          <a:xfrm>
            <a:off x="2773719" y="2804308"/>
            <a:ext cx="774440" cy="2167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Ευθύγραμμο βέλος σύνδεσης 39">
            <a:extLst>
              <a:ext uri="{FF2B5EF4-FFF2-40B4-BE49-F238E27FC236}">
                <a16:creationId xmlns:a16="http://schemas.microsoft.com/office/drawing/2014/main" id="{1B87C7D0-2D9E-48F8-B817-3FD0B04B38B3}"/>
              </a:ext>
            </a:extLst>
          </p:cNvPr>
          <p:cNvCxnSpPr>
            <a:cxnSpLocks/>
            <a:stCxn id="4" idx="3"/>
            <a:endCxn id="43" idx="1"/>
          </p:cNvCxnSpPr>
          <p:nvPr/>
        </p:nvCxnSpPr>
        <p:spPr>
          <a:xfrm>
            <a:off x="2773717" y="4971846"/>
            <a:ext cx="7744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Ορθογώνιο 42">
            <a:extLst>
              <a:ext uri="{FF2B5EF4-FFF2-40B4-BE49-F238E27FC236}">
                <a16:creationId xmlns:a16="http://schemas.microsoft.com/office/drawing/2014/main" id="{7B4D169D-9990-4FF9-97BE-27A911D51E47}"/>
              </a:ext>
            </a:extLst>
          </p:cNvPr>
          <p:cNvSpPr/>
          <p:nvPr/>
        </p:nvSpPr>
        <p:spPr>
          <a:xfrm>
            <a:off x="3548159" y="4440721"/>
            <a:ext cx="2062065" cy="10622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rgbClr val="C00000"/>
                </a:solidFill>
              </a:rPr>
              <a:t>Bootstrap</a:t>
            </a:r>
            <a:r>
              <a:rPr lang="en-US" sz="2000" dirty="0"/>
              <a:t> Bias Correction</a:t>
            </a:r>
          </a:p>
        </p:txBody>
      </p:sp>
      <p:cxnSp>
        <p:nvCxnSpPr>
          <p:cNvPr id="44" name="Ευθύγραμμο βέλος σύνδεσης 43">
            <a:extLst>
              <a:ext uri="{FF2B5EF4-FFF2-40B4-BE49-F238E27FC236}">
                <a16:creationId xmlns:a16="http://schemas.microsoft.com/office/drawing/2014/main" id="{73DD930C-9FD1-4DC7-99C0-DC02C4D4C6AD}"/>
              </a:ext>
            </a:extLst>
          </p:cNvPr>
          <p:cNvCxnSpPr>
            <a:cxnSpLocks/>
            <a:stCxn id="43" idx="3"/>
            <a:endCxn id="46" idx="1"/>
          </p:cNvCxnSpPr>
          <p:nvPr/>
        </p:nvCxnSpPr>
        <p:spPr>
          <a:xfrm>
            <a:off x="5610224" y="4971847"/>
            <a:ext cx="3813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323FF3B-6AD8-4B2D-AEF4-0284BE7E1A3C}"/>
              </a:ext>
            </a:extLst>
          </p:cNvPr>
          <p:cNvSpPr txBox="1"/>
          <p:nvPr/>
        </p:nvSpPr>
        <p:spPr>
          <a:xfrm>
            <a:off x="9423918" y="4556348"/>
            <a:ext cx="1834632" cy="830997"/>
          </a:xfrm>
          <a:prstGeom prst="rect">
            <a:avLst/>
          </a:prstGeom>
          <a:solidFill>
            <a:schemeClr val="accent2">
              <a:lumMod val="60000"/>
              <a:lumOff val="40000"/>
            </a:schemeClr>
          </a:solidFill>
        </p:spPr>
        <p:txBody>
          <a:bodyPr wrap="square" rtlCol="0">
            <a:spAutoFit/>
          </a:bodyPr>
          <a:lstStyle/>
          <a:p>
            <a:r>
              <a:rPr lang="en-US" sz="2400" dirty="0"/>
              <a:t>Performance Estimate</a:t>
            </a:r>
          </a:p>
        </p:txBody>
      </p:sp>
      <p:cxnSp>
        <p:nvCxnSpPr>
          <p:cNvPr id="23" name="Ευθύγραμμο βέλος σύνδεσης 10">
            <a:extLst>
              <a:ext uri="{FF2B5EF4-FFF2-40B4-BE49-F238E27FC236}">
                <a16:creationId xmlns:a16="http://schemas.microsoft.com/office/drawing/2014/main" id="{84D11719-486F-46F1-A227-A8E86FB1C65A}"/>
              </a:ext>
            </a:extLst>
          </p:cNvPr>
          <p:cNvCxnSpPr>
            <a:cxnSpLocks/>
            <a:stCxn id="34" idx="3"/>
            <a:endCxn id="36" idx="1"/>
          </p:cNvCxnSpPr>
          <p:nvPr/>
        </p:nvCxnSpPr>
        <p:spPr>
          <a:xfrm>
            <a:off x="8649477" y="2804308"/>
            <a:ext cx="77444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Slide Number Placeholder 28">
            <a:extLst>
              <a:ext uri="{FF2B5EF4-FFF2-40B4-BE49-F238E27FC236}">
                <a16:creationId xmlns:a16="http://schemas.microsoft.com/office/drawing/2014/main" id="{EF49B37E-06F0-489F-AE18-E109E1683B5D}"/>
              </a:ext>
            </a:extLst>
          </p:cNvPr>
          <p:cNvSpPr>
            <a:spLocks noGrp="1"/>
          </p:cNvSpPr>
          <p:nvPr>
            <p:ph type="sldNum" sz="quarter" idx="4"/>
          </p:nvPr>
        </p:nvSpPr>
        <p:spPr/>
        <p:txBody>
          <a:bodyPr/>
          <a:lstStyle/>
          <a:p>
            <a:fld id="{F3164A33-BA3B-4257-99BF-AAAE7BC3E136}" type="slidenum">
              <a:rPr lang="el-GR" smtClean="0"/>
              <a:pPr/>
              <a:t>68</a:t>
            </a:fld>
            <a:r>
              <a:rPr lang="en-US"/>
              <a:t> of 80</a:t>
            </a:r>
            <a:endParaRPr lang="el-GR" dirty="0"/>
          </a:p>
        </p:txBody>
      </p:sp>
    </p:spTree>
    <p:extLst>
      <p:ext uri="{BB962C8B-B14F-4D97-AF65-F5344CB8AC3E}">
        <p14:creationId xmlns:p14="http://schemas.microsoft.com/office/powerpoint/2010/main" val="277273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846" y="1707416"/>
            <a:ext cx="3295107" cy="303801"/>
          </a:xfrm>
          <a:prstGeom prst="rect">
            <a:avLst/>
          </a:prstGeom>
          <a:noFill/>
        </p:spPr>
        <p:txBody>
          <a:bodyPr wrap="square" rtlCol="0">
            <a:spAutoFit/>
          </a:bodyPr>
          <a:lstStyle/>
          <a:p>
            <a:pPr algn="ctr" defTabSz="738939"/>
            <a:r>
              <a:rPr lang="en-US" sz="1374" kern="0" dirty="0">
                <a:solidFill>
                  <a:sysClr val="windowText" lastClr="000000"/>
                </a:solidFill>
              </a:rPr>
              <a:t>Step 1: Select input data</a:t>
            </a:r>
          </a:p>
        </p:txBody>
      </p:sp>
      <p:sp>
        <p:nvSpPr>
          <p:cNvPr id="5" name="Rectangle 4"/>
          <p:cNvSpPr/>
          <p:nvPr/>
        </p:nvSpPr>
        <p:spPr>
          <a:xfrm>
            <a:off x="68270" y="1707412"/>
            <a:ext cx="3906693" cy="21427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8939"/>
            <a:endParaRPr lang="en-US" sz="1455" kern="0">
              <a:solidFill>
                <a:sysClr val="windowText" lastClr="00000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49" y="1988786"/>
            <a:ext cx="3793145" cy="1822078"/>
          </a:xfrm>
          <a:prstGeom prst="rect">
            <a:avLst/>
          </a:prstGeom>
        </p:spPr>
      </p:pic>
      <p:sp>
        <p:nvSpPr>
          <p:cNvPr id="13" name="TextBox 12"/>
          <p:cNvSpPr txBox="1"/>
          <p:nvPr/>
        </p:nvSpPr>
        <p:spPr>
          <a:xfrm>
            <a:off x="4088817" y="1707222"/>
            <a:ext cx="3295107" cy="303801"/>
          </a:xfrm>
          <a:prstGeom prst="rect">
            <a:avLst/>
          </a:prstGeom>
          <a:noFill/>
        </p:spPr>
        <p:txBody>
          <a:bodyPr wrap="square" rtlCol="0">
            <a:spAutoFit/>
          </a:bodyPr>
          <a:lstStyle/>
          <a:p>
            <a:pPr algn="ctr" defTabSz="738939"/>
            <a:r>
              <a:rPr lang="en-US" sz="1374" kern="0" dirty="0">
                <a:solidFill>
                  <a:sysClr val="windowText" lastClr="000000"/>
                </a:solidFill>
              </a:rPr>
              <a:t>Step 2: Specify data information</a:t>
            </a:r>
          </a:p>
        </p:txBody>
      </p:sp>
      <p:sp>
        <p:nvSpPr>
          <p:cNvPr id="14" name="Rectangle 13"/>
          <p:cNvSpPr/>
          <p:nvPr/>
        </p:nvSpPr>
        <p:spPr>
          <a:xfrm>
            <a:off x="4027241" y="1707218"/>
            <a:ext cx="3906693" cy="21427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8939"/>
            <a:endParaRPr lang="en-US" sz="1455" kern="0">
              <a:solidFill>
                <a:sysClr val="windowText" lastClr="00000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817" y="1988786"/>
            <a:ext cx="3761452" cy="1715750"/>
          </a:xfrm>
          <a:prstGeom prst="rect">
            <a:avLst/>
          </a:prstGeom>
        </p:spPr>
      </p:pic>
      <p:sp>
        <p:nvSpPr>
          <p:cNvPr id="16" name="TextBox 15"/>
          <p:cNvSpPr txBox="1"/>
          <p:nvPr/>
        </p:nvSpPr>
        <p:spPr>
          <a:xfrm>
            <a:off x="8032396" y="1707708"/>
            <a:ext cx="3845118" cy="303801"/>
          </a:xfrm>
          <a:prstGeom prst="rect">
            <a:avLst/>
          </a:prstGeom>
          <a:noFill/>
        </p:spPr>
        <p:txBody>
          <a:bodyPr wrap="square" rtlCol="0">
            <a:spAutoFit/>
          </a:bodyPr>
          <a:lstStyle/>
          <a:p>
            <a:pPr algn="ctr" defTabSz="738939"/>
            <a:r>
              <a:rPr lang="en-US" sz="1374" kern="0" dirty="0">
                <a:solidFill>
                  <a:sysClr val="windowText" lastClr="000000"/>
                </a:solidFill>
              </a:rPr>
              <a:t>Step 3: Transform your data</a:t>
            </a:r>
          </a:p>
        </p:txBody>
      </p:sp>
      <p:sp>
        <p:nvSpPr>
          <p:cNvPr id="17" name="Rectangle 16"/>
          <p:cNvSpPr/>
          <p:nvPr/>
        </p:nvSpPr>
        <p:spPr>
          <a:xfrm>
            <a:off x="7970820" y="1707704"/>
            <a:ext cx="3906693" cy="21427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8939"/>
            <a:endParaRPr lang="en-US" sz="1455" kern="0">
              <a:solidFill>
                <a:sysClr val="windowText" lastClr="000000"/>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2398" y="2001583"/>
            <a:ext cx="3793145" cy="1797070"/>
          </a:xfrm>
          <a:prstGeom prst="rect">
            <a:avLst/>
          </a:prstGeom>
        </p:spPr>
      </p:pic>
      <p:sp>
        <p:nvSpPr>
          <p:cNvPr id="22" name="TextBox 21"/>
          <p:cNvSpPr txBox="1"/>
          <p:nvPr/>
        </p:nvSpPr>
        <p:spPr>
          <a:xfrm>
            <a:off x="99058" y="3937841"/>
            <a:ext cx="3845118" cy="303801"/>
          </a:xfrm>
          <a:prstGeom prst="rect">
            <a:avLst/>
          </a:prstGeom>
          <a:noFill/>
        </p:spPr>
        <p:txBody>
          <a:bodyPr wrap="square" rtlCol="0">
            <a:spAutoFit/>
          </a:bodyPr>
          <a:lstStyle/>
          <a:p>
            <a:pPr algn="ctr" defTabSz="738939"/>
            <a:r>
              <a:rPr lang="en-US" sz="1374" kern="0" dirty="0">
                <a:solidFill>
                  <a:sysClr val="windowText" lastClr="000000"/>
                </a:solidFill>
              </a:rPr>
              <a:t>Step 4: Specify analysis task</a:t>
            </a:r>
          </a:p>
        </p:txBody>
      </p:sp>
      <p:sp>
        <p:nvSpPr>
          <p:cNvPr id="23" name="Rectangle 22"/>
          <p:cNvSpPr/>
          <p:nvPr/>
        </p:nvSpPr>
        <p:spPr>
          <a:xfrm>
            <a:off x="73729" y="3916734"/>
            <a:ext cx="3906693" cy="21427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8939"/>
            <a:endParaRPr lang="en-US" sz="1455" kern="0">
              <a:solidFill>
                <a:sysClr val="windowText" lastClr="000000"/>
              </a:solidFill>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070" y="4291423"/>
            <a:ext cx="3779619" cy="1635450"/>
          </a:xfrm>
          <a:prstGeom prst="rect">
            <a:avLst/>
          </a:prstGeom>
        </p:spPr>
      </p:pic>
      <p:sp>
        <p:nvSpPr>
          <p:cNvPr id="25" name="TextBox 24"/>
          <p:cNvSpPr txBox="1"/>
          <p:nvPr/>
        </p:nvSpPr>
        <p:spPr>
          <a:xfrm>
            <a:off x="8512991" y="3922732"/>
            <a:ext cx="2822351" cy="303801"/>
          </a:xfrm>
          <a:prstGeom prst="rect">
            <a:avLst/>
          </a:prstGeom>
          <a:noFill/>
        </p:spPr>
        <p:txBody>
          <a:bodyPr wrap="square" rtlCol="0">
            <a:spAutoFit/>
          </a:bodyPr>
          <a:lstStyle/>
          <a:p>
            <a:pPr algn="ctr" defTabSz="738939"/>
            <a:r>
              <a:rPr lang="en-US" sz="1374" kern="0" dirty="0">
                <a:solidFill>
                  <a:sysClr val="windowText" lastClr="000000"/>
                </a:solidFill>
              </a:rPr>
              <a:t>Step 5: Get results</a:t>
            </a:r>
          </a:p>
        </p:txBody>
      </p:sp>
      <p:sp>
        <p:nvSpPr>
          <p:cNvPr id="26" name="Rectangle 25"/>
          <p:cNvSpPr/>
          <p:nvPr/>
        </p:nvSpPr>
        <p:spPr>
          <a:xfrm>
            <a:off x="7970820" y="3916734"/>
            <a:ext cx="3898996" cy="21427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8939"/>
            <a:endParaRPr lang="en-US" sz="1455" kern="0">
              <a:solidFill>
                <a:sysClr val="windowText" lastClr="000000"/>
              </a:solidFill>
            </a:endParaRPr>
          </a:p>
        </p:txBody>
      </p:sp>
      <p:sp>
        <p:nvSpPr>
          <p:cNvPr id="27" name="Rectangle 26">
            <a:extLst>
              <a:ext uri="{FF2B5EF4-FFF2-40B4-BE49-F238E27FC236}">
                <a16:creationId xmlns:a16="http://schemas.microsoft.com/office/drawing/2014/main" id="{FB7F3226-4E94-484C-AE80-5899DC43E95E}"/>
              </a:ext>
            </a:extLst>
          </p:cNvPr>
          <p:cNvSpPr/>
          <p:nvPr/>
        </p:nvSpPr>
        <p:spPr>
          <a:xfrm>
            <a:off x="4022275" y="3916734"/>
            <a:ext cx="3906693" cy="2142775"/>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8939"/>
            <a:endParaRPr lang="en-US" sz="1455" kern="0">
              <a:solidFill>
                <a:sysClr val="windowText" lastClr="000000"/>
              </a:solidFill>
            </a:endParaRPr>
          </a:p>
        </p:txBody>
      </p:sp>
      <p:pic>
        <p:nvPicPr>
          <p:cNvPr id="29" name="Picture 28">
            <a:extLst>
              <a:ext uri="{FF2B5EF4-FFF2-40B4-BE49-F238E27FC236}">
                <a16:creationId xmlns:a16="http://schemas.microsoft.com/office/drawing/2014/main" id="{F015FD14-18FE-4514-9CF9-51B998014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5896" y="4293852"/>
            <a:ext cx="3519559" cy="1671652"/>
          </a:xfrm>
          <a:prstGeom prst="rect">
            <a:avLst/>
          </a:prstGeom>
        </p:spPr>
      </p:pic>
      <p:sp>
        <p:nvSpPr>
          <p:cNvPr id="35" name="TextBox 34">
            <a:extLst>
              <a:ext uri="{FF2B5EF4-FFF2-40B4-BE49-F238E27FC236}">
                <a16:creationId xmlns:a16="http://schemas.microsoft.com/office/drawing/2014/main" id="{FE2830CE-6A8A-4709-99B2-E8C502E8DCC0}"/>
              </a:ext>
            </a:extLst>
          </p:cNvPr>
          <p:cNvSpPr txBox="1"/>
          <p:nvPr/>
        </p:nvSpPr>
        <p:spPr>
          <a:xfrm>
            <a:off x="4022275" y="3934169"/>
            <a:ext cx="3906693" cy="303801"/>
          </a:xfrm>
          <a:prstGeom prst="rect">
            <a:avLst/>
          </a:prstGeom>
          <a:noFill/>
        </p:spPr>
        <p:txBody>
          <a:bodyPr wrap="square" rtlCol="0">
            <a:spAutoFit/>
          </a:bodyPr>
          <a:lstStyle/>
          <a:p>
            <a:pPr algn="ctr" defTabSz="738939"/>
            <a:r>
              <a:rPr lang="en-US" sz="1374" kern="0" dirty="0">
                <a:solidFill>
                  <a:sysClr val="windowText" lastClr="000000"/>
                </a:solidFill>
              </a:rPr>
              <a:t>Step 5: Check learning progress</a:t>
            </a:r>
          </a:p>
        </p:txBody>
      </p:sp>
      <p:pic>
        <p:nvPicPr>
          <p:cNvPr id="7" name="Picture 6">
            <a:extLst>
              <a:ext uri="{FF2B5EF4-FFF2-40B4-BE49-F238E27FC236}">
                <a16:creationId xmlns:a16="http://schemas.microsoft.com/office/drawing/2014/main" id="{7EB6B8DD-7C53-4476-884C-A2097588BE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1591" y="4277028"/>
            <a:ext cx="1304028" cy="766904"/>
          </a:xfrm>
          <a:prstGeom prst="rect">
            <a:avLst/>
          </a:prstGeom>
        </p:spPr>
      </p:pic>
      <p:pic>
        <p:nvPicPr>
          <p:cNvPr id="10" name="Picture 9">
            <a:extLst>
              <a:ext uri="{FF2B5EF4-FFF2-40B4-BE49-F238E27FC236}">
                <a16:creationId xmlns:a16="http://schemas.microsoft.com/office/drawing/2014/main" id="{B2948F94-AE74-4764-8509-979A389D93E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4957" y="5084035"/>
            <a:ext cx="1819725" cy="837408"/>
          </a:xfrm>
          <a:prstGeom prst="rect">
            <a:avLst/>
          </a:prstGeom>
        </p:spPr>
      </p:pic>
      <p:pic>
        <p:nvPicPr>
          <p:cNvPr id="12" name="Picture 11">
            <a:extLst>
              <a:ext uri="{FF2B5EF4-FFF2-40B4-BE49-F238E27FC236}">
                <a16:creationId xmlns:a16="http://schemas.microsoft.com/office/drawing/2014/main" id="{935007D8-AB23-4F79-82E1-30C9822E36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79489" y="4355920"/>
            <a:ext cx="2146054" cy="1220065"/>
          </a:xfrm>
          <a:prstGeom prst="rect">
            <a:avLst/>
          </a:prstGeom>
        </p:spPr>
      </p:pic>
      <p:sp>
        <p:nvSpPr>
          <p:cNvPr id="2" name="Title 1"/>
          <p:cNvSpPr>
            <a:spLocks noGrp="1"/>
          </p:cNvSpPr>
          <p:nvPr>
            <p:ph type="title"/>
          </p:nvPr>
        </p:nvSpPr>
        <p:spPr>
          <a:xfrm>
            <a:off x="1097280" y="286604"/>
            <a:ext cx="10058400" cy="950027"/>
          </a:xfrm>
        </p:spPr>
        <p:txBody>
          <a:bodyPr>
            <a:normAutofit fontScale="90000"/>
          </a:bodyPr>
          <a:lstStyle/>
          <a:p>
            <a:r>
              <a:rPr lang="en-US" b="1" dirty="0">
                <a:solidFill>
                  <a:srgbClr val="2683C6"/>
                </a:solidFill>
              </a:rPr>
              <a:t>Just Add Data Bio: </a:t>
            </a:r>
            <a:r>
              <a:rPr lang="en-US" dirty="0"/>
              <a:t>designed for non-experts, customizable by experts</a:t>
            </a:r>
          </a:p>
        </p:txBody>
      </p:sp>
      <p:sp>
        <p:nvSpPr>
          <p:cNvPr id="11" name="Slide Number Placeholder 10">
            <a:extLst>
              <a:ext uri="{FF2B5EF4-FFF2-40B4-BE49-F238E27FC236}">
                <a16:creationId xmlns:a16="http://schemas.microsoft.com/office/drawing/2014/main" id="{1697DAFE-B14E-49A4-A465-873BC1D31D9F}"/>
              </a:ext>
            </a:extLst>
          </p:cNvPr>
          <p:cNvSpPr>
            <a:spLocks noGrp="1"/>
          </p:cNvSpPr>
          <p:nvPr>
            <p:ph type="sldNum" sz="quarter" idx="4"/>
          </p:nvPr>
        </p:nvSpPr>
        <p:spPr/>
        <p:txBody>
          <a:bodyPr/>
          <a:lstStyle/>
          <a:p>
            <a:fld id="{F3164A33-BA3B-4257-99BF-AAAE7BC3E136}" type="slidenum">
              <a:rPr lang="el-GR" smtClean="0"/>
              <a:pPr/>
              <a:t>69</a:t>
            </a:fld>
            <a:r>
              <a:rPr lang="en-US"/>
              <a:t> of 80</a:t>
            </a:r>
            <a:endParaRPr lang="el-GR" dirty="0"/>
          </a:p>
        </p:txBody>
      </p:sp>
    </p:spTree>
    <p:extLst>
      <p:ext uri="{BB962C8B-B14F-4D97-AF65-F5344CB8AC3E}">
        <p14:creationId xmlns:p14="http://schemas.microsoft.com/office/powerpoint/2010/main" val="218340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Φυσαλίδα ομιλίας: Ορθογώνιο 6">
            <a:extLst>
              <a:ext uri="{FF2B5EF4-FFF2-40B4-BE49-F238E27FC236}">
                <a16:creationId xmlns:a16="http://schemas.microsoft.com/office/drawing/2014/main" id="{DE27A808-C110-4E44-9604-29E5E3AE96D4}"/>
              </a:ext>
            </a:extLst>
          </p:cNvPr>
          <p:cNvSpPr/>
          <p:nvPr/>
        </p:nvSpPr>
        <p:spPr>
          <a:xfrm>
            <a:off x="1097280" y="1704974"/>
            <a:ext cx="4551045" cy="2914651"/>
          </a:xfrm>
          <a:prstGeom prst="wedgeRectCallout">
            <a:avLst>
              <a:gd name="adj1" fmla="val 3992"/>
              <a:gd name="adj2" fmla="val 62077"/>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2400" dirty="0"/>
              <a:t>Client data</a:t>
            </a:r>
          </a:p>
          <a:p>
            <a:pPr marL="285750" indent="-285750">
              <a:buFont typeface="Courier New" panose="02070309020205020404" pitchFamily="49" charset="0"/>
              <a:buChar char="o"/>
            </a:pPr>
            <a:r>
              <a:rPr lang="en-US" sz="2400" dirty="0"/>
              <a:t>Subscribers data</a:t>
            </a:r>
          </a:p>
          <a:p>
            <a:pPr marL="285750" indent="-285750">
              <a:buFont typeface="Courier New" panose="02070309020205020404" pitchFamily="49" charset="0"/>
              <a:buChar char="o"/>
            </a:pPr>
            <a:r>
              <a:rPr lang="en-US" sz="2400" dirty="0"/>
              <a:t>Transaction data</a:t>
            </a:r>
          </a:p>
          <a:p>
            <a:pPr marL="285750" indent="-285750">
              <a:buFont typeface="Courier New" panose="02070309020205020404" pitchFamily="49" charset="0"/>
              <a:buChar char="o"/>
            </a:pPr>
            <a:r>
              <a:rPr lang="en-US" sz="2400" dirty="0"/>
              <a:t>Sales data</a:t>
            </a:r>
          </a:p>
          <a:p>
            <a:pPr marL="285750" indent="-285750">
              <a:buFont typeface="Courier New" panose="02070309020205020404" pitchFamily="49" charset="0"/>
              <a:buChar char="o"/>
            </a:pPr>
            <a:r>
              <a:rPr lang="en-US" sz="2400" dirty="0"/>
              <a:t>Website visit data</a:t>
            </a:r>
          </a:p>
        </p:txBody>
      </p:sp>
      <p:sp>
        <p:nvSpPr>
          <p:cNvPr id="2" name="Τίτλος 1">
            <a:extLst>
              <a:ext uri="{FF2B5EF4-FFF2-40B4-BE49-F238E27FC236}">
                <a16:creationId xmlns:a16="http://schemas.microsoft.com/office/drawing/2014/main" id="{159DEBE6-CE2E-4D7E-9534-6EF01CCD46E0}"/>
              </a:ext>
            </a:extLst>
          </p:cNvPr>
          <p:cNvSpPr>
            <a:spLocks noGrp="1"/>
          </p:cNvSpPr>
          <p:nvPr>
            <p:ph type="title"/>
          </p:nvPr>
        </p:nvSpPr>
        <p:spPr/>
        <p:txBody>
          <a:bodyPr>
            <a:normAutofit fontScale="90000"/>
          </a:bodyPr>
          <a:lstStyle/>
          <a:p>
            <a:r>
              <a:rPr lang="en-US" dirty="0"/>
              <a:t>The Predictive and Diagnostic Modeling Problem </a:t>
            </a:r>
            <a:endParaRPr lang="el-GR" dirty="0"/>
          </a:p>
        </p:txBody>
      </p:sp>
      <p:sp>
        <p:nvSpPr>
          <p:cNvPr id="3" name="Θέση περιεχομένου 2">
            <a:extLst>
              <a:ext uri="{FF2B5EF4-FFF2-40B4-BE49-F238E27FC236}">
                <a16:creationId xmlns:a16="http://schemas.microsoft.com/office/drawing/2014/main" id="{B3040809-6CCE-4B03-87F1-5B1F3264550A}"/>
              </a:ext>
            </a:extLst>
          </p:cNvPr>
          <p:cNvSpPr>
            <a:spLocks noGrp="1"/>
          </p:cNvSpPr>
          <p:nvPr>
            <p:ph idx="1"/>
          </p:nvPr>
        </p:nvSpPr>
        <p:spPr>
          <a:xfrm>
            <a:off x="649605" y="4962107"/>
            <a:ext cx="10953750" cy="716491"/>
          </a:xfrm>
        </p:spPr>
        <p:txBody>
          <a:bodyPr>
            <a:noAutofit/>
          </a:bodyPr>
          <a:lstStyle/>
          <a:p>
            <a:r>
              <a:rPr lang="en-US" sz="2400" dirty="0">
                <a:solidFill>
                  <a:schemeClr val="tx1"/>
                </a:solidFill>
              </a:rPr>
              <a:t>Given </a:t>
            </a:r>
            <a:r>
              <a:rPr lang="en-US" sz="2400" b="1" dirty="0">
                <a:solidFill>
                  <a:srgbClr val="5E5E5E"/>
                </a:solidFill>
              </a:rPr>
              <a:t>past examples of objects </a:t>
            </a:r>
            <a:r>
              <a:rPr lang="en-US" sz="2400" dirty="0">
                <a:solidFill>
                  <a:schemeClr val="tx1"/>
                </a:solidFill>
              </a:rPr>
              <a:t>and their actual </a:t>
            </a:r>
            <a:r>
              <a:rPr lang="en-US" sz="2400" b="1" dirty="0">
                <a:solidFill>
                  <a:srgbClr val="E20000"/>
                </a:solidFill>
              </a:rPr>
              <a:t>outcome of interest</a:t>
            </a:r>
            <a:r>
              <a:rPr lang="en-US" sz="2400" dirty="0">
                <a:solidFill>
                  <a:schemeClr val="tx1"/>
                </a:solidFill>
              </a:rPr>
              <a:t>, learn a </a:t>
            </a:r>
            <a:r>
              <a:rPr lang="en-US" sz="2400" u="sng" dirty="0">
                <a:solidFill>
                  <a:schemeClr val="tx1"/>
                </a:solidFill>
              </a:rPr>
              <a:t>predictive or diagnostic model</a:t>
            </a:r>
            <a:r>
              <a:rPr lang="en-US" sz="2400" dirty="0">
                <a:solidFill>
                  <a:schemeClr val="tx1"/>
                </a:solidFill>
              </a:rPr>
              <a:t> for </a:t>
            </a:r>
            <a:r>
              <a:rPr lang="en-US" sz="2400" b="1" dirty="0">
                <a:solidFill>
                  <a:srgbClr val="5E5E5E"/>
                </a:solidFill>
              </a:rPr>
              <a:t>new, unseen, </a:t>
            </a:r>
            <a:r>
              <a:rPr lang="en-US" sz="2400" dirty="0">
                <a:solidFill>
                  <a:schemeClr val="tx1"/>
                </a:solidFill>
              </a:rPr>
              <a:t>objects</a:t>
            </a:r>
            <a:endParaRPr lang="en-US" sz="2400" u="sng" dirty="0">
              <a:solidFill>
                <a:schemeClr val="tx1"/>
              </a:solidFill>
            </a:endParaRPr>
          </a:p>
          <a:p>
            <a:endParaRPr lang="en-US" sz="2400" dirty="0"/>
          </a:p>
        </p:txBody>
      </p:sp>
      <p:sp>
        <p:nvSpPr>
          <p:cNvPr id="8" name="Φυσαλίδα ομιλίας: Ορθογώνιο 7">
            <a:extLst>
              <a:ext uri="{FF2B5EF4-FFF2-40B4-BE49-F238E27FC236}">
                <a16:creationId xmlns:a16="http://schemas.microsoft.com/office/drawing/2014/main" id="{C597F1FC-B172-4B92-A9A1-73602D2B6D1B}"/>
              </a:ext>
            </a:extLst>
          </p:cNvPr>
          <p:cNvSpPr/>
          <p:nvPr/>
        </p:nvSpPr>
        <p:spPr>
          <a:xfrm>
            <a:off x="7372350" y="2022692"/>
            <a:ext cx="4231005" cy="2034958"/>
          </a:xfrm>
          <a:prstGeom prst="wedgeRectCallout">
            <a:avLst>
              <a:gd name="adj1" fmla="val 603"/>
              <a:gd name="adj2" fmla="val 89716"/>
            </a:avLst>
          </a:prstGeom>
          <a:solidFill>
            <a:srgbClr val="C8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lnSpc>
                <a:spcPct val="120000"/>
              </a:lnSpc>
              <a:buFont typeface="Courier New" panose="02070309020205020404" pitchFamily="49" charset="0"/>
              <a:buChar char="o"/>
            </a:pPr>
            <a:r>
              <a:rPr lang="en-US" sz="2400" dirty="0"/>
              <a:t>Fraudulent transaction?</a:t>
            </a:r>
          </a:p>
          <a:p>
            <a:pPr marL="285750" indent="-285750">
              <a:lnSpc>
                <a:spcPct val="120000"/>
              </a:lnSpc>
              <a:buFont typeface="Courier New" panose="02070309020205020404" pitchFamily="49" charset="0"/>
              <a:buChar char="o"/>
            </a:pPr>
            <a:r>
              <a:rPr lang="en-US" sz="2400" dirty="0"/>
              <a:t>Behavior of client (will they drop their subscription?, will they buy a product?)</a:t>
            </a:r>
          </a:p>
        </p:txBody>
      </p:sp>
    </p:spTree>
    <p:extLst>
      <p:ext uri="{BB962C8B-B14F-4D97-AF65-F5344CB8AC3E}">
        <p14:creationId xmlns:p14="http://schemas.microsoft.com/office/powerpoint/2010/main" val="5491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683C6"/>
                </a:solidFill>
              </a:rPr>
              <a:t>Just Add Data Bio: </a:t>
            </a:r>
            <a:r>
              <a:rPr lang="en-US" b="1" dirty="0"/>
              <a:t>Applications</a:t>
            </a:r>
            <a:endParaRPr lang="en-US" dirty="0"/>
          </a:p>
        </p:txBody>
      </p:sp>
      <p:sp>
        <p:nvSpPr>
          <p:cNvPr id="3" name="Content Placeholder 2"/>
          <p:cNvSpPr>
            <a:spLocks noGrp="1"/>
          </p:cNvSpPr>
          <p:nvPr>
            <p:ph idx="1"/>
          </p:nvPr>
        </p:nvSpPr>
        <p:spPr>
          <a:xfrm>
            <a:off x="1097279" y="1586519"/>
            <a:ext cx="6103621" cy="4475951"/>
          </a:xfrm>
        </p:spPr>
        <p:txBody>
          <a:bodyPr>
            <a:normAutofit fontScale="70000" lnSpcReduction="20000"/>
          </a:bodyPr>
          <a:lstStyle/>
          <a:p>
            <a:pPr marL="266700" indent="-266700">
              <a:lnSpc>
                <a:spcPct val="120000"/>
              </a:lnSpc>
              <a:spcAft>
                <a:spcPts val="600"/>
              </a:spcAft>
            </a:pPr>
            <a:r>
              <a:rPr lang="en-US" dirty="0"/>
              <a:t>Prediction of </a:t>
            </a:r>
            <a:r>
              <a:rPr lang="en-US" b="1" dirty="0"/>
              <a:t>protein function </a:t>
            </a:r>
            <a:r>
              <a:rPr lang="en-US" dirty="0"/>
              <a:t>based on amino acid sequences</a:t>
            </a:r>
          </a:p>
          <a:p>
            <a:pPr marL="266700" indent="-266700">
              <a:lnSpc>
                <a:spcPct val="120000"/>
              </a:lnSpc>
              <a:spcAft>
                <a:spcPts val="600"/>
              </a:spcAft>
            </a:pPr>
            <a:r>
              <a:rPr lang="en-US" dirty="0"/>
              <a:t>Prediction of chemical properties of </a:t>
            </a:r>
            <a:r>
              <a:rPr lang="en-US" b="1" dirty="0"/>
              <a:t>nanomaterials</a:t>
            </a:r>
          </a:p>
          <a:p>
            <a:pPr marL="266700" indent="-266700">
              <a:lnSpc>
                <a:spcPct val="120000"/>
              </a:lnSpc>
              <a:spcAft>
                <a:spcPts val="600"/>
              </a:spcAft>
            </a:pPr>
            <a:r>
              <a:rPr lang="en-US" dirty="0"/>
              <a:t>Prediction of </a:t>
            </a:r>
            <a:r>
              <a:rPr lang="en-US" b="1" dirty="0"/>
              <a:t>suicides</a:t>
            </a:r>
            <a:r>
              <a:rPr lang="en-US" dirty="0"/>
              <a:t> based on psychiatric referrals</a:t>
            </a:r>
          </a:p>
          <a:p>
            <a:pPr marL="266700" indent="-266700">
              <a:lnSpc>
                <a:spcPct val="120000"/>
              </a:lnSpc>
              <a:spcAft>
                <a:spcPts val="600"/>
              </a:spcAft>
            </a:pPr>
            <a:r>
              <a:rPr lang="en-US" dirty="0"/>
              <a:t>Diagnosis of </a:t>
            </a:r>
            <a:r>
              <a:rPr lang="en-US" b="1" dirty="0"/>
              <a:t>voice pathology </a:t>
            </a:r>
            <a:r>
              <a:rPr lang="en-US" dirty="0"/>
              <a:t>based on speech analysis</a:t>
            </a:r>
          </a:p>
          <a:p>
            <a:pPr marL="266700" indent="-266700">
              <a:lnSpc>
                <a:spcPct val="120000"/>
              </a:lnSpc>
              <a:spcAft>
                <a:spcPts val="600"/>
              </a:spcAft>
            </a:pPr>
            <a:r>
              <a:rPr lang="en-US" dirty="0"/>
              <a:t>Early </a:t>
            </a:r>
            <a:r>
              <a:rPr lang="en-US" b="1" dirty="0"/>
              <a:t>diagnosis of lung cancer </a:t>
            </a:r>
            <a:r>
              <a:rPr lang="en-US" dirty="0"/>
              <a:t>based on molecular profiling of blood serum (upcoming)</a:t>
            </a:r>
          </a:p>
        </p:txBody>
      </p:sp>
      <p:grpSp>
        <p:nvGrpSpPr>
          <p:cNvPr id="4" name="Group 3">
            <a:extLst>
              <a:ext uri="{FF2B5EF4-FFF2-40B4-BE49-F238E27FC236}">
                <a16:creationId xmlns:a16="http://schemas.microsoft.com/office/drawing/2014/main" id="{6DD52DD2-090D-4238-8823-B25C307FCF32}"/>
              </a:ext>
            </a:extLst>
          </p:cNvPr>
          <p:cNvGrpSpPr>
            <a:grpSpLocks noChangeAspect="1"/>
          </p:cNvGrpSpPr>
          <p:nvPr/>
        </p:nvGrpSpPr>
        <p:grpSpPr>
          <a:xfrm>
            <a:off x="7548723" y="1675283"/>
            <a:ext cx="3606957" cy="2149211"/>
            <a:chOff x="1097279" y="2197603"/>
            <a:chExt cx="5021974" cy="3050339"/>
          </a:xfrm>
        </p:grpSpPr>
        <p:pic>
          <p:nvPicPr>
            <p:cNvPr id="5" name="Picture 4">
              <a:extLst>
                <a:ext uri="{FF2B5EF4-FFF2-40B4-BE49-F238E27FC236}">
                  <a16:creationId xmlns:a16="http://schemas.microsoft.com/office/drawing/2014/main" id="{E4C28993-04F0-4754-BF11-4F8F2F06535E}"/>
                </a:ext>
              </a:extLst>
            </p:cNvPr>
            <p:cNvPicPr>
              <a:picLocks noChangeAspect="1"/>
            </p:cNvPicPr>
            <p:nvPr/>
          </p:nvPicPr>
          <p:blipFill>
            <a:blip r:embed="rId2"/>
            <a:stretch>
              <a:fillRect/>
            </a:stretch>
          </p:blipFill>
          <p:spPr>
            <a:xfrm>
              <a:off x="1097280" y="2870790"/>
              <a:ext cx="5021973" cy="237715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623046A-8B79-4A22-B72E-6DDEC6D02824}"/>
                </a:ext>
              </a:extLst>
            </p:cNvPr>
            <p:cNvPicPr>
              <a:picLocks noChangeAspect="1"/>
            </p:cNvPicPr>
            <p:nvPr/>
          </p:nvPicPr>
          <p:blipFill>
            <a:blip r:embed="rId3"/>
            <a:stretch>
              <a:fillRect/>
            </a:stretch>
          </p:blipFill>
          <p:spPr>
            <a:xfrm>
              <a:off x="1097279" y="2197603"/>
              <a:ext cx="5021973" cy="673187"/>
            </a:xfrm>
            <a:prstGeom prst="rect">
              <a:avLst/>
            </a:prstGeom>
            <a:ln>
              <a:noFill/>
            </a:ln>
            <a:effectLst>
              <a:outerShdw blurRad="292100" dist="139700" dir="2700000" algn="tl" rotWithShape="0">
                <a:srgbClr val="333333">
                  <a:alpha val="65000"/>
                </a:srgbClr>
              </a:outerShdw>
            </a:effectLst>
          </p:spPr>
        </p:pic>
      </p:grpSp>
      <p:grpSp>
        <p:nvGrpSpPr>
          <p:cNvPr id="7" name="Group 6">
            <a:extLst>
              <a:ext uri="{FF2B5EF4-FFF2-40B4-BE49-F238E27FC236}">
                <a16:creationId xmlns:a16="http://schemas.microsoft.com/office/drawing/2014/main" id="{484A3899-7049-44CD-9187-8A55F0011448}"/>
              </a:ext>
            </a:extLst>
          </p:cNvPr>
          <p:cNvGrpSpPr>
            <a:grpSpLocks noChangeAspect="1"/>
          </p:cNvGrpSpPr>
          <p:nvPr/>
        </p:nvGrpSpPr>
        <p:grpSpPr>
          <a:xfrm>
            <a:off x="7553527" y="3965835"/>
            <a:ext cx="3602152" cy="2011453"/>
            <a:chOff x="654677" y="1255195"/>
            <a:chExt cx="7267575" cy="4562475"/>
          </a:xfrm>
        </p:grpSpPr>
        <p:pic>
          <p:nvPicPr>
            <p:cNvPr id="8" name="Picture 7">
              <a:extLst>
                <a:ext uri="{FF2B5EF4-FFF2-40B4-BE49-F238E27FC236}">
                  <a16:creationId xmlns:a16="http://schemas.microsoft.com/office/drawing/2014/main" id="{C0FAAE1D-933F-4649-92B3-62EE89A48DD2}"/>
                </a:ext>
              </a:extLst>
            </p:cNvPr>
            <p:cNvPicPr>
              <a:picLocks noChangeAspect="1"/>
            </p:cNvPicPr>
            <p:nvPr/>
          </p:nvPicPr>
          <p:blipFill>
            <a:blip r:embed="rId4"/>
            <a:stretch>
              <a:fillRect/>
            </a:stretch>
          </p:blipFill>
          <p:spPr>
            <a:xfrm>
              <a:off x="654677" y="2188645"/>
              <a:ext cx="7267575" cy="362902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050DFF0-8BD5-4F0F-BD43-01EA0D1D7373}"/>
                </a:ext>
              </a:extLst>
            </p:cNvPr>
            <p:cNvPicPr>
              <a:picLocks noChangeAspect="1"/>
            </p:cNvPicPr>
            <p:nvPr/>
          </p:nvPicPr>
          <p:blipFill>
            <a:blip r:embed="rId5"/>
            <a:stretch>
              <a:fillRect/>
            </a:stretch>
          </p:blipFill>
          <p:spPr>
            <a:xfrm>
              <a:off x="654677" y="1255195"/>
              <a:ext cx="7267575" cy="933450"/>
            </a:xfrm>
            <a:prstGeom prst="rect">
              <a:avLst/>
            </a:prstGeom>
            <a:ln>
              <a:noFill/>
            </a:ln>
            <a:effectLst>
              <a:outerShdw blurRad="292100" dist="139700" dir="2700000" algn="tl" rotWithShape="0">
                <a:srgbClr val="333333">
                  <a:alpha val="65000"/>
                </a:srgbClr>
              </a:outerShdw>
            </a:effectLst>
          </p:spPr>
        </p:pic>
      </p:grpSp>
      <p:sp>
        <p:nvSpPr>
          <p:cNvPr id="13" name="Slide Number Placeholder 12">
            <a:extLst>
              <a:ext uri="{FF2B5EF4-FFF2-40B4-BE49-F238E27FC236}">
                <a16:creationId xmlns:a16="http://schemas.microsoft.com/office/drawing/2014/main" id="{931B323A-77E5-42FA-932D-C2DA4780B6F3}"/>
              </a:ext>
            </a:extLst>
          </p:cNvPr>
          <p:cNvSpPr>
            <a:spLocks noGrp="1"/>
          </p:cNvSpPr>
          <p:nvPr>
            <p:ph type="sldNum" sz="quarter" idx="4"/>
          </p:nvPr>
        </p:nvSpPr>
        <p:spPr/>
        <p:txBody>
          <a:bodyPr/>
          <a:lstStyle/>
          <a:p>
            <a:fld id="{F3164A33-BA3B-4257-99BF-AAAE7BC3E136}" type="slidenum">
              <a:rPr lang="el-GR" smtClean="0"/>
              <a:pPr/>
              <a:t>70</a:t>
            </a:fld>
            <a:r>
              <a:rPr lang="en-US"/>
              <a:t> of 80</a:t>
            </a:r>
            <a:endParaRPr lang="el-GR" dirty="0"/>
          </a:p>
        </p:txBody>
      </p:sp>
    </p:spTree>
    <p:extLst>
      <p:ext uri="{BB962C8B-B14F-4D97-AF65-F5344CB8AC3E}">
        <p14:creationId xmlns:p14="http://schemas.microsoft.com/office/powerpoint/2010/main" val="1476152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EFD85EA1-247E-41EB-95BC-1F54C7C177B5}"/>
              </a:ext>
            </a:extLst>
          </p:cNvPr>
          <p:cNvSpPr/>
          <p:nvPr/>
        </p:nvSpPr>
        <p:spPr>
          <a:xfrm>
            <a:off x="184732" y="6355427"/>
            <a:ext cx="11696376" cy="502573"/>
          </a:xfrm>
          <a:prstGeom prst="rect">
            <a:avLst/>
          </a:prstGeom>
        </p:spPr>
        <p:txBody>
          <a:bodyPr wrap="square">
            <a:spAutoFit/>
          </a:bodyPr>
          <a:lstStyle/>
          <a:p>
            <a:r>
              <a:rPr lang="en-US" sz="1333" dirty="0">
                <a:solidFill>
                  <a:schemeClr val="bg1"/>
                </a:solidFill>
              </a:rPr>
              <a:t>K. </a:t>
            </a:r>
            <a:r>
              <a:rPr lang="en-US" sz="1333" dirty="0" err="1">
                <a:solidFill>
                  <a:schemeClr val="bg1"/>
                </a:solidFill>
              </a:rPr>
              <a:t>Lakiotaki</a:t>
            </a:r>
            <a:r>
              <a:rPr lang="en-US" sz="1333" dirty="0">
                <a:solidFill>
                  <a:schemeClr val="bg1"/>
                </a:solidFill>
              </a:rPr>
              <a:t>, N. </a:t>
            </a:r>
            <a:r>
              <a:rPr lang="en-US" sz="1333" dirty="0" err="1">
                <a:solidFill>
                  <a:schemeClr val="bg1"/>
                </a:solidFill>
              </a:rPr>
              <a:t>Vorniotakis</a:t>
            </a:r>
            <a:r>
              <a:rPr lang="en-US" sz="1333" dirty="0">
                <a:solidFill>
                  <a:schemeClr val="bg1"/>
                </a:solidFill>
              </a:rPr>
              <a:t>, M. </a:t>
            </a:r>
            <a:r>
              <a:rPr lang="en-US" sz="1333" dirty="0" err="1">
                <a:solidFill>
                  <a:schemeClr val="bg1"/>
                </a:solidFill>
              </a:rPr>
              <a:t>Tsagris</a:t>
            </a:r>
            <a:r>
              <a:rPr lang="en-US" sz="1333" dirty="0">
                <a:solidFill>
                  <a:schemeClr val="bg1"/>
                </a:solidFill>
              </a:rPr>
              <a:t>, G. </a:t>
            </a:r>
            <a:r>
              <a:rPr lang="en-US" sz="1333" dirty="0" err="1">
                <a:solidFill>
                  <a:schemeClr val="bg1"/>
                </a:solidFill>
              </a:rPr>
              <a:t>Georgakopoulos</a:t>
            </a:r>
            <a:r>
              <a:rPr lang="en-US" sz="1333" dirty="0">
                <a:solidFill>
                  <a:schemeClr val="bg1"/>
                </a:solidFill>
              </a:rPr>
              <a:t>, and I. </a:t>
            </a:r>
            <a:r>
              <a:rPr lang="en-US" sz="1333" dirty="0" err="1">
                <a:solidFill>
                  <a:schemeClr val="bg1"/>
                </a:solidFill>
              </a:rPr>
              <a:t>Tsamardinos</a:t>
            </a:r>
            <a:r>
              <a:rPr lang="en-US" sz="1333" dirty="0">
                <a:solidFill>
                  <a:schemeClr val="bg1"/>
                </a:solidFill>
              </a:rPr>
              <a:t>, </a:t>
            </a:r>
            <a:r>
              <a:rPr lang="en-US" sz="1333" dirty="0" err="1">
                <a:solidFill>
                  <a:schemeClr val="bg1"/>
                </a:solidFill>
              </a:rPr>
              <a:t>BioDataome</a:t>
            </a:r>
            <a:r>
              <a:rPr lang="en-US" sz="1333" dirty="0">
                <a:solidFill>
                  <a:schemeClr val="bg1"/>
                </a:solidFill>
              </a:rPr>
              <a:t>: a collection of uniformly preprocessed and automatically annotated datasets for data-driven biology</a:t>
            </a:r>
            <a:r>
              <a:rPr lang="en-GB" sz="1333" dirty="0">
                <a:solidFill>
                  <a:schemeClr val="bg1"/>
                </a:solidFill>
              </a:rPr>
              <a:t>, DATABASE, 2018</a:t>
            </a:r>
            <a:endParaRPr lang="en-US" sz="1333" dirty="0">
              <a:solidFill>
                <a:schemeClr val="bg1"/>
              </a:solidFill>
              <a:cs typeface="Times New Roman" panose="02020603050405020304" pitchFamily="18" charset="0"/>
            </a:endParaRPr>
          </a:p>
        </p:txBody>
      </p:sp>
      <p:pic>
        <p:nvPicPr>
          <p:cNvPr id="3" name="Picture 2">
            <a:extLst>
              <a:ext uri="{FF2B5EF4-FFF2-40B4-BE49-F238E27FC236}">
                <a16:creationId xmlns:a16="http://schemas.microsoft.com/office/drawing/2014/main" id="{07421D17-F2AA-433D-AE2A-82B42EB84445}"/>
              </a:ext>
            </a:extLst>
          </p:cNvPr>
          <p:cNvPicPr>
            <a:picLocks noChangeAspect="1"/>
          </p:cNvPicPr>
          <p:nvPr/>
        </p:nvPicPr>
        <p:blipFill>
          <a:blip r:embed="rId3"/>
          <a:stretch>
            <a:fillRect/>
          </a:stretch>
        </p:blipFill>
        <p:spPr>
          <a:xfrm>
            <a:off x="1345957" y="1602517"/>
            <a:ext cx="9504000" cy="4692109"/>
          </a:xfrm>
          <a:prstGeom prst="rect">
            <a:avLst/>
          </a:prstGeom>
        </p:spPr>
      </p:pic>
      <p:sp>
        <p:nvSpPr>
          <p:cNvPr id="5" name="Title 4">
            <a:extLst>
              <a:ext uri="{FF2B5EF4-FFF2-40B4-BE49-F238E27FC236}">
                <a16:creationId xmlns:a16="http://schemas.microsoft.com/office/drawing/2014/main" id="{F941436A-D0B6-4FFC-8944-CD2B8BF2F4FF}"/>
              </a:ext>
            </a:extLst>
          </p:cNvPr>
          <p:cNvSpPr>
            <a:spLocks noGrp="1"/>
          </p:cNvSpPr>
          <p:nvPr>
            <p:ph type="title"/>
          </p:nvPr>
        </p:nvSpPr>
        <p:spPr>
          <a:xfrm>
            <a:off x="2863207" y="43935"/>
            <a:ext cx="8281044" cy="1337190"/>
          </a:xfrm>
        </p:spPr>
        <p:txBody>
          <a:bodyPr>
            <a:noAutofit/>
          </a:bodyPr>
          <a:lstStyle/>
          <a:p>
            <a:r>
              <a:rPr lang="en-US" sz="3200" dirty="0"/>
              <a:t>a collection of </a:t>
            </a:r>
            <a:r>
              <a:rPr lang="en-US" sz="3200" dirty="0">
                <a:solidFill>
                  <a:srgbClr val="C00000"/>
                </a:solidFill>
              </a:rPr>
              <a:t>uniformly preprocessed </a:t>
            </a:r>
            <a:r>
              <a:rPr lang="en-US" sz="3200" dirty="0"/>
              <a:t>and automatically annotated datasets for data-driven biology</a:t>
            </a:r>
            <a:endParaRPr lang="el-GR" sz="3200" dirty="0"/>
          </a:p>
        </p:txBody>
      </p:sp>
      <p:pic>
        <p:nvPicPr>
          <p:cNvPr id="11" name="Picture 10">
            <a:extLst>
              <a:ext uri="{FF2B5EF4-FFF2-40B4-BE49-F238E27FC236}">
                <a16:creationId xmlns:a16="http://schemas.microsoft.com/office/drawing/2014/main" id="{EFF04433-B5BB-4FDA-BE36-F8B3EBFD69A9}"/>
              </a:ext>
            </a:extLst>
          </p:cNvPr>
          <p:cNvPicPr>
            <a:picLocks noChangeAspect="1"/>
          </p:cNvPicPr>
          <p:nvPr/>
        </p:nvPicPr>
        <p:blipFill>
          <a:blip r:embed="rId4"/>
          <a:stretch>
            <a:fillRect/>
          </a:stretch>
        </p:blipFill>
        <p:spPr>
          <a:xfrm>
            <a:off x="175207" y="381149"/>
            <a:ext cx="2688000" cy="507020"/>
          </a:xfrm>
          <a:prstGeom prst="rect">
            <a:avLst/>
          </a:prstGeom>
        </p:spPr>
      </p:pic>
      <p:sp>
        <p:nvSpPr>
          <p:cNvPr id="13" name="Callout: Right Arrow 12">
            <a:extLst>
              <a:ext uri="{FF2B5EF4-FFF2-40B4-BE49-F238E27FC236}">
                <a16:creationId xmlns:a16="http://schemas.microsoft.com/office/drawing/2014/main" id="{5D01CD10-BB4E-4BC7-91F9-0A8D0381B660}"/>
              </a:ext>
            </a:extLst>
          </p:cNvPr>
          <p:cNvSpPr/>
          <p:nvPr/>
        </p:nvSpPr>
        <p:spPr>
          <a:xfrm rot="5400000">
            <a:off x="6881415" y="3877331"/>
            <a:ext cx="761221" cy="903701"/>
          </a:xfrm>
          <a:prstGeom prst="rightArrowCallout">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dirty="0"/>
              <a:t>Sample sharing</a:t>
            </a:r>
            <a:endParaRPr lang="el-GR" dirty="0"/>
          </a:p>
        </p:txBody>
      </p:sp>
      <p:sp>
        <p:nvSpPr>
          <p:cNvPr id="8" name="TextBox 7"/>
          <p:cNvSpPr txBox="1"/>
          <p:nvPr/>
        </p:nvSpPr>
        <p:spPr>
          <a:xfrm>
            <a:off x="6810175" y="888702"/>
            <a:ext cx="5206618" cy="502766"/>
          </a:xfrm>
          <a:prstGeom prst="rect">
            <a:avLst/>
          </a:prstGeom>
          <a:noFill/>
        </p:spPr>
        <p:txBody>
          <a:bodyPr wrap="none" rtlCol="0">
            <a:spAutoFit/>
          </a:bodyPr>
          <a:lstStyle/>
          <a:p>
            <a:r>
              <a:rPr lang="en-US" sz="2667" dirty="0">
                <a:hlinkClick r:id="rId5"/>
              </a:rPr>
              <a:t>http://dataome.mensxmachina.org/</a:t>
            </a:r>
            <a:endParaRPr lang="en-US" sz="2667" dirty="0"/>
          </a:p>
        </p:txBody>
      </p:sp>
      <p:sp>
        <p:nvSpPr>
          <p:cNvPr id="10" name="Slide Number Placeholder 9">
            <a:extLst>
              <a:ext uri="{FF2B5EF4-FFF2-40B4-BE49-F238E27FC236}">
                <a16:creationId xmlns:a16="http://schemas.microsoft.com/office/drawing/2014/main" id="{262CEA6E-3AB6-442A-A691-0A6B5A0F8E6A}"/>
              </a:ext>
            </a:extLst>
          </p:cNvPr>
          <p:cNvSpPr>
            <a:spLocks noGrp="1"/>
          </p:cNvSpPr>
          <p:nvPr>
            <p:ph type="sldNum" sz="quarter" idx="4"/>
          </p:nvPr>
        </p:nvSpPr>
        <p:spPr/>
        <p:txBody>
          <a:bodyPr/>
          <a:lstStyle/>
          <a:p>
            <a:fld id="{F3164A33-BA3B-4257-99BF-AAAE7BC3E136}" type="slidenum">
              <a:rPr lang="el-GR" smtClean="0"/>
              <a:pPr/>
              <a:t>71</a:t>
            </a:fld>
            <a:r>
              <a:rPr lang="en-US"/>
              <a:t> of 80</a:t>
            </a:r>
            <a:endParaRPr lang="el-GR" dirty="0"/>
          </a:p>
        </p:txBody>
      </p:sp>
    </p:spTree>
    <p:extLst>
      <p:ext uri="{BB962C8B-B14F-4D97-AF65-F5344CB8AC3E}">
        <p14:creationId xmlns:p14="http://schemas.microsoft.com/office/powerpoint/2010/main" val="2566421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CF195B-65DF-4ABB-BE77-AED5FD14E05E}"/>
              </a:ext>
            </a:extLst>
          </p:cNvPr>
          <p:cNvSpPr>
            <a:spLocks noGrp="1"/>
          </p:cNvSpPr>
          <p:nvPr>
            <p:ph type="title"/>
          </p:nvPr>
        </p:nvSpPr>
        <p:spPr/>
        <p:txBody>
          <a:bodyPr>
            <a:normAutofit fontScale="90000"/>
          </a:bodyPr>
          <a:lstStyle/>
          <a:p>
            <a:r>
              <a:rPr lang="en-US" b="1" dirty="0">
                <a:solidFill>
                  <a:srgbClr val="2683C6"/>
                </a:solidFill>
              </a:rPr>
              <a:t>Just Add Data Bio: </a:t>
            </a:r>
            <a:r>
              <a:rPr lang="en-US" b="1" dirty="0"/>
              <a:t>Massive evaluation</a:t>
            </a:r>
            <a:endParaRPr lang="el-GR" dirty="0"/>
          </a:p>
        </p:txBody>
      </p:sp>
      <p:sp>
        <p:nvSpPr>
          <p:cNvPr id="12" name="Rectangle 11">
            <a:extLst>
              <a:ext uri="{FF2B5EF4-FFF2-40B4-BE49-F238E27FC236}">
                <a16:creationId xmlns:a16="http://schemas.microsoft.com/office/drawing/2014/main" id="{D7728807-66A3-4C5D-874E-6FE1E52E69A2}"/>
              </a:ext>
            </a:extLst>
          </p:cNvPr>
          <p:cNvSpPr/>
          <p:nvPr/>
        </p:nvSpPr>
        <p:spPr>
          <a:xfrm>
            <a:off x="861952" y="1996151"/>
            <a:ext cx="3522346" cy="2616101"/>
          </a:xfrm>
          <a:prstGeom prst="rect">
            <a:avLst/>
          </a:prstGeom>
        </p:spPr>
        <p:txBody>
          <a:bodyPr wrap="square">
            <a:spAutoFit/>
          </a:bodyPr>
          <a:lstStyle/>
          <a:p>
            <a:pPr marL="285750" indent="-285750">
              <a:spcAft>
                <a:spcPts val="1200"/>
              </a:spcAft>
              <a:buFont typeface="Courier New" panose="02070309020205020404" pitchFamily="49" charset="0"/>
              <a:buChar char="o"/>
            </a:pPr>
            <a:r>
              <a:rPr lang="en-US" sz="2200" dirty="0">
                <a:latin typeface="Century Gothic" panose="020B0502020202020204" pitchFamily="34" charset="0"/>
              </a:rPr>
              <a:t>Conservative performance estimation</a:t>
            </a:r>
          </a:p>
          <a:p>
            <a:pPr marL="285750" indent="-285750">
              <a:spcAft>
                <a:spcPts val="1200"/>
              </a:spcAft>
              <a:buFont typeface="Courier New" panose="02070309020205020404" pitchFamily="49" charset="0"/>
              <a:buChar char="o"/>
            </a:pPr>
            <a:r>
              <a:rPr lang="en-US" sz="2200" dirty="0">
                <a:latin typeface="Century Gothic" panose="020B0502020202020204" pitchFamily="34" charset="0"/>
              </a:rPr>
              <a:t>High compression rate (#total features/#selected features)</a:t>
            </a:r>
          </a:p>
        </p:txBody>
      </p:sp>
      <p:pic>
        <p:nvPicPr>
          <p:cNvPr id="27" name="Picture 26"/>
          <p:cNvPicPr>
            <a:picLocks noChangeAspect="1"/>
          </p:cNvPicPr>
          <p:nvPr/>
        </p:nvPicPr>
        <p:blipFill>
          <a:blip r:embed="rId2"/>
          <a:stretch>
            <a:fillRect/>
          </a:stretch>
        </p:blipFill>
        <p:spPr>
          <a:xfrm>
            <a:off x="4537563" y="1812661"/>
            <a:ext cx="3600000" cy="3594160"/>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5674" y="1812661"/>
            <a:ext cx="3600000" cy="3600000"/>
          </a:xfrm>
          <a:prstGeom prst="rect">
            <a:avLst/>
          </a:prstGeom>
          <a:ln>
            <a:solidFill>
              <a:schemeClr val="tx1"/>
            </a:solidFill>
          </a:ln>
        </p:spPr>
      </p:pic>
      <p:sp>
        <p:nvSpPr>
          <p:cNvPr id="6" name="Rectangle 5">
            <a:extLst>
              <a:ext uri="{FF2B5EF4-FFF2-40B4-BE49-F238E27FC236}">
                <a16:creationId xmlns:a16="http://schemas.microsoft.com/office/drawing/2014/main" id="{D5B21053-8954-495E-8FFB-7F8D67D5EE68}"/>
              </a:ext>
            </a:extLst>
          </p:cNvPr>
          <p:cNvSpPr/>
          <p:nvPr/>
        </p:nvSpPr>
        <p:spPr>
          <a:xfrm>
            <a:off x="1030604" y="5697587"/>
            <a:ext cx="10915069" cy="369332"/>
          </a:xfrm>
          <a:prstGeom prst="rect">
            <a:avLst/>
          </a:prstGeom>
          <a:ln>
            <a:solidFill>
              <a:schemeClr val="accent2"/>
            </a:solidFill>
          </a:ln>
        </p:spPr>
        <p:txBody>
          <a:bodyPr wrap="square">
            <a:spAutoFit/>
          </a:bodyPr>
          <a:lstStyle/>
          <a:p>
            <a:r>
              <a:rPr lang="en-US" b="1" dirty="0">
                <a:solidFill>
                  <a:srgbClr val="2683C6"/>
                </a:solidFill>
              </a:rPr>
              <a:t>JAD Bio: </a:t>
            </a:r>
            <a:r>
              <a:rPr lang="en-US" dirty="0">
                <a:solidFill>
                  <a:srgbClr val="C00000"/>
                </a:solidFill>
              </a:rPr>
              <a:t>~350 datasets (~40000 samples) </a:t>
            </a:r>
            <a:r>
              <a:rPr lang="en-US" dirty="0"/>
              <a:t>in ARIS-GRNET High Performance Computing Services, </a:t>
            </a:r>
            <a:r>
              <a:rPr lang="en-US" dirty="0">
                <a:solidFill>
                  <a:srgbClr val="C00000"/>
                </a:solidFill>
              </a:rPr>
              <a:t>~1 day</a:t>
            </a:r>
            <a:r>
              <a:rPr lang="en-US" dirty="0"/>
              <a:t>)</a:t>
            </a:r>
          </a:p>
        </p:txBody>
      </p:sp>
      <p:sp>
        <p:nvSpPr>
          <p:cNvPr id="8" name="Slide Number Placeholder 7">
            <a:extLst>
              <a:ext uri="{FF2B5EF4-FFF2-40B4-BE49-F238E27FC236}">
                <a16:creationId xmlns:a16="http://schemas.microsoft.com/office/drawing/2014/main" id="{70822F08-CFA6-4383-8BE4-9D2211D57ED8}"/>
              </a:ext>
            </a:extLst>
          </p:cNvPr>
          <p:cNvSpPr>
            <a:spLocks noGrp="1"/>
          </p:cNvSpPr>
          <p:nvPr>
            <p:ph type="sldNum" sz="quarter" idx="4"/>
          </p:nvPr>
        </p:nvSpPr>
        <p:spPr/>
        <p:txBody>
          <a:bodyPr/>
          <a:lstStyle/>
          <a:p>
            <a:fld id="{F3164A33-BA3B-4257-99BF-AAAE7BC3E136}" type="slidenum">
              <a:rPr lang="el-GR" smtClean="0"/>
              <a:pPr/>
              <a:t>72</a:t>
            </a:fld>
            <a:r>
              <a:rPr lang="en-US"/>
              <a:t> of 80</a:t>
            </a:r>
            <a:endParaRPr lang="el-GR" dirty="0"/>
          </a:p>
        </p:txBody>
      </p:sp>
    </p:spTree>
    <p:extLst>
      <p:ext uri="{BB962C8B-B14F-4D97-AF65-F5344CB8AC3E}">
        <p14:creationId xmlns:p14="http://schemas.microsoft.com/office/powerpoint/2010/main" val="4053415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Conclusions</a:t>
            </a:r>
          </a:p>
        </p:txBody>
      </p:sp>
      <p:sp>
        <p:nvSpPr>
          <p:cNvPr id="3" name="Content Placeholder 2"/>
          <p:cNvSpPr>
            <a:spLocks noGrp="1"/>
          </p:cNvSpPr>
          <p:nvPr>
            <p:ph idx="1"/>
          </p:nvPr>
        </p:nvSpPr>
        <p:spPr/>
        <p:txBody>
          <a:bodyPr/>
          <a:lstStyle/>
          <a:p>
            <a:pPr marL="361950" indent="-361950"/>
            <a:r>
              <a:rPr lang="en-US" dirty="0"/>
              <a:t>Possible to </a:t>
            </a:r>
            <a:r>
              <a:rPr lang="en-US" b="1" dirty="0">
                <a:solidFill>
                  <a:srgbClr val="C80000"/>
                </a:solidFill>
              </a:rPr>
              <a:t>automate</a:t>
            </a:r>
            <a:r>
              <a:rPr lang="en-US" dirty="0"/>
              <a:t> large parts of predictive analytics and</a:t>
            </a:r>
            <a:r>
              <a:rPr lang="en-US" b="1" dirty="0">
                <a:solidFill>
                  <a:srgbClr val="C80000"/>
                </a:solidFill>
              </a:rPr>
              <a:t> increase productivity</a:t>
            </a:r>
          </a:p>
          <a:p>
            <a:pPr marL="361950" indent="-361950"/>
            <a:r>
              <a:rPr lang="en-US" dirty="0"/>
              <a:t>Avoids pitfalls and common errors: </a:t>
            </a:r>
            <a:r>
              <a:rPr lang="en-US" b="1" dirty="0">
                <a:solidFill>
                  <a:srgbClr val="C80000"/>
                </a:solidFill>
              </a:rPr>
              <a:t>correct results</a:t>
            </a:r>
          </a:p>
          <a:p>
            <a:pPr marL="361950" indent="-361950"/>
            <a:r>
              <a:rPr lang="en-US" dirty="0"/>
              <a:t>Incorporates best-practices and state-of-the-art, </a:t>
            </a:r>
            <a:r>
              <a:rPr lang="en-US" b="1" dirty="0">
                <a:solidFill>
                  <a:srgbClr val="C80000"/>
                </a:solidFill>
              </a:rPr>
              <a:t>increases learning quality</a:t>
            </a:r>
          </a:p>
          <a:p>
            <a:pPr marL="361950" indent="-361950"/>
            <a:r>
              <a:rPr lang="en-US" dirty="0"/>
              <a:t>Current results with </a:t>
            </a:r>
            <a:r>
              <a:rPr lang="en-US" sz="3200" b="1" spc="-50" dirty="0">
                <a:solidFill>
                  <a:srgbClr val="2683C6"/>
                </a:solidFill>
                <a:ea typeface="+mj-ea"/>
                <a:cs typeface="+mj-cs"/>
              </a:rPr>
              <a:t>Just Add Data </a:t>
            </a:r>
            <a:r>
              <a:rPr lang="en-US" dirty="0"/>
              <a:t>are promising; current version handles ~7000 scenarios</a:t>
            </a:r>
          </a:p>
        </p:txBody>
      </p:sp>
      <p:sp>
        <p:nvSpPr>
          <p:cNvPr id="7" name="Slide Number Placeholder 6">
            <a:extLst>
              <a:ext uri="{FF2B5EF4-FFF2-40B4-BE49-F238E27FC236}">
                <a16:creationId xmlns:a16="http://schemas.microsoft.com/office/drawing/2014/main" id="{C61FFED2-C2EE-45A6-8DA1-223475CD79A1}"/>
              </a:ext>
            </a:extLst>
          </p:cNvPr>
          <p:cNvSpPr>
            <a:spLocks noGrp="1"/>
          </p:cNvSpPr>
          <p:nvPr>
            <p:ph type="sldNum" sz="quarter" idx="4"/>
          </p:nvPr>
        </p:nvSpPr>
        <p:spPr/>
        <p:txBody>
          <a:bodyPr/>
          <a:lstStyle/>
          <a:p>
            <a:fld id="{F3164A33-BA3B-4257-99BF-AAAE7BC3E136}" type="slidenum">
              <a:rPr lang="el-GR" smtClean="0"/>
              <a:pPr/>
              <a:t>73</a:t>
            </a:fld>
            <a:r>
              <a:rPr lang="en-US"/>
              <a:t> of 80</a:t>
            </a:r>
            <a:endParaRPr lang="el-GR" dirty="0"/>
          </a:p>
        </p:txBody>
      </p:sp>
    </p:spTree>
    <p:extLst>
      <p:ext uri="{BB962C8B-B14F-4D97-AF65-F5344CB8AC3E}">
        <p14:creationId xmlns:p14="http://schemas.microsoft.com/office/powerpoint/2010/main" val="1345082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a:t>Learn to Diagnose </a:t>
            </a:r>
            <a:r>
              <a:rPr lang="en-US" dirty="0" err="1"/>
              <a:t>Alzheimers</a:t>
            </a:r>
            <a:r>
              <a:rPr lang="en-US" dirty="0"/>
              <a:t> from molecular blood measurements</a:t>
            </a:r>
          </a:p>
        </p:txBody>
      </p:sp>
      <p:sp>
        <p:nvSpPr>
          <p:cNvPr id="5" name="Content Placeholder 2"/>
          <p:cNvSpPr>
            <a:spLocks noGrp="1"/>
          </p:cNvSpPr>
          <p:nvPr>
            <p:ph idx="1"/>
          </p:nvPr>
        </p:nvSpPr>
        <p:spPr>
          <a:xfrm>
            <a:off x="1097280" y="1586519"/>
            <a:ext cx="5090160" cy="4225672"/>
          </a:xfrm>
        </p:spPr>
        <p:txBody>
          <a:bodyPr vert="horz" lIns="91440" tIns="45720" rIns="91440" bIns="45720" rtlCol="0" anchor="t">
            <a:normAutofit fontScale="85000" lnSpcReduction="10000"/>
          </a:bodyPr>
          <a:lstStyle/>
          <a:p>
            <a:r>
              <a:rPr lang="en-US" sz="2400" dirty="0"/>
              <a:t>Given past data:</a:t>
            </a:r>
          </a:p>
          <a:p>
            <a:pPr lvl="1"/>
            <a:r>
              <a:rPr lang="en-US" sz="2200" dirty="0"/>
              <a:t>Measurements on 70 subjects patients and controls</a:t>
            </a:r>
          </a:p>
          <a:p>
            <a:pPr lvl="1"/>
            <a:r>
              <a:rPr lang="en-US" sz="2200" dirty="0"/>
              <a:t>503 miRNA expression levels (features)</a:t>
            </a:r>
          </a:p>
          <a:p>
            <a:pPr lvl="1"/>
            <a:r>
              <a:rPr lang="en-US" sz="2200" dirty="0"/>
              <a:t>Whether they had </a:t>
            </a:r>
            <a:r>
              <a:rPr lang="en-US" sz="2200" dirty="0" err="1"/>
              <a:t>Alzheimers</a:t>
            </a:r>
            <a:r>
              <a:rPr lang="en-US" sz="2200" dirty="0"/>
              <a:t> or not (</a:t>
            </a:r>
            <a:r>
              <a:rPr lang="en-US" sz="2200" b="1" dirty="0"/>
              <a:t>outcome </a:t>
            </a:r>
            <a:r>
              <a:rPr lang="en-US" sz="2200" dirty="0"/>
              <a:t>/ </a:t>
            </a:r>
            <a:r>
              <a:rPr lang="en-US" sz="2200" b="1" dirty="0"/>
              <a:t>labels</a:t>
            </a:r>
            <a:r>
              <a:rPr lang="en-US" sz="2200" dirty="0"/>
              <a:t>)</a:t>
            </a:r>
          </a:p>
          <a:p>
            <a:r>
              <a:rPr lang="en-US" sz="2400" dirty="0"/>
              <a:t>Learn to diagnose the disease on </a:t>
            </a:r>
            <a:r>
              <a:rPr lang="en-US" sz="2400" b="1" dirty="0"/>
              <a:t>new subjects</a:t>
            </a:r>
            <a:r>
              <a:rPr lang="en-US" sz="2400" dirty="0"/>
              <a:t> given the same measurements (predictive and diagnostic modeling)</a:t>
            </a:r>
          </a:p>
          <a:p>
            <a:r>
              <a:rPr lang="en-US" sz="2400" dirty="0"/>
              <a:t>Identify the molecular quantities that are diagnostic (feature selection)</a:t>
            </a:r>
          </a:p>
          <a:p>
            <a:endParaRPr lang="en-US" sz="2400" dirty="0"/>
          </a:p>
          <a:p>
            <a:endParaRPr lang="en-US"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7439" y="2471985"/>
            <a:ext cx="5666451" cy="175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12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AB13-F198-47AE-96FD-2ADF89093D01}"/>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C3F8447E-F1B4-46D2-9FDC-AC82D36901E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AAAF3D9-53C8-4179-B720-693BF0545F60}"/>
              </a:ext>
            </a:extLst>
          </p:cNvPr>
          <p:cNvSpPr>
            <a:spLocks noGrp="1"/>
          </p:cNvSpPr>
          <p:nvPr>
            <p:ph type="sldNum" sz="quarter" idx="4"/>
          </p:nvPr>
        </p:nvSpPr>
        <p:spPr/>
        <p:txBody>
          <a:bodyPr/>
          <a:lstStyle/>
          <a:p>
            <a:fld id="{F3164A33-BA3B-4257-99BF-AAAE7BC3E136}" type="slidenum">
              <a:rPr lang="el-GR" smtClean="0"/>
              <a:pPr/>
              <a:t>75</a:t>
            </a:fld>
            <a:endParaRPr lang="el-GR" dirty="0"/>
          </a:p>
        </p:txBody>
      </p:sp>
    </p:spTree>
    <p:extLst>
      <p:ext uri="{BB962C8B-B14F-4D97-AF65-F5344CB8AC3E}">
        <p14:creationId xmlns:p14="http://schemas.microsoft.com/office/powerpoint/2010/main" val="643299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94E2-7917-4760-A06E-9254BD7BFE87}"/>
              </a:ext>
            </a:extLst>
          </p:cNvPr>
          <p:cNvSpPr>
            <a:spLocks noGrp="1"/>
          </p:cNvSpPr>
          <p:nvPr>
            <p:ph type="title"/>
          </p:nvPr>
        </p:nvSpPr>
        <p:spPr/>
        <p:txBody>
          <a:bodyPr/>
          <a:lstStyle/>
          <a:p>
            <a:r>
              <a:rPr lang="en-US" dirty="0"/>
              <a:t>JAD use case</a:t>
            </a:r>
            <a:endParaRPr lang="el-GR" dirty="0"/>
          </a:p>
        </p:txBody>
      </p:sp>
      <p:sp>
        <p:nvSpPr>
          <p:cNvPr id="3" name="Content Placeholder 2">
            <a:extLst>
              <a:ext uri="{FF2B5EF4-FFF2-40B4-BE49-F238E27FC236}">
                <a16:creationId xmlns:a16="http://schemas.microsoft.com/office/drawing/2014/main" id="{E57E03B8-0E48-4A91-9A0F-BE1457C2042E}"/>
              </a:ext>
            </a:extLst>
          </p:cNvPr>
          <p:cNvSpPr>
            <a:spLocks noGrp="1"/>
          </p:cNvSpPr>
          <p:nvPr>
            <p:ph idx="1"/>
          </p:nvPr>
        </p:nvSpPr>
        <p:spPr>
          <a:xfrm>
            <a:off x="6347158" y="2769314"/>
            <a:ext cx="5216892" cy="2001520"/>
          </a:xfrm>
        </p:spPr>
        <p:txBody>
          <a:bodyPr>
            <a:normAutofit/>
          </a:bodyPr>
          <a:lstStyle/>
          <a:p>
            <a:pPr marL="355600" indent="-355600"/>
            <a:r>
              <a:rPr lang="en-US" dirty="0"/>
              <a:t>Classification problem</a:t>
            </a:r>
          </a:p>
          <a:p>
            <a:pPr marL="355600" indent="-355600"/>
            <a:r>
              <a:rPr lang="en-US" dirty="0"/>
              <a:t>Can we predict chloroprene exposure from gene expression data</a:t>
            </a:r>
            <a:r>
              <a:rPr lang="fr-FR" dirty="0"/>
              <a:t>?</a:t>
            </a:r>
            <a:endParaRPr lang="en-US" dirty="0"/>
          </a:p>
        </p:txBody>
      </p:sp>
      <p:sp>
        <p:nvSpPr>
          <p:cNvPr id="4" name="Slide Number Placeholder 3">
            <a:extLst>
              <a:ext uri="{FF2B5EF4-FFF2-40B4-BE49-F238E27FC236}">
                <a16:creationId xmlns:a16="http://schemas.microsoft.com/office/drawing/2014/main" id="{C788E8E8-9DE4-4AB8-A6A9-DDB2EAF14D24}"/>
              </a:ext>
            </a:extLst>
          </p:cNvPr>
          <p:cNvSpPr>
            <a:spLocks noGrp="1"/>
          </p:cNvSpPr>
          <p:nvPr>
            <p:ph type="sldNum" sz="quarter" idx="4"/>
          </p:nvPr>
        </p:nvSpPr>
        <p:spPr/>
        <p:txBody>
          <a:bodyPr/>
          <a:lstStyle/>
          <a:p>
            <a:fld id="{F3164A33-BA3B-4257-99BF-AAAE7BC3E136}" type="slidenum">
              <a:rPr lang="el-GR" smtClean="0"/>
              <a:pPr/>
              <a:t>76</a:t>
            </a:fld>
            <a:r>
              <a:rPr lang="en-US"/>
              <a:t> of 80</a:t>
            </a:r>
            <a:endParaRPr lang="el-GR" dirty="0"/>
          </a:p>
        </p:txBody>
      </p:sp>
      <p:graphicFrame>
        <p:nvGraphicFramePr>
          <p:cNvPr id="5" name="Table 4">
            <a:extLst>
              <a:ext uri="{FF2B5EF4-FFF2-40B4-BE49-F238E27FC236}">
                <a16:creationId xmlns:a16="http://schemas.microsoft.com/office/drawing/2014/main" id="{8D560D84-30FB-401E-B40C-7A25D96CD83B}"/>
              </a:ext>
            </a:extLst>
          </p:cNvPr>
          <p:cNvGraphicFramePr>
            <a:graphicFrameLocks noGrp="1"/>
          </p:cNvGraphicFramePr>
          <p:nvPr>
            <p:extLst>
              <p:ext uri="{D42A27DB-BD31-4B8C-83A1-F6EECF244321}">
                <p14:modId xmlns:p14="http://schemas.microsoft.com/office/powerpoint/2010/main" val="1605716643"/>
              </p:ext>
            </p:extLst>
          </p:nvPr>
        </p:nvGraphicFramePr>
        <p:xfrm>
          <a:off x="1065673" y="2779473"/>
          <a:ext cx="4932000" cy="200152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2830110250"/>
                    </a:ext>
                  </a:extLst>
                </a:gridCol>
                <a:gridCol w="792000">
                  <a:extLst>
                    <a:ext uri="{9D8B030D-6E8A-4147-A177-3AD203B41FA5}">
                      <a16:colId xmlns:a16="http://schemas.microsoft.com/office/drawing/2014/main" val="1048605600"/>
                    </a:ext>
                  </a:extLst>
                </a:gridCol>
                <a:gridCol w="792000">
                  <a:extLst>
                    <a:ext uri="{9D8B030D-6E8A-4147-A177-3AD203B41FA5}">
                      <a16:colId xmlns:a16="http://schemas.microsoft.com/office/drawing/2014/main" val="788515434"/>
                    </a:ext>
                  </a:extLst>
                </a:gridCol>
                <a:gridCol w="324000">
                  <a:extLst>
                    <a:ext uri="{9D8B030D-6E8A-4147-A177-3AD203B41FA5}">
                      <a16:colId xmlns:a16="http://schemas.microsoft.com/office/drawing/2014/main" val="1407555315"/>
                    </a:ext>
                  </a:extLst>
                </a:gridCol>
                <a:gridCol w="900000">
                  <a:extLst>
                    <a:ext uri="{9D8B030D-6E8A-4147-A177-3AD203B41FA5}">
                      <a16:colId xmlns:a16="http://schemas.microsoft.com/office/drawing/2014/main" val="2074993098"/>
                    </a:ext>
                  </a:extLst>
                </a:gridCol>
                <a:gridCol w="1116000">
                  <a:extLst>
                    <a:ext uri="{9D8B030D-6E8A-4147-A177-3AD203B41FA5}">
                      <a16:colId xmlns:a16="http://schemas.microsoft.com/office/drawing/2014/main" val="383956124"/>
                    </a:ext>
                  </a:extLst>
                </a:gridCol>
              </a:tblGrid>
              <a:tr h="370840">
                <a:tc>
                  <a:txBody>
                    <a:bodyPr/>
                    <a:lstStyle/>
                    <a:p>
                      <a:r>
                        <a:rPr lang="en-US" sz="1400" dirty="0"/>
                        <a:t>Sample ID</a:t>
                      </a:r>
                      <a:endParaRPr lang="el-GR" sz="1400" dirty="0"/>
                    </a:p>
                  </a:txBody>
                  <a:tcPr>
                    <a:solidFill>
                      <a:srgbClr val="B40000"/>
                    </a:solidFill>
                  </a:tcPr>
                </a:tc>
                <a:tc>
                  <a:txBody>
                    <a:bodyPr/>
                    <a:lstStyle/>
                    <a:p>
                      <a:r>
                        <a:rPr lang="en-US" sz="1400" dirty="0"/>
                        <a:t>Probe set 1</a:t>
                      </a:r>
                      <a:endParaRPr lang="el-GR" sz="1400" dirty="0"/>
                    </a:p>
                  </a:txBody>
                  <a:tcPr>
                    <a:solidFill>
                      <a:srgbClr val="B4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Probe set 2</a:t>
                      </a:r>
                      <a:endParaRPr lang="el-GR" sz="1400" dirty="0"/>
                    </a:p>
                  </a:txBody>
                  <a:tcPr>
                    <a:solidFill>
                      <a:srgbClr val="B40000"/>
                    </a:solidFill>
                  </a:tcPr>
                </a:tc>
                <a:tc>
                  <a:txBody>
                    <a:bodyPr/>
                    <a:lstStyle/>
                    <a:p>
                      <a:r>
                        <a:rPr lang="en-US" sz="1400" dirty="0"/>
                        <a:t>…</a:t>
                      </a:r>
                      <a:endParaRPr lang="el-GR" sz="1400" dirty="0"/>
                    </a:p>
                  </a:txBody>
                  <a:tcPr>
                    <a:solidFill>
                      <a:srgbClr val="B4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Probe set 31099</a:t>
                      </a:r>
                      <a:endParaRPr lang="el-GR" sz="1400" dirty="0"/>
                    </a:p>
                  </a:txBody>
                  <a:tcPr>
                    <a:solidFill>
                      <a:srgbClr val="B4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Chloroprene exposure</a:t>
                      </a:r>
                      <a:endParaRPr lang="el-GR" sz="1400" dirty="0"/>
                    </a:p>
                  </a:txBody>
                  <a:tcPr>
                    <a:solidFill>
                      <a:srgbClr val="B40000"/>
                    </a:solidFill>
                  </a:tcPr>
                </a:tc>
                <a:extLst>
                  <a:ext uri="{0D108BD9-81ED-4DB2-BD59-A6C34878D82A}">
                    <a16:rowId xmlns:a16="http://schemas.microsoft.com/office/drawing/2014/main" val="349485430"/>
                  </a:ext>
                </a:extLst>
              </a:tr>
              <a:tr h="370840">
                <a:tc>
                  <a:txBody>
                    <a:bodyPr/>
                    <a:lstStyle/>
                    <a:p>
                      <a:pPr algn="l" fontAlgn="b"/>
                      <a:r>
                        <a:rPr lang="en-US" sz="1400" kern="1200" dirty="0">
                          <a:solidFill>
                            <a:schemeClr val="dk1"/>
                          </a:solidFill>
                          <a:latin typeface="+mn-lt"/>
                          <a:ea typeface="+mn-ea"/>
                          <a:cs typeface="+mn-cs"/>
                        </a:rPr>
                        <a:t>GSM1001854</a:t>
                      </a:r>
                    </a:p>
                  </a:txBody>
                  <a:tcPr marL="9525" marR="9525" marT="9525" marB="0" anchor="b"/>
                </a:tc>
                <a:tc>
                  <a:txBody>
                    <a:bodyPr/>
                    <a:lstStyle/>
                    <a:p>
                      <a:r>
                        <a:rPr lang="el-GR" sz="1400" dirty="0"/>
                        <a:t>11.57</a:t>
                      </a:r>
                      <a:r>
                        <a:rPr lang="en-US" sz="1400" dirty="0"/>
                        <a:t>7</a:t>
                      </a:r>
                      <a:r>
                        <a:rPr lang="el-GR" sz="1400" dirty="0"/>
                        <a:t>4</a:t>
                      </a:r>
                    </a:p>
                  </a:txBody>
                  <a:tcPr/>
                </a:tc>
                <a:tc>
                  <a:txBody>
                    <a:bodyPr/>
                    <a:lstStyle/>
                    <a:p>
                      <a:r>
                        <a:rPr lang="el-GR" sz="1400" dirty="0"/>
                        <a:t>12.4627</a:t>
                      </a:r>
                    </a:p>
                  </a:txBody>
                  <a:tcPr/>
                </a:tc>
                <a:tc>
                  <a:txBody>
                    <a:bodyPr/>
                    <a:lstStyle/>
                    <a:p>
                      <a:r>
                        <a:rPr lang="en-US" sz="1400" dirty="0"/>
                        <a:t>…</a:t>
                      </a:r>
                      <a:endParaRPr lang="el-GR" sz="1400" dirty="0"/>
                    </a:p>
                  </a:txBody>
                  <a:tcPr/>
                </a:tc>
                <a:tc>
                  <a:txBody>
                    <a:bodyPr/>
                    <a:lstStyle/>
                    <a:p>
                      <a:r>
                        <a:rPr lang="el-GR" sz="1400" dirty="0"/>
                        <a:t>12.2044</a:t>
                      </a:r>
                    </a:p>
                  </a:txBody>
                  <a:tcPr/>
                </a:tc>
                <a:tc>
                  <a:txBody>
                    <a:bodyPr/>
                    <a:lstStyle/>
                    <a:p>
                      <a:r>
                        <a:rPr lang="en-US" sz="1400" dirty="0"/>
                        <a:t>yes</a:t>
                      </a:r>
                      <a:endParaRPr lang="el-GR" sz="1400" dirty="0"/>
                    </a:p>
                  </a:txBody>
                  <a:tcPr/>
                </a:tc>
                <a:extLst>
                  <a:ext uri="{0D108BD9-81ED-4DB2-BD59-A6C34878D82A}">
                    <a16:rowId xmlns:a16="http://schemas.microsoft.com/office/drawing/2014/main" val="851631881"/>
                  </a:ext>
                </a:extLst>
              </a:tr>
              <a:tr h="370840">
                <a:tc>
                  <a:txBody>
                    <a:bodyPr/>
                    <a:lstStyle/>
                    <a:p>
                      <a:pPr algn="l" fontAlgn="b"/>
                      <a:r>
                        <a:rPr lang="en-US" sz="1400" kern="1200" dirty="0">
                          <a:solidFill>
                            <a:schemeClr val="dk1"/>
                          </a:solidFill>
                          <a:latin typeface="+mn-lt"/>
                          <a:ea typeface="+mn-ea"/>
                          <a:cs typeface="+mn-cs"/>
                        </a:rPr>
                        <a:t>GSM1001855</a:t>
                      </a:r>
                    </a:p>
                  </a:txBody>
                  <a:tcPr marL="9525" marR="9525" marT="9525" marB="0" anchor="b"/>
                </a:tc>
                <a:tc>
                  <a:txBody>
                    <a:bodyPr/>
                    <a:lstStyle/>
                    <a:p>
                      <a:r>
                        <a:rPr lang="el-GR" sz="1400" dirty="0"/>
                        <a:t>9.185</a:t>
                      </a:r>
                      <a:r>
                        <a:rPr lang="en-US" sz="1400" dirty="0"/>
                        <a:t>8</a:t>
                      </a:r>
                      <a:r>
                        <a:rPr lang="el-GR" sz="1400" dirty="0"/>
                        <a:t>8</a:t>
                      </a:r>
                    </a:p>
                  </a:txBody>
                  <a:tcPr/>
                </a:tc>
                <a:tc>
                  <a:txBody>
                    <a:bodyPr/>
                    <a:lstStyle/>
                    <a:p>
                      <a:r>
                        <a:rPr lang="el-GR" sz="1400" dirty="0"/>
                        <a:t>9.60235</a:t>
                      </a:r>
                    </a:p>
                  </a:txBody>
                  <a:tcPr/>
                </a:tc>
                <a:tc>
                  <a:txBody>
                    <a:bodyPr/>
                    <a:lstStyle/>
                    <a:p>
                      <a:r>
                        <a:rPr lang="en-US" sz="1400" dirty="0"/>
                        <a:t>…</a:t>
                      </a:r>
                      <a:endParaRPr lang="el-GR" sz="1400" dirty="0"/>
                    </a:p>
                  </a:txBody>
                  <a:tcPr/>
                </a:tc>
                <a:tc>
                  <a:txBody>
                    <a:bodyPr/>
                    <a:lstStyle/>
                    <a:p>
                      <a:r>
                        <a:rPr lang="el-GR" sz="1400" dirty="0"/>
                        <a:t>8.9753</a:t>
                      </a:r>
                    </a:p>
                  </a:txBody>
                  <a:tcPr/>
                </a:tc>
                <a:tc>
                  <a:txBody>
                    <a:bodyPr/>
                    <a:lstStyle/>
                    <a:p>
                      <a:r>
                        <a:rPr lang="en-US" sz="1400" dirty="0"/>
                        <a:t>yes</a:t>
                      </a:r>
                      <a:endParaRPr lang="el-GR" sz="1400" dirty="0"/>
                    </a:p>
                  </a:txBody>
                  <a:tcPr/>
                </a:tc>
                <a:extLst>
                  <a:ext uri="{0D108BD9-81ED-4DB2-BD59-A6C34878D82A}">
                    <a16:rowId xmlns:a16="http://schemas.microsoft.com/office/drawing/2014/main" val="1605991933"/>
                  </a:ext>
                </a:extLst>
              </a:tr>
              <a:tr h="370840">
                <a:tc>
                  <a:txBody>
                    <a:bodyPr/>
                    <a:lstStyle/>
                    <a:p>
                      <a:r>
                        <a:rPr lang="en-US" sz="1400" kern="1200" dirty="0">
                          <a:solidFill>
                            <a:schemeClr val="dk1"/>
                          </a:solidFill>
                          <a:latin typeface="+mn-lt"/>
                          <a:ea typeface="+mn-ea"/>
                          <a:cs typeface="+mn-cs"/>
                        </a:rPr>
                        <a:t>…</a:t>
                      </a:r>
                      <a:endParaRPr lang="el-GR" sz="1400" kern="1200" dirty="0">
                        <a:solidFill>
                          <a:schemeClr val="dk1"/>
                        </a:solidFill>
                        <a:latin typeface="+mn-lt"/>
                        <a:ea typeface="+mn-ea"/>
                        <a:cs typeface="+mn-cs"/>
                      </a:endParaRPr>
                    </a:p>
                  </a:txBody>
                  <a:tcPr/>
                </a:tc>
                <a:tc>
                  <a:txBody>
                    <a:bodyPr/>
                    <a:lstStyle/>
                    <a:p>
                      <a:r>
                        <a:rPr lang="en-US" sz="1400" dirty="0"/>
                        <a:t>…</a:t>
                      </a:r>
                      <a:endParaRPr lang="el-GR" sz="1400" dirty="0"/>
                    </a:p>
                  </a:txBody>
                  <a:tcPr/>
                </a:tc>
                <a:tc>
                  <a:txBody>
                    <a:bodyPr/>
                    <a:lstStyle/>
                    <a:p>
                      <a:r>
                        <a:rPr lang="en-US" sz="1400" dirty="0"/>
                        <a:t>…</a:t>
                      </a:r>
                      <a:endParaRPr lang="el-GR" sz="1400" dirty="0"/>
                    </a:p>
                  </a:txBody>
                  <a:tcPr/>
                </a:tc>
                <a:tc>
                  <a:txBody>
                    <a:bodyPr/>
                    <a:lstStyle/>
                    <a:p>
                      <a:r>
                        <a:rPr lang="en-US" sz="1400" dirty="0"/>
                        <a:t>…</a:t>
                      </a:r>
                      <a:endParaRPr lang="el-GR" sz="1400" dirty="0"/>
                    </a:p>
                  </a:txBody>
                  <a:tcPr/>
                </a:tc>
                <a:tc>
                  <a:txBody>
                    <a:bodyPr/>
                    <a:lstStyle/>
                    <a:p>
                      <a:r>
                        <a:rPr lang="en-US" sz="1400" dirty="0"/>
                        <a:t>…</a:t>
                      </a:r>
                      <a:endParaRPr lang="el-GR" sz="1400" dirty="0"/>
                    </a:p>
                  </a:txBody>
                  <a:tcPr/>
                </a:tc>
                <a:tc>
                  <a:txBody>
                    <a:bodyPr/>
                    <a:lstStyle/>
                    <a:p>
                      <a:r>
                        <a:rPr lang="en-US" sz="1400" dirty="0"/>
                        <a:t>…</a:t>
                      </a:r>
                      <a:endParaRPr lang="el-GR" sz="1400" dirty="0"/>
                    </a:p>
                  </a:txBody>
                  <a:tcPr/>
                </a:tc>
                <a:extLst>
                  <a:ext uri="{0D108BD9-81ED-4DB2-BD59-A6C34878D82A}">
                    <a16:rowId xmlns:a16="http://schemas.microsoft.com/office/drawing/2014/main" val="3789619202"/>
                  </a:ext>
                </a:extLst>
              </a:tr>
              <a:tr h="370840">
                <a:tc>
                  <a:txBody>
                    <a:bodyPr/>
                    <a:lstStyle/>
                    <a:p>
                      <a:pPr algn="l" fontAlgn="b"/>
                      <a:r>
                        <a:rPr lang="en-US" sz="1400" kern="1200" dirty="0">
                          <a:solidFill>
                            <a:schemeClr val="dk1"/>
                          </a:solidFill>
                          <a:latin typeface="+mn-lt"/>
                          <a:ea typeface="+mn-ea"/>
                          <a:cs typeface="+mn-cs"/>
                        </a:rPr>
                        <a:t>GSM1001819</a:t>
                      </a:r>
                    </a:p>
                  </a:txBody>
                  <a:tcPr marL="9525" marR="9525" marT="9525" marB="0" anchor="b"/>
                </a:tc>
                <a:tc>
                  <a:txBody>
                    <a:bodyPr/>
                    <a:lstStyle/>
                    <a:p>
                      <a:r>
                        <a:rPr lang="el-GR" sz="1400" dirty="0"/>
                        <a:t>8.53815</a:t>
                      </a:r>
                    </a:p>
                  </a:txBody>
                  <a:tcPr/>
                </a:tc>
                <a:tc>
                  <a:txBody>
                    <a:bodyPr/>
                    <a:lstStyle/>
                    <a:p>
                      <a:r>
                        <a:rPr lang="el-GR" sz="1400" dirty="0"/>
                        <a:t>8.41135</a:t>
                      </a:r>
                    </a:p>
                  </a:txBody>
                  <a:tcPr/>
                </a:tc>
                <a:tc>
                  <a:txBody>
                    <a:bodyPr/>
                    <a:lstStyle/>
                    <a:p>
                      <a:r>
                        <a:rPr lang="en-US" sz="1400" dirty="0"/>
                        <a:t>…</a:t>
                      </a:r>
                      <a:endParaRPr lang="el-GR" sz="1400" dirty="0"/>
                    </a:p>
                  </a:txBody>
                  <a:tcPr/>
                </a:tc>
                <a:tc>
                  <a:txBody>
                    <a:bodyPr/>
                    <a:lstStyle/>
                    <a:p>
                      <a:r>
                        <a:rPr lang="el-GR" sz="1400" dirty="0"/>
                        <a:t>6.78468</a:t>
                      </a:r>
                    </a:p>
                  </a:txBody>
                  <a:tcPr/>
                </a:tc>
                <a:tc>
                  <a:txBody>
                    <a:bodyPr/>
                    <a:lstStyle/>
                    <a:p>
                      <a:r>
                        <a:rPr lang="en-US" sz="1400" dirty="0"/>
                        <a:t>no</a:t>
                      </a:r>
                      <a:endParaRPr lang="el-GR" sz="1400" dirty="0"/>
                    </a:p>
                  </a:txBody>
                  <a:tcPr/>
                </a:tc>
                <a:extLst>
                  <a:ext uri="{0D108BD9-81ED-4DB2-BD59-A6C34878D82A}">
                    <a16:rowId xmlns:a16="http://schemas.microsoft.com/office/drawing/2014/main" val="733670916"/>
                  </a:ext>
                </a:extLst>
              </a:tr>
            </a:tbl>
          </a:graphicData>
        </a:graphic>
      </p:graphicFrame>
      <p:sp>
        <p:nvSpPr>
          <p:cNvPr id="6" name="Rectangle 5">
            <a:extLst>
              <a:ext uri="{FF2B5EF4-FFF2-40B4-BE49-F238E27FC236}">
                <a16:creationId xmlns:a16="http://schemas.microsoft.com/office/drawing/2014/main" id="{CD9B23C9-D219-4A49-BFC5-9CEAA540CE57}"/>
              </a:ext>
            </a:extLst>
          </p:cNvPr>
          <p:cNvSpPr/>
          <p:nvPr/>
        </p:nvSpPr>
        <p:spPr>
          <a:xfrm>
            <a:off x="1065673" y="2023225"/>
            <a:ext cx="4922375" cy="646331"/>
          </a:xfrm>
          <a:prstGeom prst="rect">
            <a:avLst/>
          </a:prstGeom>
        </p:spPr>
        <p:txBody>
          <a:bodyPr wrap="square">
            <a:spAutoFit/>
          </a:bodyPr>
          <a:lstStyle/>
          <a:p>
            <a:r>
              <a:rPr lang="en-US" dirty="0"/>
              <a:t>Data from public GEO Database:</a:t>
            </a:r>
          </a:p>
          <a:p>
            <a:r>
              <a:rPr lang="en-US" dirty="0"/>
              <a:t>GDS4848-</a:t>
            </a:r>
            <a:r>
              <a:rPr lang="fr-FR" dirty="0" err="1"/>
              <a:t>Chloroprene</a:t>
            </a:r>
            <a:r>
              <a:rPr lang="fr-FR" dirty="0"/>
              <a:t> </a:t>
            </a:r>
            <a:r>
              <a:rPr lang="fr-FR" dirty="0" err="1"/>
              <a:t>effect</a:t>
            </a:r>
            <a:r>
              <a:rPr lang="fr-FR" dirty="0"/>
              <a:t> on rat </a:t>
            </a:r>
            <a:r>
              <a:rPr lang="fr-FR" dirty="0" err="1"/>
              <a:t>lung</a:t>
            </a:r>
            <a:endParaRPr lang="fr-FR" dirty="0"/>
          </a:p>
        </p:txBody>
      </p:sp>
      <p:sp>
        <p:nvSpPr>
          <p:cNvPr id="7" name="Rectangle 6">
            <a:extLst>
              <a:ext uri="{FF2B5EF4-FFF2-40B4-BE49-F238E27FC236}">
                <a16:creationId xmlns:a16="http://schemas.microsoft.com/office/drawing/2014/main" id="{471DF7C3-1708-4ACA-82C6-ADF68BB12149}"/>
              </a:ext>
            </a:extLst>
          </p:cNvPr>
          <p:cNvSpPr/>
          <p:nvPr/>
        </p:nvSpPr>
        <p:spPr>
          <a:xfrm>
            <a:off x="1065673" y="4903988"/>
            <a:ext cx="5004416" cy="646331"/>
          </a:xfrm>
          <a:prstGeom prst="rect">
            <a:avLst/>
          </a:prstGeom>
        </p:spPr>
        <p:txBody>
          <a:bodyPr wrap="square">
            <a:spAutoFit/>
          </a:bodyPr>
          <a:lstStyle/>
          <a:p>
            <a:r>
              <a:rPr lang="fr-FR" dirty="0"/>
              <a:t>50 </a:t>
            </a:r>
            <a:r>
              <a:rPr lang="fr-FR" dirty="0" err="1"/>
              <a:t>lung</a:t>
            </a:r>
            <a:r>
              <a:rPr lang="fr-FR" dirty="0"/>
              <a:t> tissue rat </a:t>
            </a:r>
            <a:r>
              <a:rPr lang="fr-FR" dirty="0" err="1"/>
              <a:t>samples</a:t>
            </a:r>
            <a:r>
              <a:rPr lang="fr-FR" dirty="0"/>
              <a:t>, 40 </a:t>
            </a:r>
            <a:r>
              <a:rPr lang="en-US" dirty="0"/>
              <a:t>exposed to chloroprene and 10 controls</a:t>
            </a:r>
            <a:endParaRPr lang="el-GR" dirty="0"/>
          </a:p>
        </p:txBody>
      </p:sp>
    </p:spTree>
    <p:extLst>
      <p:ext uri="{BB962C8B-B14F-4D97-AF65-F5344CB8AC3E}">
        <p14:creationId xmlns:p14="http://schemas.microsoft.com/office/powerpoint/2010/main" val="36197919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7451-5F10-45F9-ABA5-EDEC102EA797}"/>
              </a:ext>
            </a:extLst>
          </p:cNvPr>
          <p:cNvSpPr>
            <a:spLocks noGrp="1"/>
          </p:cNvSpPr>
          <p:nvPr>
            <p:ph type="title"/>
          </p:nvPr>
        </p:nvSpPr>
        <p:spPr/>
        <p:txBody>
          <a:bodyPr/>
          <a:lstStyle/>
          <a:p>
            <a:r>
              <a:rPr lang="en-US" dirty="0"/>
              <a:t>JAD - learning progress</a:t>
            </a:r>
          </a:p>
        </p:txBody>
      </p:sp>
      <p:pic>
        <p:nvPicPr>
          <p:cNvPr id="5" name="Picture 4">
            <a:extLst>
              <a:ext uri="{FF2B5EF4-FFF2-40B4-BE49-F238E27FC236}">
                <a16:creationId xmlns:a16="http://schemas.microsoft.com/office/drawing/2014/main" id="{B8B14E32-2A23-449A-B347-A17E5FE78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 y="1685509"/>
            <a:ext cx="10749566" cy="4526941"/>
          </a:xfrm>
          <a:prstGeom prst="rect">
            <a:avLst/>
          </a:prstGeom>
        </p:spPr>
      </p:pic>
    </p:spTree>
    <p:extLst>
      <p:ext uri="{BB962C8B-B14F-4D97-AF65-F5344CB8AC3E}">
        <p14:creationId xmlns:p14="http://schemas.microsoft.com/office/powerpoint/2010/main" val="3005833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7F1D-560C-4FC0-937B-7BA38C848D04}"/>
              </a:ext>
            </a:extLst>
          </p:cNvPr>
          <p:cNvSpPr>
            <a:spLocks noGrp="1"/>
          </p:cNvSpPr>
          <p:nvPr>
            <p:ph type="title"/>
          </p:nvPr>
        </p:nvSpPr>
        <p:spPr/>
        <p:txBody>
          <a:bodyPr>
            <a:normAutofit/>
          </a:bodyPr>
          <a:lstStyle/>
          <a:p>
            <a:r>
              <a:rPr lang="en-US" dirty="0"/>
              <a:t>JAD - Performance overview</a:t>
            </a:r>
          </a:p>
        </p:txBody>
      </p:sp>
      <p:pic>
        <p:nvPicPr>
          <p:cNvPr id="5" name="Picture 4">
            <a:extLst>
              <a:ext uri="{FF2B5EF4-FFF2-40B4-BE49-F238E27FC236}">
                <a16:creationId xmlns:a16="http://schemas.microsoft.com/office/drawing/2014/main" id="{40133EE5-7ACC-492E-A5BE-49CCE8ADE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249" y="1619207"/>
            <a:ext cx="7680395" cy="4577093"/>
          </a:xfrm>
          <a:prstGeom prst="rect">
            <a:avLst/>
          </a:prstGeom>
        </p:spPr>
      </p:pic>
    </p:spTree>
    <p:extLst>
      <p:ext uri="{BB962C8B-B14F-4D97-AF65-F5344CB8AC3E}">
        <p14:creationId xmlns:p14="http://schemas.microsoft.com/office/powerpoint/2010/main" val="35884941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51C2-9836-4C7C-B3C4-00016327F75D}"/>
              </a:ext>
            </a:extLst>
          </p:cNvPr>
          <p:cNvSpPr>
            <a:spLocks noGrp="1"/>
          </p:cNvSpPr>
          <p:nvPr>
            <p:ph type="title"/>
          </p:nvPr>
        </p:nvSpPr>
        <p:spPr/>
        <p:txBody>
          <a:bodyPr>
            <a:normAutofit/>
          </a:bodyPr>
          <a:lstStyle/>
          <a:p>
            <a:r>
              <a:rPr lang="en-US" dirty="0"/>
              <a:t>JAD Results-AUC</a:t>
            </a:r>
          </a:p>
        </p:txBody>
      </p:sp>
      <p:pic>
        <p:nvPicPr>
          <p:cNvPr id="5" name="Picture 4">
            <a:extLst>
              <a:ext uri="{FF2B5EF4-FFF2-40B4-BE49-F238E27FC236}">
                <a16:creationId xmlns:a16="http://schemas.microsoft.com/office/drawing/2014/main" id="{EB86AF5A-8A7B-4B6C-A8E3-DE3E7E45F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556" y="1692726"/>
            <a:ext cx="10386874" cy="4395887"/>
          </a:xfrm>
          <a:prstGeom prst="rect">
            <a:avLst/>
          </a:prstGeom>
        </p:spPr>
      </p:pic>
    </p:spTree>
    <p:extLst>
      <p:ext uri="{BB962C8B-B14F-4D97-AF65-F5344CB8AC3E}">
        <p14:creationId xmlns:p14="http://schemas.microsoft.com/office/powerpoint/2010/main" val="289271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Φυσαλίδα ομιλίας: Ορθογώνιο 6">
            <a:extLst>
              <a:ext uri="{FF2B5EF4-FFF2-40B4-BE49-F238E27FC236}">
                <a16:creationId xmlns:a16="http://schemas.microsoft.com/office/drawing/2014/main" id="{DE27A808-C110-4E44-9604-29E5E3AE96D4}"/>
              </a:ext>
            </a:extLst>
          </p:cNvPr>
          <p:cNvSpPr/>
          <p:nvPr/>
        </p:nvSpPr>
        <p:spPr>
          <a:xfrm>
            <a:off x="1097280" y="1704974"/>
            <a:ext cx="4551045" cy="2914651"/>
          </a:xfrm>
          <a:prstGeom prst="wedgeRectCallout">
            <a:avLst>
              <a:gd name="adj1" fmla="val 3992"/>
              <a:gd name="adj2" fmla="val 62077"/>
            </a:avLst>
          </a:prstGeom>
          <a:solidFill>
            <a:srgbClr val="5E5E5E"/>
          </a:solidFill>
          <a:ln>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Courier New" panose="02070309020205020404" pitchFamily="49" charset="0"/>
              <a:buChar char="o"/>
            </a:pPr>
            <a:r>
              <a:rPr lang="en-US" sz="1400" dirty="0"/>
              <a:t>Micro-array gene expressions</a:t>
            </a:r>
          </a:p>
          <a:p>
            <a:pPr marL="285750" indent="-285750">
              <a:buFont typeface="Courier New" panose="02070309020205020404" pitchFamily="49" charset="0"/>
              <a:buChar char="o"/>
            </a:pPr>
            <a:r>
              <a:rPr lang="en-US" sz="1400" dirty="0"/>
              <a:t>Methylation of </a:t>
            </a:r>
            <a:r>
              <a:rPr lang="en-US" sz="1400" dirty="0" err="1"/>
              <a:t>CpG</a:t>
            </a:r>
            <a:r>
              <a:rPr lang="en-US" sz="1400" dirty="0"/>
              <a:t> cites</a:t>
            </a:r>
          </a:p>
          <a:p>
            <a:pPr marL="285750" indent="-285750">
              <a:buFont typeface="Courier New" panose="02070309020205020404" pitchFamily="49" charset="0"/>
              <a:buChar char="o"/>
            </a:pPr>
            <a:r>
              <a:rPr lang="en-US" sz="1400" dirty="0"/>
              <a:t>Next Generation Sequencing mRNA peaks</a:t>
            </a:r>
          </a:p>
          <a:p>
            <a:pPr marL="285750" indent="-285750">
              <a:buFont typeface="Courier New" panose="02070309020205020404" pitchFamily="49" charset="0"/>
              <a:buChar char="o"/>
            </a:pPr>
            <a:r>
              <a:rPr lang="en-US" sz="1400" dirty="0"/>
              <a:t>SNP</a:t>
            </a:r>
          </a:p>
          <a:p>
            <a:pPr marL="285750" indent="-285750">
              <a:buFont typeface="Courier New" panose="02070309020205020404" pitchFamily="49" charset="0"/>
              <a:buChar char="o"/>
            </a:pPr>
            <a:r>
              <a:rPr lang="en-US" sz="1400" dirty="0"/>
              <a:t>Copy-number variations</a:t>
            </a:r>
          </a:p>
          <a:p>
            <a:pPr marL="285750" indent="-285750">
              <a:buFont typeface="Courier New" panose="02070309020205020404" pitchFamily="49" charset="0"/>
              <a:buChar char="o"/>
            </a:pPr>
            <a:r>
              <a:rPr lang="en-US" sz="1400" dirty="0"/>
              <a:t>Proteomics (mass spectroscopy, LC, etc.)</a:t>
            </a:r>
          </a:p>
          <a:p>
            <a:pPr marL="285750" indent="-285750">
              <a:buFont typeface="Courier New" panose="02070309020205020404" pitchFamily="49" charset="0"/>
              <a:buChar char="o"/>
            </a:pPr>
            <a:r>
              <a:rPr lang="en-US" sz="1400" dirty="0"/>
              <a:t>Metabolomics</a:t>
            </a:r>
          </a:p>
          <a:p>
            <a:pPr marL="285750" indent="-285750">
              <a:buFont typeface="Courier New" panose="02070309020205020404" pitchFamily="49" charset="0"/>
              <a:buChar char="o"/>
            </a:pPr>
            <a:r>
              <a:rPr lang="en-US" sz="1400" dirty="0"/>
              <a:t>Flow-cytometry</a:t>
            </a:r>
          </a:p>
          <a:p>
            <a:pPr marL="285750" indent="-285750">
              <a:buFont typeface="Courier New" panose="02070309020205020404" pitchFamily="49" charset="0"/>
              <a:buChar char="o"/>
            </a:pPr>
            <a:r>
              <a:rPr lang="en-US" sz="1400" dirty="0"/>
              <a:t>Mass-cytometry</a:t>
            </a:r>
          </a:p>
          <a:p>
            <a:pPr marL="285750" indent="-285750">
              <a:buFont typeface="Courier New" panose="02070309020205020404" pitchFamily="49" charset="0"/>
              <a:buChar char="o"/>
            </a:pPr>
            <a:r>
              <a:rPr lang="en-US" sz="1400" dirty="0"/>
              <a:t>Text of biomedical documents</a:t>
            </a:r>
          </a:p>
          <a:p>
            <a:pPr marL="285750" indent="-285750">
              <a:buFont typeface="Courier New" panose="02070309020205020404" pitchFamily="49" charset="0"/>
              <a:buChar char="o"/>
            </a:pPr>
            <a:r>
              <a:rPr lang="en-US" sz="1400" dirty="0"/>
              <a:t>Clinical and Medical Quantities</a:t>
            </a:r>
          </a:p>
          <a:p>
            <a:pPr marL="285750" indent="-285750">
              <a:buFont typeface="Courier New" panose="02070309020205020404" pitchFamily="49" charset="0"/>
              <a:buChar char="o"/>
            </a:pPr>
            <a:r>
              <a:rPr lang="en-US" sz="1400" dirty="0"/>
              <a:t>Environmental exposure factors</a:t>
            </a:r>
          </a:p>
          <a:p>
            <a:pPr marL="285750" indent="-285750">
              <a:buFont typeface="Courier New" panose="02070309020205020404" pitchFamily="49" charset="0"/>
              <a:buChar char="o"/>
            </a:pPr>
            <a:r>
              <a:rPr lang="en-US" sz="1400" b="1" dirty="0"/>
              <a:t>Combinations of the above</a:t>
            </a:r>
            <a:endParaRPr lang="el-GR" sz="1400" dirty="0"/>
          </a:p>
        </p:txBody>
      </p:sp>
      <p:sp>
        <p:nvSpPr>
          <p:cNvPr id="2" name="Τίτλος 1">
            <a:extLst>
              <a:ext uri="{FF2B5EF4-FFF2-40B4-BE49-F238E27FC236}">
                <a16:creationId xmlns:a16="http://schemas.microsoft.com/office/drawing/2014/main" id="{159DEBE6-CE2E-4D7E-9534-6EF01CCD46E0}"/>
              </a:ext>
            </a:extLst>
          </p:cNvPr>
          <p:cNvSpPr>
            <a:spLocks noGrp="1"/>
          </p:cNvSpPr>
          <p:nvPr>
            <p:ph type="title"/>
          </p:nvPr>
        </p:nvSpPr>
        <p:spPr/>
        <p:txBody>
          <a:bodyPr>
            <a:normAutofit fontScale="90000"/>
          </a:bodyPr>
          <a:lstStyle/>
          <a:p>
            <a:r>
              <a:rPr lang="en-US" dirty="0"/>
              <a:t>The Predictive and Diagnostic Modeling Problem </a:t>
            </a:r>
            <a:endParaRPr lang="el-GR" dirty="0"/>
          </a:p>
        </p:txBody>
      </p:sp>
      <p:sp>
        <p:nvSpPr>
          <p:cNvPr id="3" name="Θέση περιεχομένου 2">
            <a:extLst>
              <a:ext uri="{FF2B5EF4-FFF2-40B4-BE49-F238E27FC236}">
                <a16:creationId xmlns:a16="http://schemas.microsoft.com/office/drawing/2014/main" id="{B3040809-6CCE-4B03-87F1-5B1F3264550A}"/>
              </a:ext>
            </a:extLst>
          </p:cNvPr>
          <p:cNvSpPr>
            <a:spLocks noGrp="1"/>
          </p:cNvSpPr>
          <p:nvPr>
            <p:ph idx="1"/>
          </p:nvPr>
        </p:nvSpPr>
        <p:spPr>
          <a:xfrm>
            <a:off x="649605" y="4962107"/>
            <a:ext cx="10953750" cy="716491"/>
          </a:xfrm>
        </p:spPr>
        <p:txBody>
          <a:bodyPr>
            <a:noAutofit/>
          </a:bodyPr>
          <a:lstStyle/>
          <a:p>
            <a:r>
              <a:rPr lang="en-US" sz="2400" dirty="0">
                <a:solidFill>
                  <a:schemeClr val="tx1"/>
                </a:solidFill>
              </a:rPr>
              <a:t>Given </a:t>
            </a:r>
            <a:r>
              <a:rPr lang="en-US" sz="2400" b="1" dirty="0">
                <a:solidFill>
                  <a:srgbClr val="5E5E5E"/>
                </a:solidFill>
              </a:rPr>
              <a:t>past examples of profiles </a:t>
            </a:r>
            <a:r>
              <a:rPr lang="en-US" sz="2400" dirty="0">
                <a:solidFill>
                  <a:schemeClr val="tx1"/>
                </a:solidFill>
              </a:rPr>
              <a:t>and their actual </a:t>
            </a:r>
            <a:r>
              <a:rPr lang="en-US" sz="2400" b="1" dirty="0">
                <a:solidFill>
                  <a:srgbClr val="E20000"/>
                </a:solidFill>
              </a:rPr>
              <a:t>outcome of interest</a:t>
            </a:r>
            <a:r>
              <a:rPr lang="en-US" sz="2400" dirty="0">
                <a:solidFill>
                  <a:schemeClr val="tx1"/>
                </a:solidFill>
              </a:rPr>
              <a:t>, learn a </a:t>
            </a:r>
            <a:r>
              <a:rPr lang="en-US" sz="2400" u="sng" dirty="0">
                <a:solidFill>
                  <a:schemeClr val="tx1"/>
                </a:solidFill>
              </a:rPr>
              <a:t>predictive or diagnostic model</a:t>
            </a:r>
            <a:r>
              <a:rPr lang="en-US" sz="2400" dirty="0">
                <a:solidFill>
                  <a:schemeClr val="tx1"/>
                </a:solidFill>
              </a:rPr>
              <a:t> for </a:t>
            </a:r>
            <a:r>
              <a:rPr lang="en-US" sz="2400" b="1" dirty="0">
                <a:solidFill>
                  <a:srgbClr val="5E5E5E"/>
                </a:solidFill>
              </a:rPr>
              <a:t>new, unseen, </a:t>
            </a:r>
            <a:r>
              <a:rPr lang="en-US" sz="2400" dirty="0">
                <a:solidFill>
                  <a:schemeClr val="tx1"/>
                </a:solidFill>
              </a:rPr>
              <a:t>profiles</a:t>
            </a:r>
            <a:endParaRPr lang="en-US" sz="2400" u="sng" dirty="0">
              <a:solidFill>
                <a:schemeClr val="tx1"/>
              </a:solidFill>
            </a:endParaRPr>
          </a:p>
          <a:p>
            <a:endParaRPr lang="en-US" sz="2400" dirty="0"/>
          </a:p>
        </p:txBody>
      </p:sp>
      <p:sp>
        <p:nvSpPr>
          <p:cNvPr id="8" name="Φυσαλίδα ομιλίας: Ορθογώνιο 7">
            <a:extLst>
              <a:ext uri="{FF2B5EF4-FFF2-40B4-BE49-F238E27FC236}">
                <a16:creationId xmlns:a16="http://schemas.microsoft.com/office/drawing/2014/main" id="{C597F1FC-B172-4B92-A9A1-73602D2B6D1B}"/>
              </a:ext>
            </a:extLst>
          </p:cNvPr>
          <p:cNvSpPr/>
          <p:nvPr/>
        </p:nvSpPr>
        <p:spPr>
          <a:xfrm>
            <a:off x="7372350" y="2022692"/>
            <a:ext cx="4231005" cy="2034958"/>
          </a:xfrm>
          <a:prstGeom prst="wedgeRectCallout">
            <a:avLst>
              <a:gd name="adj1" fmla="val 603"/>
              <a:gd name="adj2" fmla="val 89716"/>
            </a:avLst>
          </a:prstGeom>
          <a:solidFill>
            <a:srgbClr val="C80000"/>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85750" indent="-285750">
              <a:lnSpc>
                <a:spcPct val="120000"/>
              </a:lnSpc>
              <a:buFont typeface="Courier New" panose="02070309020205020404" pitchFamily="49" charset="0"/>
              <a:buChar char="o"/>
            </a:pPr>
            <a:r>
              <a:rPr lang="en-US" dirty="0"/>
              <a:t>Disease status (diagnosis)</a:t>
            </a:r>
          </a:p>
          <a:p>
            <a:pPr marL="285750" indent="-285750">
              <a:lnSpc>
                <a:spcPct val="120000"/>
              </a:lnSpc>
              <a:buFont typeface="Courier New" panose="02070309020205020404" pitchFamily="49" charset="0"/>
              <a:buChar char="o"/>
            </a:pPr>
            <a:r>
              <a:rPr lang="en-US" dirty="0"/>
              <a:t>Response to treatment</a:t>
            </a:r>
          </a:p>
          <a:p>
            <a:pPr marL="285750" indent="-285750">
              <a:lnSpc>
                <a:spcPct val="120000"/>
              </a:lnSpc>
              <a:buFont typeface="Courier New" panose="02070309020205020404" pitchFamily="49" charset="0"/>
              <a:buChar char="o"/>
            </a:pPr>
            <a:r>
              <a:rPr lang="en-US" dirty="0"/>
              <a:t>Phenotype</a:t>
            </a:r>
          </a:p>
          <a:p>
            <a:pPr marL="285750" indent="-285750">
              <a:lnSpc>
                <a:spcPct val="120000"/>
              </a:lnSpc>
              <a:buFont typeface="Courier New" panose="02070309020205020404" pitchFamily="49" charset="0"/>
              <a:buChar char="o"/>
            </a:pPr>
            <a:r>
              <a:rPr lang="en-US" dirty="0"/>
              <a:t>Time to death, relapse, complication</a:t>
            </a:r>
          </a:p>
          <a:p>
            <a:pPr marL="285750" indent="-285750">
              <a:lnSpc>
                <a:spcPct val="120000"/>
              </a:lnSpc>
              <a:buFont typeface="Courier New" panose="02070309020205020404" pitchFamily="49" charset="0"/>
              <a:buChar char="o"/>
            </a:pPr>
            <a:r>
              <a:rPr lang="en-US" dirty="0"/>
              <a:t>Properties of a document</a:t>
            </a:r>
          </a:p>
        </p:txBody>
      </p:sp>
    </p:spTree>
    <p:extLst>
      <p:ext uri="{BB962C8B-B14F-4D97-AF65-F5344CB8AC3E}">
        <p14:creationId xmlns:p14="http://schemas.microsoft.com/office/powerpoint/2010/main" val="183950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6997-AF7A-43F3-B37D-CBF8C39842E7}"/>
              </a:ext>
            </a:extLst>
          </p:cNvPr>
          <p:cNvSpPr>
            <a:spLocks noGrp="1"/>
          </p:cNvSpPr>
          <p:nvPr>
            <p:ph type="title"/>
          </p:nvPr>
        </p:nvSpPr>
        <p:spPr/>
        <p:txBody>
          <a:bodyPr/>
          <a:lstStyle/>
          <a:p>
            <a:r>
              <a:rPr lang="en-US" dirty="0"/>
              <a:t>JAD Results-ROC</a:t>
            </a:r>
          </a:p>
        </p:txBody>
      </p:sp>
      <p:pic>
        <p:nvPicPr>
          <p:cNvPr id="5" name="Content Placeholder 4">
            <a:extLst>
              <a:ext uri="{FF2B5EF4-FFF2-40B4-BE49-F238E27FC236}">
                <a16:creationId xmlns:a16="http://schemas.microsoft.com/office/drawing/2014/main" id="{F7198A07-FBF9-4314-B3D1-394130DE78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563" y="1694664"/>
            <a:ext cx="7338220" cy="4482299"/>
          </a:xfrm>
        </p:spPr>
      </p:pic>
    </p:spTree>
    <p:extLst>
      <p:ext uri="{BB962C8B-B14F-4D97-AF65-F5344CB8AC3E}">
        <p14:creationId xmlns:p14="http://schemas.microsoft.com/office/powerpoint/2010/main" val="17898639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97BF-5381-4130-879F-AEC9A7B93D58}"/>
              </a:ext>
            </a:extLst>
          </p:cNvPr>
          <p:cNvSpPr>
            <a:spLocks noGrp="1"/>
          </p:cNvSpPr>
          <p:nvPr>
            <p:ph type="title"/>
          </p:nvPr>
        </p:nvSpPr>
        <p:spPr/>
        <p:txBody>
          <a:bodyPr/>
          <a:lstStyle/>
          <a:p>
            <a:r>
              <a:rPr lang="en-US" dirty="0"/>
              <a:t>JAD Results-Variable importance</a:t>
            </a:r>
          </a:p>
        </p:txBody>
      </p:sp>
      <p:pic>
        <p:nvPicPr>
          <p:cNvPr id="5" name="Content Placeholder 4">
            <a:extLst>
              <a:ext uri="{FF2B5EF4-FFF2-40B4-BE49-F238E27FC236}">
                <a16:creationId xmlns:a16="http://schemas.microsoft.com/office/drawing/2014/main" id="{2C14CEE3-FB1C-476A-B5B2-D9BEEC0525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272" y="1645920"/>
            <a:ext cx="8373367" cy="4531043"/>
          </a:xfrm>
        </p:spPr>
      </p:pic>
      <p:sp>
        <p:nvSpPr>
          <p:cNvPr id="4" name="TextBox 3">
            <a:extLst>
              <a:ext uri="{FF2B5EF4-FFF2-40B4-BE49-F238E27FC236}">
                <a16:creationId xmlns:a16="http://schemas.microsoft.com/office/drawing/2014/main" id="{210EF79B-92D2-4C95-9F77-0DB0F7CC2984}"/>
              </a:ext>
            </a:extLst>
          </p:cNvPr>
          <p:cNvSpPr txBox="1"/>
          <p:nvPr/>
        </p:nvSpPr>
        <p:spPr>
          <a:xfrm>
            <a:off x="4332514" y="1645920"/>
            <a:ext cx="4539343" cy="369332"/>
          </a:xfrm>
          <a:prstGeom prst="rect">
            <a:avLst/>
          </a:prstGeom>
          <a:noFill/>
        </p:spPr>
        <p:txBody>
          <a:bodyPr wrap="square" rtlCol="0">
            <a:spAutoFit/>
          </a:bodyPr>
          <a:lstStyle/>
          <a:p>
            <a:r>
              <a:rPr lang="en-US" dirty="0"/>
              <a:t>2 variables selected, 25 signatures</a:t>
            </a:r>
            <a:endParaRPr lang="el-GR" dirty="0"/>
          </a:p>
        </p:txBody>
      </p:sp>
    </p:spTree>
    <p:extLst>
      <p:ext uri="{BB962C8B-B14F-4D97-AF65-F5344CB8AC3E}">
        <p14:creationId xmlns:p14="http://schemas.microsoft.com/office/powerpoint/2010/main" val="1326475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5ECB-4A52-4501-AA0A-C61B05DC052F}"/>
              </a:ext>
            </a:extLst>
          </p:cNvPr>
          <p:cNvSpPr>
            <a:spLocks noGrp="1"/>
          </p:cNvSpPr>
          <p:nvPr>
            <p:ph type="title"/>
          </p:nvPr>
        </p:nvSpPr>
        <p:spPr/>
        <p:txBody>
          <a:bodyPr>
            <a:normAutofit fontScale="90000"/>
          </a:bodyPr>
          <a:lstStyle/>
          <a:p>
            <a:r>
              <a:rPr lang="en-US" dirty="0"/>
              <a:t>ICE diagram: visualizing effect sizes in general models</a:t>
            </a:r>
          </a:p>
        </p:txBody>
      </p:sp>
      <p:pic>
        <p:nvPicPr>
          <p:cNvPr id="5" name="Content Placeholder 4">
            <a:extLst>
              <a:ext uri="{FF2B5EF4-FFF2-40B4-BE49-F238E27FC236}">
                <a16:creationId xmlns:a16="http://schemas.microsoft.com/office/drawing/2014/main" id="{0227411B-BA46-4FFA-B326-FAB6F5734D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769" y="1934678"/>
            <a:ext cx="5580000" cy="3216155"/>
          </a:xfrm>
        </p:spPr>
      </p:pic>
      <p:pic>
        <p:nvPicPr>
          <p:cNvPr id="4" name="Content Placeholder 4">
            <a:extLst>
              <a:ext uri="{FF2B5EF4-FFF2-40B4-BE49-F238E27FC236}">
                <a16:creationId xmlns:a16="http://schemas.microsoft.com/office/drawing/2014/main" id="{9A681B75-2B90-4CCE-A865-9BDB253E4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548" y="1934678"/>
            <a:ext cx="5580000" cy="3220858"/>
          </a:xfrm>
          <a:prstGeom prst="rect">
            <a:avLst/>
          </a:prstGeom>
        </p:spPr>
      </p:pic>
    </p:spTree>
    <p:extLst>
      <p:ext uri="{BB962C8B-B14F-4D97-AF65-F5344CB8AC3E}">
        <p14:creationId xmlns:p14="http://schemas.microsoft.com/office/powerpoint/2010/main" val="823786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518A-A574-427C-A48F-39CC79F81B11}"/>
              </a:ext>
            </a:extLst>
          </p:cNvPr>
          <p:cNvSpPr>
            <a:spLocks noGrp="1"/>
          </p:cNvSpPr>
          <p:nvPr>
            <p:ph type="title"/>
          </p:nvPr>
        </p:nvSpPr>
        <p:spPr/>
        <p:txBody>
          <a:bodyPr>
            <a:normAutofit fontScale="90000"/>
          </a:bodyPr>
          <a:lstStyle/>
          <a:p>
            <a:r>
              <a:rPr lang="en-US" dirty="0"/>
              <a:t>JAD Results-best interpretable model</a:t>
            </a:r>
          </a:p>
        </p:txBody>
      </p:sp>
      <p:pic>
        <p:nvPicPr>
          <p:cNvPr id="8" name="Content Placeholder 7">
            <a:extLst>
              <a:ext uri="{FF2B5EF4-FFF2-40B4-BE49-F238E27FC236}">
                <a16:creationId xmlns:a16="http://schemas.microsoft.com/office/drawing/2014/main" id="{3EC8B003-A68E-4559-A658-2B07D65BC4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6117" y="1577098"/>
            <a:ext cx="6415624" cy="4716827"/>
          </a:xfrm>
        </p:spPr>
      </p:pic>
    </p:spTree>
    <p:extLst>
      <p:ext uri="{BB962C8B-B14F-4D97-AF65-F5344CB8AC3E}">
        <p14:creationId xmlns:p14="http://schemas.microsoft.com/office/powerpoint/2010/main" val="39314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A63A-012A-4A15-B314-64C59B764083}"/>
              </a:ext>
            </a:extLst>
          </p:cNvPr>
          <p:cNvSpPr>
            <a:spLocks noGrp="1"/>
          </p:cNvSpPr>
          <p:nvPr>
            <p:ph type="title"/>
          </p:nvPr>
        </p:nvSpPr>
        <p:spPr/>
        <p:txBody>
          <a:bodyPr>
            <a:normAutofit/>
          </a:bodyPr>
          <a:lstStyle/>
          <a:p>
            <a:r>
              <a:rPr lang="en-US" dirty="0"/>
              <a:t>JAD Results-supervised PCA</a:t>
            </a:r>
          </a:p>
        </p:txBody>
      </p:sp>
      <p:pic>
        <p:nvPicPr>
          <p:cNvPr id="5" name="Content Placeholder 4">
            <a:extLst>
              <a:ext uri="{FF2B5EF4-FFF2-40B4-BE49-F238E27FC236}">
                <a16:creationId xmlns:a16="http://schemas.microsoft.com/office/drawing/2014/main" id="{BF7D0805-316D-4A12-B190-671FF44E89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7916" y="1729375"/>
            <a:ext cx="7848000" cy="4478945"/>
          </a:xfrm>
        </p:spPr>
      </p:pic>
    </p:spTree>
    <p:extLst>
      <p:ext uri="{BB962C8B-B14F-4D97-AF65-F5344CB8AC3E}">
        <p14:creationId xmlns:p14="http://schemas.microsoft.com/office/powerpoint/2010/main" val="22217920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a:t>
            </a:r>
            <a:endParaRPr lang="el-GR" dirty="0"/>
          </a:p>
        </p:txBody>
      </p:sp>
      <p:sp>
        <p:nvSpPr>
          <p:cNvPr id="5" name="Content Placeholder 1"/>
          <p:cNvSpPr txBox="1">
            <a:spLocks/>
          </p:cNvSpPr>
          <p:nvPr/>
        </p:nvSpPr>
        <p:spPr>
          <a:xfrm>
            <a:off x="412750" y="1878002"/>
            <a:ext cx="2386330" cy="2477368"/>
          </a:xfrm>
          <a:prstGeom prst="rect">
            <a:avLst/>
          </a:prstGeom>
        </p:spPr>
        <p:txBody>
          <a:bodyPr vert="horz" lIns="60960" tIns="60960" rIns="60960" bIns="60960" rtlCol="0">
            <a:noAutofit/>
          </a:bodyPr>
          <a:lstStyle>
            <a:lvl1pPr marL="68577" indent="-68577" algn="l" defTabSz="685766" rtl="0" eaLnBrk="1" latinLnBrk="0" hangingPunct="1">
              <a:lnSpc>
                <a:spcPct val="90000"/>
              </a:lnSpc>
              <a:spcBef>
                <a:spcPts val="900"/>
              </a:spcBef>
              <a:spcAft>
                <a:spcPts val="151"/>
              </a:spcAft>
              <a:buClr>
                <a:schemeClr val="accent2"/>
              </a:buClr>
              <a:buSzPct val="100000"/>
              <a:buFont typeface="Tw Cen MT" panose="020B0602020104020603" pitchFamily="34" charset="0"/>
              <a:buChar char=" "/>
              <a:defRPr sz="1651" kern="1200">
                <a:solidFill>
                  <a:schemeClr val="tx1"/>
                </a:solidFill>
                <a:latin typeface="+mn-lt"/>
                <a:ea typeface="+mn-ea"/>
                <a:cs typeface="+mn-cs"/>
              </a:defRPr>
            </a:lvl1pPr>
            <a:lvl2pPr marL="198874" indent="-102865" algn="l" defTabSz="685766" rtl="0" eaLnBrk="1" latinLnBrk="0" hangingPunct="1">
              <a:lnSpc>
                <a:spcPct val="90000"/>
              </a:lnSpc>
              <a:spcBef>
                <a:spcPts val="151"/>
              </a:spcBef>
              <a:spcAft>
                <a:spcPts val="300"/>
              </a:spcAft>
              <a:buClr>
                <a:schemeClr val="accent2"/>
              </a:buClr>
              <a:buFont typeface="Wingdings 3" pitchFamily="18" charset="2"/>
              <a:buChar char=""/>
              <a:defRPr sz="1351" kern="1200">
                <a:solidFill>
                  <a:schemeClr val="tx1"/>
                </a:solidFill>
                <a:latin typeface="+mn-lt"/>
                <a:ea typeface="+mn-ea"/>
                <a:cs typeface="+mn-cs"/>
              </a:defRPr>
            </a:lvl2pPr>
            <a:lvl3pPr marL="336026"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3pPr>
            <a:lvl4pPr marL="445749"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4pPr>
            <a:lvl5pPr marL="582901"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5pPr>
            <a:lvl6pPr marL="685766"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6pPr>
            <a:lvl7pPr marL="795488"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7pPr>
            <a:lvl8pPr marL="912069"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8pPr>
            <a:lvl9pPr marL="1021792" indent="-102865" algn="l" defTabSz="685766" rtl="0" eaLnBrk="1" latinLnBrk="0" hangingPunct="1">
              <a:lnSpc>
                <a:spcPct val="90000"/>
              </a:lnSpc>
              <a:spcBef>
                <a:spcPts val="151"/>
              </a:spcBef>
              <a:spcAft>
                <a:spcPts val="300"/>
              </a:spcAft>
              <a:buClr>
                <a:schemeClr val="accent2"/>
              </a:buClr>
              <a:buFont typeface="Wingdings 3" pitchFamily="18" charset="2"/>
              <a:buChar char=""/>
              <a:defRPr sz="1051" kern="1200">
                <a:solidFill>
                  <a:schemeClr val="tx1"/>
                </a:solidFill>
                <a:latin typeface="+mn-lt"/>
                <a:ea typeface="+mn-ea"/>
                <a:cs typeface="+mn-cs"/>
              </a:defRPr>
            </a:lvl9pPr>
          </a:lstStyle>
          <a:p>
            <a:r>
              <a:rPr lang="en-US" sz="1800" u="sng" dirty="0"/>
              <a:t>Funding and Hosting</a:t>
            </a:r>
            <a:r>
              <a:rPr lang="en-US" sz="1600" dirty="0"/>
              <a:t>:</a:t>
            </a:r>
          </a:p>
          <a:p>
            <a:pPr lvl="1">
              <a:buFont typeface="Wingdings" panose="05000000000000000000" pitchFamily="2" charset="2"/>
              <a:buChar char="§"/>
            </a:pPr>
            <a:r>
              <a:rPr lang="en-US" sz="1600" b="1" dirty="0"/>
              <a:t>ERC CAUSALPATH project</a:t>
            </a:r>
            <a:r>
              <a:rPr lang="en-US" sz="1600" dirty="0"/>
              <a:t>, EU </a:t>
            </a:r>
            <a:r>
              <a:rPr lang="en-US" sz="1600" dirty="0" err="1"/>
              <a:t>STATegra</a:t>
            </a:r>
            <a:r>
              <a:rPr lang="en-US" sz="1600" dirty="0"/>
              <a:t> project </a:t>
            </a:r>
          </a:p>
          <a:p>
            <a:pPr lvl="1">
              <a:buFont typeface="Wingdings" panose="05000000000000000000" pitchFamily="2" charset="2"/>
              <a:buChar char="§"/>
            </a:pPr>
            <a:r>
              <a:rPr lang="en-US" sz="1600" dirty="0"/>
              <a:t>University of Crete</a:t>
            </a:r>
          </a:p>
          <a:p>
            <a:pPr lvl="1">
              <a:buFont typeface="Wingdings" panose="05000000000000000000" pitchFamily="2" charset="2"/>
              <a:buChar char="§"/>
            </a:pPr>
            <a:r>
              <a:rPr lang="en-US" sz="1600" dirty="0"/>
              <a:t>Greek Research and Technology Network (GRNET) in the National HPC facility—ARIS </a:t>
            </a:r>
            <a:endParaRPr lang="el-GR" sz="1600" dirty="0"/>
          </a:p>
        </p:txBody>
      </p:sp>
      <p:pic>
        <p:nvPicPr>
          <p:cNvPr id="8" name="Picture 7">
            <a:extLst>
              <a:ext uri="{FF2B5EF4-FFF2-40B4-BE49-F238E27FC236}">
                <a16:creationId xmlns:a16="http://schemas.microsoft.com/office/drawing/2014/main" id="{CC91F39D-D384-42ED-A281-FD7D7399425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4526" t="39722" r="15826" b="20417"/>
          <a:stretch/>
        </p:blipFill>
        <p:spPr>
          <a:xfrm>
            <a:off x="2912110" y="3487496"/>
            <a:ext cx="8280000" cy="2762594"/>
          </a:xfrm>
          <a:prstGeom prst="rect">
            <a:avLst/>
          </a:prstGeom>
        </p:spPr>
      </p:pic>
      <p:pic>
        <p:nvPicPr>
          <p:cNvPr id="4" name="Picture 3">
            <a:extLst>
              <a:ext uri="{FF2B5EF4-FFF2-40B4-BE49-F238E27FC236}">
                <a16:creationId xmlns:a16="http://schemas.microsoft.com/office/drawing/2014/main" id="{06B8BAF2-99E7-4D42-BA8C-F502B0913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2110" y="2490396"/>
            <a:ext cx="4320000" cy="938604"/>
          </a:xfrm>
          <a:prstGeom prst="rect">
            <a:avLst/>
          </a:prstGeom>
        </p:spPr>
      </p:pic>
      <p:sp>
        <p:nvSpPr>
          <p:cNvPr id="2" name="Rectangle 1">
            <a:extLst>
              <a:ext uri="{FF2B5EF4-FFF2-40B4-BE49-F238E27FC236}">
                <a16:creationId xmlns:a16="http://schemas.microsoft.com/office/drawing/2014/main" id="{72BC4AB7-E468-4C49-B4AE-EEB306E574DF}"/>
              </a:ext>
            </a:extLst>
          </p:cNvPr>
          <p:cNvSpPr/>
          <p:nvPr/>
        </p:nvSpPr>
        <p:spPr>
          <a:xfrm>
            <a:off x="525780" y="4415879"/>
            <a:ext cx="2273300" cy="1384995"/>
          </a:xfrm>
          <a:prstGeom prst="rect">
            <a:avLst/>
          </a:prstGeom>
        </p:spPr>
        <p:txBody>
          <a:bodyPr wrap="square">
            <a:spAutoFit/>
          </a:bodyPr>
          <a:lstStyle/>
          <a:p>
            <a:r>
              <a:rPr lang="en-US" u="sng" dirty="0"/>
              <a:t>Particularly this presentation</a:t>
            </a:r>
            <a:r>
              <a:rPr lang="en-US" dirty="0"/>
              <a:t>:</a:t>
            </a:r>
          </a:p>
          <a:p>
            <a:pPr marL="85725" indent="-85725">
              <a:buFont typeface="Wingdings" panose="05000000000000000000" pitchFamily="2" charset="2"/>
              <a:buChar char="§"/>
            </a:pPr>
            <a:r>
              <a:rPr lang="en-US" sz="1600" dirty="0"/>
              <a:t>Vincenzo </a:t>
            </a:r>
            <a:r>
              <a:rPr lang="en-US" sz="1600" dirty="0" err="1"/>
              <a:t>Lagani</a:t>
            </a:r>
            <a:endParaRPr lang="en-US" sz="1600" dirty="0"/>
          </a:p>
          <a:p>
            <a:pPr marL="85725" indent="-85725">
              <a:buFont typeface="Wingdings" panose="05000000000000000000" pitchFamily="2" charset="2"/>
              <a:buChar char="§"/>
            </a:pPr>
            <a:r>
              <a:rPr lang="en-US" sz="1600" dirty="0" err="1"/>
              <a:t>Pavlos</a:t>
            </a:r>
            <a:r>
              <a:rPr lang="en-US" sz="1600" dirty="0"/>
              <a:t> </a:t>
            </a:r>
            <a:r>
              <a:rPr lang="en-US" sz="1600" dirty="0" err="1"/>
              <a:t>Charonyktakis</a:t>
            </a:r>
            <a:endParaRPr lang="en-US" sz="1600" dirty="0"/>
          </a:p>
          <a:p>
            <a:pPr marL="85725" indent="-85725">
              <a:buFont typeface="Wingdings" panose="05000000000000000000" pitchFamily="2" charset="2"/>
              <a:buChar char="§"/>
            </a:pPr>
            <a:r>
              <a:rPr lang="en-US" sz="1600" dirty="0" err="1"/>
              <a:t>Klio</a:t>
            </a:r>
            <a:r>
              <a:rPr lang="en-US" sz="1600" dirty="0"/>
              <a:t> </a:t>
            </a:r>
            <a:r>
              <a:rPr lang="en-US" sz="1600" dirty="0" err="1"/>
              <a:t>Lakiotaki</a:t>
            </a:r>
            <a:endParaRPr lang="el-GR" sz="1600" dirty="0"/>
          </a:p>
        </p:txBody>
      </p:sp>
      <p:pic>
        <p:nvPicPr>
          <p:cNvPr id="7" name="Picture 2" descr="Gnosis">
            <a:extLst>
              <a:ext uri="{FF2B5EF4-FFF2-40B4-BE49-F238E27FC236}">
                <a16:creationId xmlns:a16="http://schemas.microsoft.com/office/drawing/2014/main" id="{0CDECAC6-0100-4A60-A58E-4424B08A0D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2540" y="2388550"/>
            <a:ext cx="3600000" cy="1085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717BF54-A177-427E-B25A-9CA5ED0C6F70}"/>
              </a:ext>
            </a:extLst>
          </p:cNvPr>
          <p:cNvSpPr/>
          <p:nvPr/>
        </p:nvSpPr>
        <p:spPr>
          <a:xfrm>
            <a:off x="8320411" y="1729384"/>
            <a:ext cx="2444259" cy="369332"/>
          </a:xfrm>
          <a:prstGeom prst="rect">
            <a:avLst/>
          </a:prstGeom>
        </p:spPr>
        <p:txBody>
          <a:bodyPr wrap="none">
            <a:spAutoFit/>
          </a:bodyPr>
          <a:lstStyle/>
          <a:p>
            <a:pPr indent="-45716"/>
            <a:r>
              <a:rPr lang="en-US" dirty="0"/>
              <a:t>Gnosis Data Analysis IKE</a:t>
            </a:r>
          </a:p>
        </p:txBody>
      </p:sp>
      <p:sp>
        <p:nvSpPr>
          <p:cNvPr id="10" name="Rectangle 9">
            <a:extLst>
              <a:ext uri="{FF2B5EF4-FFF2-40B4-BE49-F238E27FC236}">
                <a16:creationId xmlns:a16="http://schemas.microsoft.com/office/drawing/2014/main" id="{987693D7-2AC6-443D-BF62-B4F335B5EFCC}"/>
              </a:ext>
            </a:extLst>
          </p:cNvPr>
          <p:cNvSpPr/>
          <p:nvPr/>
        </p:nvSpPr>
        <p:spPr>
          <a:xfrm>
            <a:off x="8540279" y="2048866"/>
            <a:ext cx="2004523" cy="369332"/>
          </a:xfrm>
          <a:prstGeom prst="rect">
            <a:avLst/>
          </a:prstGeom>
        </p:spPr>
        <p:txBody>
          <a:bodyPr wrap="none">
            <a:spAutoFit/>
          </a:bodyPr>
          <a:lstStyle/>
          <a:p>
            <a:r>
              <a:rPr lang="en-US" u="sng" dirty="0">
                <a:solidFill>
                  <a:schemeClr val="accent3"/>
                </a:solidFill>
              </a:rPr>
              <a:t>www.gnosisda.com</a:t>
            </a:r>
            <a:endParaRPr lang="el-GR" u="sng" dirty="0">
              <a:solidFill>
                <a:schemeClr val="accent3"/>
              </a:solidFill>
            </a:endParaRPr>
          </a:p>
        </p:txBody>
      </p:sp>
      <p:sp>
        <p:nvSpPr>
          <p:cNvPr id="11" name="Rectangle 10">
            <a:extLst>
              <a:ext uri="{FF2B5EF4-FFF2-40B4-BE49-F238E27FC236}">
                <a16:creationId xmlns:a16="http://schemas.microsoft.com/office/drawing/2014/main" id="{A6E59AAE-FEB9-4E6B-A4B7-78FDD3459712}"/>
              </a:ext>
            </a:extLst>
          </p:cNvPr>
          <p:cNvSpPr/>
          <p:nvPr/>
        </p:nvSpPr>
        <p:spPr>
          <a:xfrm>
            <a:off x="3832284" y="1709100"/>
            <a:ext cx="2479653" cy="369332"/>
          </a:xfrm>
          <a:prstGeom prst="rect">
            <a:avLst/>
          </a:prstGeom>
        </p:spPr>
        <p:txBody>
          <a:bodyPr wrap="none">
            <a:spAutoFit/>
          </a:bodyPr>
          <a:lstStyle/>
          <a:p>
            <a:pPr indent="-45716"/>
            <a:r>
              <a:rPr lang="en-US" dirty="0" err="1"/>
              <a:t>Mens</a:t>
            </a:r>
            <a:r>
              <a:rPr lang="en-US" dirty="0"/>
              <a:t> Ex Machina Group</a:t>
            </a:r>
          </a:p>
        </p:txBody>
      </p:sp>
      <p:sp>
        <p:nvSpPr>
          <p:cNvPr id="12" name="Rectangle 11">
            <a:extLst>
              <a:ext uri="{FF2B5EF4-FFF2-40B4-BE49-F238E27FC236}">
                <a16:creationId xmlns:a16="http://schemas.microsoft.com/office/drawing/2014/main" id="{B7779292-9185-4F60-A155-C83FF44679E5}"/>
              </a:ext>
            </a:extLst>
          </p:cNvPr>
          <p:cNvSpPr/>
          <p:nvPr/>
        </p:nvSpPr>
        <p:spPr>
          <a:xfrm>
            <a:off x="4092932" y="2098716"/>
            <a:ext cx="1958357" cy="369332"/>
          </a:xfrm>
          <a:prstGeom prst="rect">
            <a:avLst/>
          </a:prstGeom>
        </p:spPr>
        <p:txBody>
          <a:bodyPr wrap="none">
            <a:spAutoFit/>
          </a:bodyPr>
          <a:lstStyle/>
          <a:p>
            <a:r>
              <a:rPr lang="en-US" u="sng" dirty="0">
                <a:solidFill>
                  <a:schemeClr val="accent3"/>
                </a:solidFill>
              </a:rPr>
              <a:t>mensxmachina.org</a:t>
            </a:r>
            <a:endParaRPr lang="el-GR" u="sng" dirty="0">
              <a:solidFill>
                <a:schemeClr val="accent3"/>
              </a:solidFill>
            </a:endParaRPr>
          </a:p>
        </p:txBody>
      </p:sp>
      <p:sp>
        <p:nvSpPr>
          <p:cNvPr id="16" name="Slide Number Placeholder 15">
            <a:extLst>
              <a:ext uri="{FF2B5EF4-FFF2-40B4-BE49-F238E27FC236}">
                <a16:creationId xmlns:a16="http://schemas.microsoft.com/office/drawing/2014/main" id="{0A11001A-429D-4245-B2DC-A4C997DC3CC0}"/>
              </a:ext>
            </a:extLst>
          </p:cNvPr>
          <p:cNvSpPr>
            <a:spLocks noGrp="1"/>
          </p:cNvSpPr>
          <p:nvPr>
            <p:ph type="sldNum" sz="quarter" idx="4"/>
          </p:nvPr>
        </p:nvSpPr>
        <p:spPr/>
        <p:txBody>
          <a:bodyPr/>
          <a:lstStyle/>
          <a:p>
            <a:fld id="{F3164A33-BA3B-4257-99BF-AAAE7BC3E136}" type="slidenum">
              <a:rPr lang="el-GR" smtClean="0"/>
              <a:pPr/>
              <a:t>85</a:t>
            </a:fld>
            <a:r>
              <a:rPr lang="en-US"/>
              <a:t> of 80</a:t>
            </a:r>
            <a:endParaRPr lang="el-GR" dirty="0"/>
          </a:p>
        </p:txBody>
      </p:sp>
    </p:spTree>
    <p:extLst>
      <p:ext uri="{BB962C8B-B14F-4D97-AF65-F5344CB8AC3E}">
        <p14:creationId xmlns:p14="http://schemas.microsoft.com/office/powerpoint/2010/main" val="9083906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BE6-32A7-4794-A816-06E9A45A4D1B}"/>
              </a:ext>
            </a:extLst>
          </p:cNvPr>
          <p:cNvSpPr>
            <a:spLocks noGrp="1"/>
          </p:cNvSpPr>
          <p:nvPr>
            <p:ph type="title"/>
          </p:nvPr>
        </p:nvSpPr>
        <p:spPr/>
        <p:txBody>
          <a:bodyPr/>
          <a:lstStyle/>
          <a:p>
            <a:r>
              <a:rPr lang="en-US" dirty="0"/>
              <a:t>References</a:t>
            </a:r>
            <a:endParaRPr lang="el-GR" dirty="0"/>
          </a:p>
        </p:txBody>
      </p:sp>
      <p:sp>
        <p:nvSpPr>
          <p:cNvPr id="3" name="Content Placeholder 2">
            <a:extLst>
              <a:ext uri="{FF2B5EF4-FFF2-40B4-BE49-F238E27FC236}">
                <a16:creationId xmlns:a16="http://schemas.microsoft.com/office/drawing/2014/main" id="{74F4C65C-7093-46E7-9DC9-7EEC81D6D670}"/>
              </a:ext>
            </a:extLst>
          </p:cNvPr>
          <p:cNvSpPr>
            <a:spLocks noGrp="1"/>
          </p:cNvSpPr>
          <p:nvPr>
            <p:ph idx="1"/>
          </p:nvPr>
        </p:nvSpPr>
        <p:spPr/>
        <p:txBody>
          <a:bodyPr>
            <a:noAutofit/>
          </a:bodyPr>
          <a:lstStyle/>
          <a:p>
            <a:r>
              <a:rPr lang="it-IT" sz="1600" dirty="0"/>
              <a:t>Pance Panov , Sašo Džeroski , Larisa Soldatova,</a:t>
            </a:r>
            <a:r>
              <a:rPr lang="en-US" sz="1600" dirty="0"/>
              <a:t> </a:t>
            </a:r>
            <a:r>
              <a:rPr lang="en-US" sz="1600" dirty="0" err="1"/>
              <a:t>OntoDM</a:t>
            </a:r>
            <a:r>
              <a:rPr lang="en-US" sz="1600" dirty="0"/>
              <a:t>: An Ontology of Data Mining, 2008 IEEE International Conference on Data Mining Workshops</a:t>
            </a:r>
            <a:endParaRPr lang="it-IT" sz="1600" dirty="0"/>
          </a:p>
          <a:p>
            <a:r>
              <a:rPr lang="en-US" sz="1600" dirty="0" err="1"/>
              <a:t>Žáková</a:t>
            </a:r>
            <a:r>
              <a:rPr lang="en-US" sz="1600" dirty="0"/>
              <a:t>, M., </a:t>
            </a:r>
            <a:r>
              <a:rPr lang="en-US" sz="1600" dirty="0" err="1"/>
              <a:t>Kremen</a:t>
            </a:r>
            <a:r>
              <a:rPr lang="en-US" sz="1600" dirty="0"/>
              <a:t>, P., </a:t>
            </a:r>
            <a:r>
              <a:rPr lang="en-US" sz="1600" dirty="0" err="1"/>
              <a:t>Železný</a:t>
            </a:r>
            <a:r>
              <a:rPr lang="en-US" sz="1600" dirty="0"/>
              <a:t>, F., </a:t>
            </a:r>
            <a:r>
              <a:rPr lang="en-US" sz="1600" dirty="0" err="1"/>
              <a:t>Lavrač</a:t>
            </a:r>
            <a:r>
              <a:rPr lang="en-US" sz="1600" dirty="0"/>
              <a:t>, N.: Automating knowledge discovery workflow composition through ontology-based planning. IEEE Transactions on Automation Science and Engineering 8(2), 253–264 (2010)</a:t>
            </a:r>
          </a:p>
          <a:p>
            <a:pPr fontAlgn="ctr"/>
            <a:r>
              <a:rPr lang="it-IT" sz="1600" dirty="0"/>
              <a:t>Claudia Diamantini, Domenico Potena, Emanuele Storti, </a:t>
            </a:r>
            <a:r>
              <a:rPr lang="en-US" sz="1600" dirty="0"/>
              <a:t>Ontology-Driven KDD Process Composition, </a:t>
            </a:r>
            <a:r>
              <a:rPr lang="sv-SE" sz="1600" dirty="0"/>
              <a:t>International Symposium on Intelligent Data Analysis, IDA 2009</a:t>
            </a:r>
          </a:p>
          <a:p>
            <a:r>
              <a:rPr lang="en-US" sz="1600" dirty="0" err="1"/>
              <a:t>Kietz</a:t>
            </a:r>
            <a:r>
              <a:rPr lang="en-US" sz="1600" dirty="0"/>
              <a:t>, J.; </a:t>
            </a:r>
            <a:r>
              <a:rPr lang="en-US" sz="1600" dirty="0" err="1"/>
              <a:t>Serban</a:t>
            </a:r>
            <a:r>
              <a:rPr lang="en-US" sz="1600" dirty="0"/>
              <a:t>, F.; Bernstein, A.; Fischer, S. Towards cooperative planning of data mining workflows. In: </a:t>
            </a:r>
            <a:r>
              <a:rPr lang="en-US" sz="1600" dirty="0" err="1"/>
              <a:t>Podpeˇcan</a:t>
            </a:r>
            <a:r>
              <a:rPr lang="en-US" sz="1600" dirty="0"/>
              <a:t>, V.; </a:t>
            </a:r>
            <a:r>
              <a:rPr lang="en-US" sz="1600" dirty="0" err="1"/>
              <a:t>Lavraˇc</a:t>
            </a:r>
            <a:r>
              <a:rPr lang="en-US" sz="1600" dirty="0"/>
              <a:t>, N.; </a:t>
            </a:r>
            <a:r>
              <a:rPr lang="en-US" sz="1600" dirty="0" err="1"/>
              <a:t>Kok</a:t>
            </a:r>
            <a:r>
              <a:rPr lang="en-US" sz="1600" dirty="0"/>
              <a:t>, J.; de Bruin, J. (eds.) Proceedings of Workshop on Third Generation Data Mining: Towards Service-Oriented Knowledge Discovery. 1–13 (2009).</a:t>
            </a:r>
          </a:p>
          <a:p>
            <a:r>
              <a:rPr lang="en-US" sz="1600" dirty="0"/>
              <a:t>Hilario, M.; </a:t>
            </a:r>
            <a:r>
              <a:rPr lang="en-US" sz="1600" dirty="0" err="1"/>
              <a:t>Kalousis</a:t>
            </a:r>
            <a:r>
              <a:rPr lang="en-US" sz="1600" dirty="0"/>
              <a:t>, A.; Nguyen, P.; </a:t>
            </a:r>
            <a:r>
              <a:rPr lang="en-US" sz="1600" dirty="0" err="1"/>
              <a:t>Woznica</a:t>
            </a:r>
            <a:r>
              <a:rPr lang="en-US" sz="1600" dirty="0"/>
              <a:t>, A. A data mining ontology for algorithm selection and Meta-Mining. In: </a:t>
            </a:r>
            <a:r>
              <a:rPr lang="en-US" sz="1600" dirty="0" err="1"/>
              <a:t>Podpeˇcan</a:t>
            </a:r>
            <a:r>
              <a:rPr lang="en-US" sz="1600" dirty="0"/>
              <a:t>, V.; </a:t>
            </a:r>
            <a:r>
              <a:rPr lang="en-US" sz="1600" dirty="0" err="1"/>
              <a:t>Lavraˇc</a:t>
            </a:r>
            <a:r>
              <a:rPr lang="en-US" sz="1600" dirty="0"/>
              <a:t>, N.; </a:t>
            </a:r>
            <a:r>
              <a:rPr lang="en-US" sz="1600" dirty="0" err="1"/>
              <a:t>Kok</a:t>
            </a:r>
            <a:r>
              <a:rPr lang="en-US" sz="1600" dirty="0"/>
              <a:t>, J.; de Bruin, J. (eds.) Proceedings of Workshop on Third Generation Data Mining: Towards Service-Oriented Knowledge Discovery. 76–88 (2009).</a:t>
            </a:r>
          </a:p>
          <a:p>
            <a:r>
              <a:rPr lang="en-US" sz="1600" dirty="0"/>
              <a:t>Felix Mohr, Marcel </a:t>
            </a:r>
            <a:r>
              <a:rPr lang="en-US" sz="1600" dirty="0" err="1"/>
              <a:t>Wever</a:t>
            </a:r>
            <a:r>
              <a:rPr lang="en-US" sz="1600" dirty="0"/>
              <a:t>, and </a:t>
            </a:r>
            <a:r>
              <a:rPr lang="en-US" sz="1600" dirty="0" err="1"/>
              <a:t>Eyke</a:t>
            </a:r>
            <a:r>
              <a:rPr lang="en-US" sz="1600" dirty="0"/>
              <a:t> </a:t>
            </a:r>
            <a:r>
              <a:rPr lang="en-US" sz="1600" dirty="0" err="1"/>
              <a:t>H¨ullermeier</a:t>
            </a:r>
            <a:r>
              <a:rPr lang="en-US" sz="1600" dirty="0"/>
              <a:t>. ML-Plan: Automated machine learning via hierarchical planning. Machine Learning, Jul 2018</a:t>
            </a:r>
          </a:p>
          <a:p>
            <a:r>
              <a:rPr lang="en-US" sz="1600" dirty="0" err="1"/>
              <a:t>Feurer</a:t>
            </a:r>
            <a:r>
              <a:rPr lang="en-US" sz="1600" dirty="0"/>
              <a:t> et al, Methods for Improving Bayesian Optimization for </a:t>
            </a:r>
            <a:r>
              <a:rPr lang="en-US" sz="1600" dirty="0" err="1"/>
              <a:t>AutoML</a:t>
            </a:r>
            <a:r>
              <a:rPr lang="en-US" sz="1600" dirty="0"/>
              <a:t>, JMLR C&amp;W 2015</a:t>
            </a:r>
          </a:p>
          <a:p>
            <a:endParaRPr lang="el-GR" sz="1200" dirty="0"/>
          </a:p>
        </p:txBody>
      </p:sp>
    </p:spTree>
    <p:extLst>
      <p:ext uri="{BB962C8B-B14F-4D97-AF65-F5344CB8AC3E}">
        <p14:creationId xmlns:p14="http://schemas.microsoft.com/office/powerpoint/2010/main" val="33305582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755D-5229-4961-B0FB-8B3ABA2D32EB}"/>
              </a:ext>
            </a:extLst>
          </p:cNvPr>
          <p:cNvSpPr>
            <a:spLocks noGrp="1"/>
          </p:cNvSpPr>
          <p:nvPr>
            <p:ph type="title"/>
          </p:nvPr>
        </p:nvSpPr>
        <p:spPr/>
        <p:txBody>
          <a:bodyPr/>
          <a:lstStyle/>
          <a:p>
            <a:r>
              <a:rPr lang="en-US" dirty="0"/>
              <a:t>References</a:t>
            </a:r>
            <a:endParaRPr lang="el-GR" dirty="0"/>
          </a:p>
        </p:txBody>
      </p:sp>
      <p:sp>
        <p:nvSpPr>
          <p:cNvPr id="3" name="Content Placeholder 2">
            <a:extLst>
              <a:ext uri="{FF2B5EF4-FFF2-40B4-BE49-F238E27FC236}">
                <a16:creationId xmlns:a16="http://schemas.microsoft.com/office/drawing/2014/main" id="{4B284CEA-C6E7-4F8A-9B86-5F77E2AF5038}"/>
              </a:ext>
            </a:extLst>
          </p:cNvPr>
          <p:cNvSpPr>
            <a:spLocks noGrp="1"/>
          </p:cNvSpPr>
          <p:nvPr>
            <p:ph idx="1"/>
          </p:nvPr>
        </p:nvSpPr>
        <p:spPr/>
        <p:txBody>
          <a:bodyPr>
            <a:normAutofit fontScale="92500"/>
          </a:bodyPr>
          <a:lstStyle/>
          <a:p>
            <a:r>
              <a:rPr lang="en-GB" sz="2100" dirty="0"/>
              <a:t>Olson R.S., </a:t>
            </a:r>
            <a:r>
              <a:rPr lang="en-GB" sz="2100" dirty="0" err="1"/>
              <a:t>Urbanowicz</a:t>
            </a:r>
            <a:r>
              <a:rPr lang="en-GB" sz="2100" dirty="0"/>
              <a:t> R.J., Andrews P.C., Lavender N.A., Kidd L.C., Moore J.H. (2016) Automating Biomedical Data Science Through Tree-Based Pipeline Optimization. In: </a:t>
            </a:r>
            <a:r>
              <a:rPr lang="en-GB" sz="2100" dirty="0" err="1"/>
              <a:t>Squillero</a:t>
            </a:r>
            <a:r>
              <a:rPr lang="en-GB" sz="2100" dirty="0"/>
              <a:t> G., </a:t>
            </a:r>
            <a:r>
              <a:rPr lang="en-GB" sz="2100" dirty="0" err="1"/>
              <a:t>Burelli</a:t>
            </a:r>
            <a:r>
              <a:rPr lang="en-GB" sz="2100" dirty="0"/>
              <a:t> P. (eds) Applications of Evolutionary Computation. </a:t>
            </a:r>
            <a:r>
              <a:rPr lang="en-GB" sz="2100" dirty="0" err="1"/>
              <a:t>EvoApplications</a:t>
            </a:r>
            <a:r>
              <a:rPr lang="en-GB" sz="2100" dirty="0"/>
              <a:t> 2016. Lecture Notes in Computer Science, vol 9597. Springer, Cham</a:t>
            </a:r>
          </a:p>
          <a:p>
            <a:r>
              <a:rPr lang="en-GB" sz="2100" dirty="0"/>
              <a:t>Ye F (2017) Particle swarm optimization-based automatic parameter selection for deep neural networks and its applications in large-scale and high-dimensional data. </a:t>
            </a:r>
            <a:r>
              <a:rPr lang="en-GB" sz="2100" dirty="0" err="1"/>
              <a:t>PLoS</a:t>
            </a:r>
            <a:r>
              <a:rPr lang="en-GB" sz="2100" dirty="0"/>
              <a:t> ONE 12(12): e0188746. </a:t>
            </a:r>
          </a:p>
          <a:p>
            <a:r>
              <a:rPr lang="en-GB" sz="2100" dirty="0" err="1"/>
              <a:t>Hutter</a:t>
            </a:r>
            <a:r>
              <a:rPr lang="en-GB" sz="2100" dirty="0"/>
              <a:t>, Frank, Holger H. </a:t>
            </a:r>
            <a:r>
              <a:rPr lang="en-GB" sz="2100" dirty="0" err="1"/>
              <a:t>Hoos</a:t>
            </a:r>
            <a:r>
              <a:rPr lang="en-GB" sz="2100" dirty="0"/>
              <a:t>, and Kevin Leyton-Brown. "Sequential model-based optimization for general algorithm configuration." International Conference on Learning and Intelligent Optimization. Springer, Berlin, Heidelberg, 2011.</a:t>
            </a:r>
          </a:p>
          <a:p>
            <a:r>
              <a:rPr lang="en-GB" sz="2100" dirty="0"/>
              <a:t>Thornton, Chris, et al. "Auto-WEKA: Combined selection and hyperparameter optimization of classification algorithms." Proceedings of the 19th ACM SIGKDD international conference on Knowledge discovery and data mining. ACM, 2013.</a:t>
            </a:r>
          </a:p>
          <a:p>
            <a:endParaRPr lang="el-GR" dirty="0"/>
          </a:p>
        </p:txBody>
      </p:sp>
      <p:sp>
        <p:nvSpPr>
          <p:cNvPr id="4" name="Slide Number Placeholder 3">
            <a:extLst>
              <a:ext uri="{FF2B5EF4-FFF2-40B4-BE49-F238E27FC236}">
                <a16:creationId xmlns:a16="http://schemas.microsoft.com/office/drawing/2014/main" id="{33BB7CA2-CB73-4E40-B87C-54BD45562803}"/>
              </a:ext>
            </a:extLst>
          </p:cNvPr>
          <p:cNvSpPr>
            <a:spLocks noGrp="1"/>
          </p:cNvSpPr>
          <p:nvPr>
            <p:ph type="sldNum" sz="quarter" idx="4"/>
          </p:nvPr>
        </p:nvSpPr>
        <p:spPr/>
        <p:txBody>
          <a:bodyPr/>
          <a:lstStyle/>
          <a:p>
            <a:fld id="{F3164A33-BA3B-4257-99BF-AAAE7BC3E136}" type="slidenum">
              <a:rPr lang="el-GR" smtClean="0"/>
              <a:pPr/>
              <a:t>87</a:t>
            </a:fld>
            <a:r>
              <a:rPr lang="en-US"/>
              <a:t> of 80</a:t>
            </a:r>
            <a:endParaRPr lang="el-GR" dirty="0"/>
          </a:p>
        </p:txBody>
      </p:sp>
    </p:spTree>
    <p:extLst>
      <p:ext uri="{BB962C8B-B14F-4D97-AF65-F5344CB8AC3E}">
        <p14:creationId xmlns:p14="http://schemas.microsoft.com/office/powerpoint/2010/main" val="28717668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0B4C-425C-4754-A459-AA3CF1622361}"/>
              </a:ext>
            </a:extLst>
          </p:cNvPr>
          <p:cNvSpPr>
            <a:spLocks noGrp="1"/>
          </p:cNvSpPr>
          <p:nvPr>
            <p:ph type="title"/>
          </p:nvPr>
        </p:nvSpPr>
        <p:spPr/>
        <p:txBody>
          <a:bodyPr/>
          <a:lstStyle/>
          <a:p>
            <a:r>
              <a:rPr lang="en-US" dirty="0"/>
              <a:t>References</a:t>
            </a:r>
            <a:endParaRPr lang="el-GR" dirty="0"/>
          </a:p>
        </p:txBody>
      </p:sp>
      <p:sp>
        <p:nvSpPr>
          <p:cNvPr id="3" name="Content Placeholder 2">
            <a:extLst>
              <a:ext uri="{FF2B5EF4-FFF2-40B4-BE49-F238E27FC236}">
                <a16:creationId xmlns:a16="http://schemas.microsoft.com/office/drawing/2014/main" id="{293E350D-30D0-49D7-AF86-15518685FFAA}"/>
              </a:ext>
            </a:extLst>
          </p:cNvPr>
          <p:cNvSpPr>
            <a:spLocks noGrp="1"/>
          </p:cNvSpPr>
          <p:nvPr>
            <p:ph idx="1"/>
          </p:nvPr>
        </p:nvSpPr>
        <p:spPr/>
        <p:txBody>
          <a:bodyPr>
            <a:normAutofit fontScale="55000" lnSpcReduction="20000"/>
          </a:bodyPr>
          <a:lstStyle/>
          <a:p>
            <a:r>
              <a:rPr lang="el-GR" dirty="0"/>
              <a:t>Ι. </a:t>
            </a:r>
            <a:r>
              <a:rPr lang="en-US" dirty="0" err="1"/>
              <a:t>Tsamardinos</a:t>
            </a:r>
            <a:r>
              <a:rPr lang="en-US" dirty="0"/>
              <a:t>, </a:t>
            </a:r>
            <a:r>
              <a:rPr lang="el-GR" dirty="0"/>
              <a:t>Ε. </a:t>
            </a:r>
            <a:r>
              <a:rPr lang="en-US" dirty="0" err="1"/>
              <a:t>Greasidou</a:t>
            </a:r>
            <a:r>
              <a:rPr lang="en-US" dirty="0"/>
              <a:t>, G. </a:t>
            </a:r>
            <a:r>
              <a:rPr lang="en-US" dirty="0" err="1"/>
              <a:t>Borboudakis</a:t>
            </a:r>
            <a:r>
              <a:rPr lang="en-US" dirty="0"/>
              <a:t>, “Bootstrapping the Out-of-sample Predictions for Efficient and Accurate Cross-Validation”, Machine Learning 2018</a:t>
            </a:r>
          </a:p>
          <a:p>
            <a:r>
              <a:rPr lang="en-US" dirty="0" err="1"/>
              <a:t>Kohavi</a:t>
            </a:r>
            <a:r>
              <a:rPr lang="en-US" dirty="0"/>
              <a:t> &amp; John, “Wrappers for feature subset </a:t>
            </a:r>
            <a:r>
              <a:rPr lang="en-US" dirty="0" err="1"/>
              <a:t>selection”Artificial</a:t>
            </a:r>
            <a:r>
              <a:rPr lang="en-US" dirty="0"/>
              <a:t> Intelligence, 97, 1-2,1997.</a:t>
            </a:r>
          </a:p>
          <a:p>
            <a:r>
              <a:rPr lang="en-US" dirty="0"/>
              <a:t>Hastie, </a:t>
            </a:r>
            <a:r>
              <a:rPr lang="en-US" dirty="0" err="1"/>
              <a:t>Tibshirani</a:t>
            </a:r>
            <a:r>
              <a:rPr lang="en-US" dirty="0"/>
              <a:t>, Friedman, Elements of Statistical Learning, p. 245, second edition</a:t>
            </a:r>
          </a:p>
          <a:p>
            <a:r>
              <a:rPr lang="en-US" dirty="0" err="1"/>
              <a:t>Lagani</a:t>
            </a:r>
            <a:r>
              <a:rPr lang="en-US" dirty="0"/>
              <a:t>, V., et al. (2017), Statistically Equivalent Signatures, 80, 7, Journal of statistical software</a:t>
            </a:r>
          </a:p>
          <a:p>
            <a:r>
              <a:rPr lang="en-US" dirty="0" err="1"/>
              <a:t>Pantazis</a:t>
            </a:r>
            <a:r>
              <a:rPr lang="en-US" dirty="0"/>
              <a:t>, Y., et al. (2017), Multiple Equivalent Solutions for the Lasso https://arxiv.org/abs/1710.04995</a:t>
            </a:r>
          </a:p>
          <a:p>
            <a:r>
              <a:rPr lang="en-US" dirty="0" err="1"/>
              <a:t>Tsamardinos</a:t>
            </a:r>
            <a:r>
              <a:rPr lang="en-US" dirty="0"/>
              <a:t>, I., et al. (2003), Time and sample efficient discovery of Markov blankets and direct causal relations, KDD</a:t>
            </a:r>
          </a:p>
          <a:p>
            <a:r>
              <a:rPr lang="en-US" dirty="0" err="1"/>
              <a:t>Borboudakis</a:t>
            </a:r>
            <a:r>
              <a:rPr lang="en-US" dirty="0"/>
              <a:t>, G., et al. (2017), Forward-Backward Selection with Early Dropping, https://arxiv.org/abs/1705.10770</a:t>
            </a:r>
          </a:p>
          <a:p>
            <a:r>
              <a:rPr lang="en-US" dirty="0" err="1"/>
              <a:t>Tsagris</a:t>
            </a:r>
            <a:r>
              <a:rPr lang="en-US" dirty="0"/>
              <a:t>, M., et al. (2018), Efficient feature selection on gene expression data: Which algorithm to use?, https://www.biorxiv.org/content/early/2018/10/03/431734</a:t>
            </a:r>
          </a:p>
          <a:p>
            <a:r>
              <a:rPr lang="en-US" dirty="0" err="1"/>
              <a:t>Tsamardinos</a:t>
            </a:r>
            <a:r>
              <a:rPr lang="en-US" dirty="0"/>
              <a:t>, I., et al. (2017), Massively-Parallel Feature Selection for </a:t>
            </a:r>
            <a:r>
              <a:rPr lang="en-US"/>
              <a:t>Big Data https</a:t>
            </a:r>
            <a:r>
              <a:rPr lang="en-US" dirty="0"/>
              <a:t>://arxiv.org/abs/1708.07178</a:t>
            </a:r>
          </a:p>
          <a:p>
            <a:r>
              <a:rPr lang="en-US" dirty="0"/>
              <a:t>K. </a:t>
            </a:r>
            <a:r>
              <a:rPr lang="en-US" dirty="0" err="1"/>
              <a:t>Lakiotaki</a:t>
            </a:r>
            <a:r>
              <a:rPr lang="en-US" dirty="0"/>
              <a:t>, N. </a:t>
            </a:r>
            <a:r>
              <a:rPr lang="en-US" dirty="0" err="1"/>
              <a:t>Vorniotakis</a:t>
            </a:r>
            <a:r>
              <a:rPr lang="en-US" dirty="0"/>
              <a:t>, M. </a:t>
            </a:r>
            <a:r>
              <a:rPr lang="en-US" dirty="0" err="1"/>
              <a:t>Tsagris</a:t>
            </a:r>
            <a:r>
              <a:rPr lang="en-US" dirty="0"/>
              <a:t>, G. </a:t>
            </a:r>
            <a:r>
              <a:rPr lang="en-US" dirty="0" err="1"/>
              <a:t>Georgakopoulos</a:t>
            </a:r>
            <a:r>
              <a:rPr lang="en-US" dirty="0"/>
              <a:t>, and I. </a:t>
            </a:r>
            <a:r>
              <a:rPr lang="en-US" dirty="0" err="1"/>
              <a:t>Tsamardinos</a:t>
            </a:r>
            <a:r>
              <a:rPr lang="en-US" dirty="0"/>
              <a:t>, </a:t>
            </a:r>
            <a:r>
              <a:rPr lang="en-US" dirty="0" err="1"/>
              <a:t>BioDataome</a:t>
            </a:r>
            <a:r>
              <a:rPr lang="en-US" dirty="0"/>
              <a:t>: a collection of uniformly preprocessed and automatically annotated datasets for data-driven biology, DATABASE, 2018</a:t>
            </a:r>
          </a:p>
        </p:txBody>
      </p:sp>
      <p:sp>
        <p:nvSpPr>
          <p:cNvPr id="4" name="Slide Number Placeholder 3">
            <a:extLst>
              <a:ext uri="{FF2B5EF4-FFF2-40B4-BE49-F238E27FC236}">
                <a16:creationId xmlns:a16="http://schemas.microsoft.com/office/drawing/2014/main" id="{7EEDED4C-6215-4416-9E5D-D50DA7B48B5F}"/>
              </a:ext>
            </a:extLst>
          </p:cNvPr>
          <p:cNvSpPr>
            <a:spLocks noGrp="1"/>
          </p:cNvSpPr>
          <p:nvPr>
            <p:ph type="sldNum" sz="quarter" idx="4"/>
          </p:nvPr>
        </p:nvSpPr>
        <p:spPr/>
        <p:txBody>
          <a:bodyPr/>
          <a:lstStyle/>
          <a:p>
            <a:fld id="{F3164A33-BA3B-4257-99BF-AAAE7BC3E136}" type="slidenum">
              <a:rPr lang="el-GR" smtClean="0"/>
              <a:pPr/>
              <a:t>88</a:t>
            </a:fld>
            <a:r>
              <a:rPr lang="en-US"/>
              <a:t> of 80</a:t>
            </a:r>
            <a:endParaRPr lang="el-GR" dirty="0"/>
          </a:p>
        </p:txBody>
      </p:sp>
    </p:spTree>
    <p:extLst>
      <p:ext uri="{BB962C8B-B14F-4D97-AF65-F5344CB8AC3E}">
        <p14:creationId xmlns:p14="http://schemas.microsoft.com/office/powerpoint/2010/main" val="255361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Predictive Model example</a:t>
            </a:r>
            <a:endParaRPr lang="el-GR" dirty="0"/>
          </a:p>
        </p:txBody>
      </p:sp>
      <p:sp>
        <p:nvSpPr>
          <p:cNvPr id="4" name="Content Placeholder 3"/>
          <p:cNvSpPr>
            <a:spLocks noGrp="1"/>
          </p:cNvSpPr>
          <p:nvPr>
            <p:ph idx="1"/>
          </p:nvPr>
        </p:nvSpPr>
        <p:spPr>
          <a:xfrm>
            <a:off x="1104900" y="1708574"/>
            <a:ext cx="4144814" cy="2533444"/>
          </a:xfrm>
          <a:ln>
            <a:solidFill>
              <a:schemeClr val="accent2">
                <a:lumMod val="75000"/>
              </a:schemeClr>
            </a:solidFill>
          </a:ln>
        </p:spPr>
        <p:txBody>
          <a:bodyPr lIns="108000" rIns="108000">
            <a:noAutofit/>
          </a:bodyPr>
          <a:lstStyle/>
          <a:p>
            <a:pPr marL="0" indent="0">
              <a:buNone/>
            </a:pPr>
            <a:r>
              <a:rPr lang="en-US" sz="1400" u="sng" dirty="0"/>
              <a:t>Rule-Based Model (Decision Tree)</a:t>
            </a:r>
          </a:p>
          <a:p>
            <a:pPr marL="0" indent="0">
              <a:buNone/>
            </a:pPr>
            <a:r>
              <a:rPr lang="en-US" sz="1400" dirty="0"/>
              <a:t>If 	Gene A is </a:t>
            </a:r>
            <a:r>
              <a:rPr lang="en-US" sz="1400" dirty="0">
                <a:solidFill>
                  <a:srgbClr val="C00000"/>
                </a:solidFill>
              </a:rPr>
              <a:t>Overexpressed</a:t>
            </a:r>
            <a:r>
              <a:rPr lang="en-US" sz="1400" dirty="0">
                <a:solidFill>
                  <a:srgbClr val="7030A0"/>
                </a:solidFill>
              </a:rPr>
              <a:t> </a:t>
            </a:r>
            <a:r>
              <a:rPr lang="en-US" sz="1400" dirty="0"/>
              <a:t>and </a:t>
            </a:r>
          </a:p>
          <a:p>
            <a:pPr marL="0" indent="0">
              <a:buNone/>
            </a:pPr>
            <a:r>
              <a:rPr lang="en-US" sz="1400" dirty="0"/>
              <a:t>	Gene C is </a:t>
            </a:r>
            <a:r>
              <a:rPr lang="en-US" sz="1400" dirty="0" err="1">
                <a:solidFill>
                  <a:schemeClr val="accent2">
                    <a:lumMod val="75000"/>
                  </a:schemeClr>
                </a:solidFill>
              </a:rPr>
              <a:t>Underexpressed</a:t>
            </a:r>
            <a:endParaRPr lang="en-US" sz="1400" dirty="0">
              <a:solidFill>
                <a:schemeClr val="accent2">
                  <a:lumMod val="75000"/>
                </a:schemeClr>
              </a:solidFill>
            </a:endParaRPr>
          </a:p>
          <a:p>
            <a:pPr marL="0" indent="0">
              <a:buNone/>
            </a:pPr>
            <a:r>
              <a:rPr lang="en-US" sz="1400" dirty="0"/>
              <a:t>Then</a:t>
            </a:r>
          </a:p>
          <a:p>
            <a:pPr marL="457189" lvl="1" indent="0">
              <a:buNone/>
            </a:pPr>
            <a:r>
              <a:rPr lang="en-US" sz="1400" dirty="0"/>
              <a:t>Classify as </a:t>
            </a:r>
            <a:r>
              <a:rPr lang="en-US" sz="1400" u="sng" dirty="0">
                <a:solidFill>
                  <a:schemeClr val="accent1">
                    <a:lumMod val="75000"/>
                  </a:schemeClr>
                </a:solidFill>
              </a:rPr>
              <a:t>Lung cancer</a:t>
            </a:r>
          </a:p>
          <a:p>
            <a:pPr marL="0" indent="0">
              <a:buNone/>
            </a:pPr>
            <a:r>
              <a:rPr lang="en-US" sz="1400" dirty="0"/>
              <a:t>Else</a:t>
            </a:r>
          </a:p>
          <a:p>
            <a:pPr marL="457189" lvl="1" indent="0">
              <a:buNone/>
            </a:pPr>
            <a:r>
              <a:rPr lang="en-US" sz="1400" dirty="0"/>
              <a:t>Classify as </a:t>
            </a:r>
            <a:r>
              <a:rPr lang="en-US" sz="1400" u="sng" dirty="0">
                <a:solidFill>
                  <a:schemeClr val="accent2">
                    <a:lumMod val="75000"/>
                  </a:schemeClr>
                </a:solidFill>
              </a:rPr>
              <a:t>Healthy</a:t>
            </a:r>
            <a:endParaRPr lang="el-GR" sz="1400" u="sng" dirty="0">
              <a:solidFill>
                <a:schemeClr val="accent2">
                  <a:lumMod val="75000"/>
                </a:schemeClr>
              </a:solidFill>
            </a:endParaRPr>
          </a:p>
        </p:txBody>
      </p:sp>
      <p:sp>
        <p:nvSpPr>
          <p:cNvPr id="5" name="Content Placeholder 4"/>
          <p:cNvSpPr>
            <a:spLocks noGrp="1"/>
          </p:cNvSpPr>
          <p:nvPr>
            <p:ph sz="half" idx="4294967295"/>
          </p:nvPr>
        </p:nvSpPr>
        <p:spPr>
          <a:xfrm>
            <a:off x="1097280" y="4386437"/>
            <a:ext cx="4744719" cy="744363"/>
          </a:xfrm>
        </p:spPr>
        <p:txBody>
          <a:bodyPr lIns="108000" rIns="108000">
            <a:noAutofit/>
          </a:bodyPr>
          <a:lstStyle/>
          <a:p>
            <a:pPr marL="0" indent="0">
              <a:buNone/>
            </a:pPr>
            <a:r>
              <a:rPr lang="en-US" sz="1400" u="sng" dirty="0"/>
              <a:t>Linear Model:</a:t>
            </a:r>
          </a:p>
          <a:p>
            <a:pPr marL="0" indent="0">
              <a:buNone/>
            </a:pPr>
            <a:r>
              <a:rPr lang="en-US" sz="1400" dirty="0"/>
              <a:t>Metastatic = sign ( 0,5 </a:t>
            </a:r>
            <a:r>
              <a:rPr lang="en-US" sz="1400" dirty="0">
                <a:sym typeface="Symbol" panose="05050102010706020507" pitchFamily="18" charset="2"/>
              </a:rPr>
              <a:t> </a:t>
            </a:r>
            <a:r>
              <a:rPr lang="en-US" sz="1400" dirty="0"/>
              <a:t>Gene A – 0,5 </a:t>
            </a:r>
            <a:r>
              <a:rPr lang="en-US" sz="1400" dirty="0">
                <a:sym typeface="Symbol" panose="05050102010706020507" pitchFamily="18" charset="2"/>
              </a:rPr>
              <a:t> </a:t>
            </a:r>
            <a:r>
              <a:rPr lang="en-US" sz="1400" dirty="0"/>
              <a:t>Gene C + 3)</a:t>
            </a:r>
            <a:r>
              <a:rPr lang="en-US" sz="1400" dirty="0">
                <a:sym typeface="Symbol" panose="05050102010706020507" pitchFamily="18" charset="2"/>
              </a:rPr>
              <a:t> </a:t>
            </a:r>
            <a:endParaRPr lang="el-GR" sz="1400" dirty="0"/>
          </a:p>
        </p:txBody>
      </p:sp>
      <p:graphicFrame>
        <p:nvGraphicFramePr>
          <p:cNvPr id="7" name="Table 6"/>
          <p:cNvGraphicFramePr>
            <a:graphicFrameLocks noGrp="1"/>
          </p:cNvGraphicFramePr>
          <p:nvPr>
            <p:extLst/>
          </p:nvPr>
        </p:nvGraphicFramePr>
        <p:xfrm>
          <a:off x="6592984" y="4414437"/>
          <a:ext cx="4032765" cy="1554393"/>
        </p:xfrm>
        <a:graphic>
          <a:graphicData uri="http://schemas.openxmlformats.org/drawingml/2006/table">
            <a:tbl>
              <a:tblPr/>
              <a:tblGrid>
                <a:gridCol w="859056">
                  <a:extLst>
                    <a:ext uri="{9D8B030D-6E8A-4147-A177-3AD203B41FA5}">
                      <a16:colId xmlns:a16="http://schemas.microsoft.com/office/drawing/2014/main" val="20000"/>
                    </a:ext>
                  </a:extLst>
                </a:gridCol>
                <a:gridCol w="168494">
                  <a:extLst>
                    <a:ext uri="{9D8B030D-6E8A-4147-A177-3AD203B41FA5}">
                      <a16:colId xmlns:a16="http://schemas.microsoft.com/office/drawing/2014/main" val="20001"/>
                    </a:ext>
                  </a:extLst>
                </a:gridCol>
                <a:gridCol w="587594">
                  <a:extLst>
                    <a:ext uri="{9D8B030D-6E8A-4147-A177-3AD203B41FA5}">
                      <a16:colId xmlns:a16="http://schemas.microsoft.com/office/drawing/2014/main" val="20002"/>
                    </a:ext>
                  </a:extLst>
                </a:gridCol>
                <a:gridCol w="579656">
                  <a:extLst>
                    <a:ext uri="{9D8B030D-6E8A-4147-A177-3AD203B41FA5}">
                      <a16:colId xmlns:a16="http://schemas.microsoft.com/office/drawing/2014/main" val="20003"/>
                    </a:ext>
                  </a:extLst>
                </a:gridCol>
                <a:gridCol w="573306">
                  <a:extLst>
                    <a:ext uri="{9D8B030D-6E8A-4147-A177-3AD203B41FA5}">
                      <a16:colId xmlns:a16="http://schemas.microsoft.com/office/drawing/2014/main" val="20004"/>
                    </a:ext>
                  </a:extLst>
                </a:gridCol>
                <a:gridCol w="216119">
                  <a:extLst>
                    <a:ext uri="{9D8B030D-6E8A-4147-A177-3AD203B41FA5}">
                      <a16:colId xmlns:a16="http://schemas.microsoft.com/office/drawing/2014/main" val="20006"/>
                    </a:ext>
                  </a:extLst>
                </a:gridCol>
                <a:gridCol w="1048540">
                  <a:extLst>
                    <a:ext uri="{9D8B030D-6E8A-4147-A177-3AD203B41FA5}">
                      <a16:colId xmlns:a16="http://schemas.microsoft.com/office/drawing/2014/main" val="20009"/>
                    </a:ext>
                  </a:extLst>
                </a:gridCol>
              </a:tblGrid>
              <a:tr h="139807">
                <a:tc>
                  <a:txBody>
                    <a:bodyPr/>
                    <a:lstStyle/>
                    <a:p>
                      <a:pPr algn="l" fontAlgn="b"/>
                      <a:endParaRPr lang="en-US" sz="14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gridSpan="5">
                  <a:txBody>
                    <a:bodyPr/>
                    <a:lstStyle/>
                    <a:p>
                      <a:pPr algn="l" fontAlgn="b"/>
                      <a:r>
                        <a:rPr lang="en-US" sz="1400" b="1" i="0" u="none" strike="noStrike" dirty="0">
                          <a:solidFill>
                            <a:srgbClr val="000000"/>
                          </a:solidFill>
                          <a:effectLst/>
                          <a:latin typeface="Calibri"/>
                        </a:rPr>
                        <a:t>Expression Values</a:t>
                      </a:r>
                    </a:p>
                  </a:txBody>
                  <a:tcPr marL="7253" marR="7253" marT="725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extLst>
                  <a:ext uri="{0D108BD9-81ED-4DB2-BD59-A6C34878D82A}">
                    <a16:rowId xmlns:a16="http://schemas.microsoft.com/office/drawing/2014/main" val="10000"/>
                  </a:ext>
                </a:extLst>
              </a:tr>
              <a:tr h="230715">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gridSpan="4">
                  <a:txBody>
                    <a:bodyPr/>
                    <a:lstStyle/>
                    <a:p>
                      <a:pPr algn="ctr" fontAlgn="b"/>
                      <a:r>
                        <a:rPr lang="en-US" sz="1400" b="1" i="0" u="none" strike="noStrike" dirty="0">
                          <a:solidFill>
                            <a:srgbClr val="000000"/>
                          </a:solidFill>
                          <a:effectLst/>
                          <a:latin typeface="Calibri"/>
                        </a:rPr>
                        <a:t>Genes</a:t>
                      </a:r>
                    </a:p>
                  </a:txBody>
                  <a:tcPr marL="7253" marR="7253" marT="7253"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a:endParaRPr>
                    </a:p>
                  </a:txBody>
                  <a:tcPr marL="7253" marR="7253" marT="7253"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a:endParaRPr>
                    </a:p>
                  </a:txBody>
                  <a:tcPr marL="7253" marR="7253" marT="7253" marB="0" anchor="b">
                    <a:lnL>
                      <a:noFill/>
                    </a:lnL>
                    <a:lnR>
                      <a:noFill/>
                    </a:lnR>
                    <a:lnT>
                      <a:noFill/>
                    </a:lnT>
                    <a:lnB>
                      <a:noFill/>
                    </a:lnB>
                  </a:tcPr>
                </a:tc>
                <a:tc hMerge="1">
                  <a:txBody>
                    <a:bodyPr/>
                    <a:lstStyle/>
                    <a:p>
                      <a:pPr algn="l" fontAlgn="b"/>
                      <a:endParaRPr lang="en-US" sz="1400" b="0" i="0" u="none" strike="noStrike" dirty="0">
                        <a:solidFill>
                          <a:srgbClr val="000000"/>
                        </a:solidFill>
                        <a:effectLst/>
                        <a:latin typeface="Calibri"/>
                      </a:endParaRPr>
                    </a:p>
                  </a:txBody>
                  <a:tcPr marL="7253" marR="7253" marT="7253" marB="0" anchor="b">
                    <a:lnL>
                      <a:noFill/>
                    </a:lnL>
                    <a:lnR>
                      <a:noFill/>
                    </a:lnR>
                    <a:lnT w="12700" cmpd="sng">
                      <a:noFill/>
                      <a:prstDash val="solid"/>
                    </a:lnT>
                    <a:lnB>
                      <a:noFill/>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Calibri"/>
                      </a:endParaRPr>
                    </a:p>
                  </a:txBody>
                  <a:tcPr marL="7253" marR="7253" marT="7253" marB="0" anchor="b">
                    <a:lnL>
                      <a:noFill/>
                    </a:lnL>
                    <a:lnR>
                      <a:noFill/>
                    </a:lnR>
                    <a:lnT w="12700" cmpd="sng">
                      <a:noFill/>
                      <a:prstDash val="soli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9807">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a:rPr>
                        <a:t>Gene A</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Gene B</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Gene C</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a:rPr>
                        <a:t>…</a:t>
                      </a:r>
                    </a:p>
                  </a:txBody>
                  <a:tcPr marL="7253" marR="7253" marT="7253"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a:rPr>
                        <a:t> </a:t>
                      </a:r>
                      <a:r>
                        <a:rPr lang="en-US" sz="1400" b="1" i="0" u="none" strike="noStrike" dirty="0">
                          <a:solidFill>
                            <a:srgbClr val="000000"/>
                          </a:solidFill>
                          <a:effectLst/>
                          <a:latin typeface="+mn-lt"/>
                        </a:rPr>
                        <a:t>Lung cancer?</a:t>
                      </a:r>
                    </a:p>
                  </a:txBody>
                  <a:tcPr marL="7253" marR="7253" marT="7253" marB="0" anchor="b">
                    <a:lnL>
                      <a:noFill/>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39807">
                <a:tc>
                  <a:txBody>
                    <a:bodyPr/>
                    <a:lstStyle/>
                    <a:p>
                      <a:pPr algn="l" fontAlgn="b"/>
                      <a:r>
                        <a:rPr lang="en-US" sz="1400" b="1" i="0" u="none" strike="noStrike" dirty="0">
                          <a:solidFill>
                            <a:srgbClr val="000000"/>
                          </a:solidFill>
                          <a:effectLst/>
                          <a:latin typeface="Calibri"/>
                        </a:rPr>
                        <a:t>Individuals</a:t>
                      </a:r>
                    </a:p>
                  </a:txBody>
                  <a:tcPr marL="7253" marR="7253" marT="7253"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1</a:t>
                      </a: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a:rPr>
                        <a:t>123.00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2.3</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Yes</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39807">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2</a:t>
                      </a: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a:rPr>
                        <a:t>323.00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4.54</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No</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39807">
                <a:tc>
                  <a:txBody>
                    <a:bodyPr/>
                    <a:lstStyle/>
                    <a:p>
                      <a:pPr algn="l" fontAlgn="b"/>
                      <a:endParaRPr lang="en-US" sz="1400" b="0" i="0" u="none" strike="noStrike">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a:endParaRP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39807">
                <a:tc>
                  <a:txBody>
                    <a:bodyPr/>
                    <a:lstStyle/>
                    <a:p>
                      <a:pPr algn="l" fontAlgn="b"/>
                      <a:endParaRPr lang="en-US" sz="1400" b="0" i="0" u="none" strike="noStrike" dirty="0">
                        <a:solidFill>
                          <a:srgbClr val="000000"/>
                        </a:solidFill>
                        <a:effectLst/>
                        <a:latin typeface="Calibri"/>
                      </a:endParaRPr>
                    </a:p>
                  </a:txBody>
                  <a:tcPr marL="7253" marR="7253" marT="7253" marB="0" anchor="b">
                    <a:lnL>
                      <a:noFill/>
                    </a:lnL>
                    <a:lnR>
                      <a:noFill/>
                    </a:lnR>
                    <a:lnT>
                      <a:noFill/>
                    </a:lnT>
                    <a:lnB>
                      <a:noFill/>
                    </a:lnB>
                  </a:tcPr>
                </a:tc>
                <a:tc>
                  <a:txBody>
                    <a:bodyPr/>
                    <a:lstStyle/>
                    <a:p>
                      <a:pPr algn="r" fontAlgn="b"/>
                      <a:r>
                        <a:rPr lang="en-US" sz="1400" b="0" i="0" u="none" strike="noStrike">
                          <a:solidFill>
                            <a:srgbClr val="000000"/>
                          </a:solidFill>
                          <a:effectLst/>
                          <a:latin typeface="Calibri"/>
                        </a:rPr>
                        <a:t>N</a:t>
                      </a:r>
                    </a:p>
                  </a:txBody>
                  <a:tcPr marL="7253" marR="7253" marT="72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a:rPr>
                        <a:t>232.00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4,5</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23.00</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 </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Yes</a:t>
                      </a:r>
                    </a:p>
                  </a:txBody>
                  <a:tcPr marL="7253" marR="7253" marT="72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bl>
          </a:graphicData>
        </a:graphic>
      </p:graphicFrame>
      <p:grpSp>
        <p:nvGrpSpPr>
          <p:cNvPr id="6" name="Group 5">
            <a:extLst>
              <a:ext uri="{FF2B5EF4-FFF2-40B4-BE49-F238E27FC236}">
                <a16:creationId xmlns:a16="http://schemas.microsoft.com/office/drawing/2014/main" id="{4B72BC92-79DD-4C4F-9BF5-4BC7DC3493AF}"/>
              </a:ext>
            </a:extLst>
          </p:cNvPr>
          <p:cNvGrpSpPr/>
          <p:nvPr/>
        </p:nvGrpSpPr>
        <p:grpSpPr>
          <a:xfrm>
            <a:off x="5795815" y="1858829"/>
            <a:ext cx="6292279" cy="2520349"/>
            <a:chOff x="5795815" y="1858829"/>
            <a:chExt cx="6292279" cy="2520349"/>
          </a:xfrm>
        </p:grpSpPr>
        <p:cxnSp>
          <p:nvCxnSpPr>
            <p:cNvPr id="9" name="Straight Arrow Connector 8"/>
            <p:cNvCxnSpPr/>
            <p:nvPr/>
          </p:nvCxnSpPr>
          <p:spPr>
            <a:xfrm flipV="1">
              <a:off x="6276924" y="1858829"/>
              <a:ext cx="0" cy="1985553"/>
            </a:xfrm>
            <a:prstGeom prst="straightConnector1">
              <a:avLst/>
            </a:prstGeom>
            <a:ln w="57150">
              <a:gradFill flip="none" rotWithShape="1">
                <a:gsLst>
                  <a:gs pos="0">
                    <a:srgbClr val="00B050"/>
                  </a:gs>
                  <a:gs pos="100000">
                    <a:srgbClr val="7030A0"/>
                  </a:gs>
                </a:gsLst>
                <a:lin ang="54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29324" y="3996782"/>
              <a:ext cx="4718245" cy="13063"/>
            </a:xfrm>
            <a:prstGeom prst="straightConnector1">
              <a:avLst/>
            </a:prstGeom>
            <a:ln w="57150">
              <a:gradFill flip="none" rotWithShape="1">
                <a:gsLst>
                  <a:gs pos="0">
                    <a:srgbClr val="00B050"/>
                  </a:gs>
                  <a:gs pos="100000">
                    <a:srgbClr val="7030A0"/>
                  </a:gs>
                </a:gsLst>
                <a:lin ang="0" scaled="1"/>
                <a:tileRect/>
              </a:gra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rot="16200000">
              <a:off x="5550715" y="2865059"/>
              <a:ext cx="859531" cy="369332"/>
            </a:xfrm>
            <a:prstGeom prst="rect">
              <a:avLst/>
            </a:prstGeom>
          </p:spPr>
          <p:txBody>
            <a:bodyPr wrap="none">
              <a:spAutoFit/>
            </a:bodyPr>
            <a:lstStyle/>
            <a:p>
              <a:r>
                <a:rPr lang="en-US" dirty="0"/>
                <a:t>Gene C</a:t>
              </a:r>
              <a:endParaRPr lang="el-GR" dirty="0"/>
            </a:p>
          </p:txBody>
        </p:sp>
        <p:sp>
          <p:nvSpPr>
            <p:cNvPr id="13" name="Rectangle 12"/>
            <p:cNvSpPr/>
            <p:nvPr/>
          </p:nvSpPr>
          <p:spPr>
            <a:xfrm>
              <a:off x="8244445" y="4009846"/>
              <a:ext cx="869149" cy="369332"/>
            </a:xfrm>
            <a:prstGeom prst="rect">
              <a:avLst/>
            </a:prstGeom>
          </p:spPr>
          <p:txBody>
            <a:bodyPr wrap="none">
              <a:spAutoFit/>
            </a:bodyPr>
            <a:lstStyle/>
            <a:p>
              <a:r>
                <a:rPr lang="en-US" dirty="0"/>
                <a:t>Gene A</a:t>
              </a:r>
              <a:endParaRPr lang="el-GR" dirty="0"/>
            </a:p>
          </p:txBody>
        </p:sp>
        <p:sp>
          <p:nvSpPr>
            <p:cNvPr id="14" name="Oval 13"/>
            <p:cNvSpPr/>
            <p:nvPr/>
          </p:nvSpPr>
          <p:spPr>
            <a:xfrm>
              <a:off x="6592985" y="2181046"/>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6736676" y="2342155"/>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6736676" y="2333446"/>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Oval 16"/>
            <p:cNvSpPr/>
            <p:nvPr/>
          </p:nvSpPr>
          <p:spPr>
            <a:xfrm>
              <a:off x="6902139" y="2089478"/>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Oval 17"/>
            <p:cNvSpPr/>
            <p:nvPr/>
          </p:nvSpPr>
          <p:spPr>
            <a:xfrm>
              <a:off x="6819407" y="2797044"/>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7067602" y="2569606"/>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Oval 19"/>
            <p:cNvSpPr/>
            <p:nvPr/>
          </p:nvSpPr>
          <p:spPr>
            <a:xfrm>
              <a:off x="7226906" y="2308962"/>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Oval 20"/>
            <p:cNvSpPr/>
            <p:nvPr/>
          </p:nvSpPr>
          <p:spPr>
            <a:xfrm>
              <a:off x="7340115" y="2848477"/>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Oval 21"/>
            <p:cNvSpPr/>
            <p:nvPr/>
          </p:nvSpPr>
          <p:spPr>
            <a:xfrm>
              <a:off x="10167854" y="2092266"/>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TextBox 22"/>
            <p:cNvSpPr txBox="1"/>
            <p:nvPr/>
          </p:nvSpPr>
          <p:spPr>
            <a:xfrm>
              <a:off x="10359444" y="1972042"/>
              <a:ext cx="1354184" cy="369332"/>
            </a:xfrm>
            <a:prstGeom prst="rect">
              <a:avLst/>
            </a:prstGeom>
            <a:noFill/>
          </p:spPr>
          <p:txBody>
            <a:bodyPr wrap="square" rtlCol="0">
              <a:spAutoFit/>
            </a:bodyPr>
            <a:lstStyle/>
            <a:p>
              <a:r>
                <a:rPr lang="en-US" dirty="0"/>
                <a:t>lung cancer</a:t>
              </a:r>
              <a:endParaRPr lang="el-GR" dirty="0"/>
            </a:p>
          </p:txBody>
        </p:sp>
        <p:sp>
          <p:nvSpPr>
            <p:cNvPr id="24" name="Isosceles Triangle 23"/>
            <p:cNvSpPr/>
            <p:nvPr/>
          </p:nvSpPr>
          <p:spPr>
            <a:xfrm>
              <a:off x="8970426" y="3522166"/>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25" name="Isosceles Triangle 24"/>
            <p:cNvSpPr/>
            <p:nvPr/>
          </p:nvSpPr>
          <p:spPr>
            <a:xfrm>
              <a:off x="9262163" y="3268130"/>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26" name="Isosceles Triangle 25"/>
            <p:cNvSpPr/>
            <p:nvPr/>
          </p:nvSpPr>
          <p:spPr>
            <a:xfrm>
              <a:off x="9392792" y="3746898"/>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27" name="Isosceles Triangle 26"/>
            <p:cNvSpPr/>
            <p:nvPr/>
          </p:nvSpPr>
          <p:spPr>
            <a:xfrm>
              <a:off x="9305706" y="3570884"/>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28" name="Isosceles Triangle 27"/>
            <p:cNvSpPr/>
            <p:nvPr/>
          </p:nvSpPr>
          <p:spPr>
            <a:xfrm>
              <a:off x="8970426" y="3128793"/>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29" name="Isosceles Triangle 28"/>
            <p:cNvSpPr/>
            <p:nvPr/>
          </p:nvSpPr>
          <p:spPr>
            <a:xfrm>
              <a:off x="9753011" y="3279720"/>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30" name="Isosceles Triangle 29"/>
            <p:cNvSpPr/>
            <p:nvPr/>
          </p:nvSpPr>
          <p:spPr>
            <a:xfrm>
              <a:off x="9366648" y="3010616"/>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31" name="Isosceles Triangle 30"/>
            <p:cNvSpPr/>
            <p:nvPr/>
          </p:nvSpPr>
          <p:spPr>
            <a:xfrm>
              <a:off x="8737265" y="3401312"/>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32" name="Isosceles Triangle 31"/>
            <p:cNvSpPr/>
            <p:nvPr/>
          </p:nvSpPr>
          <p:spPr>
            <a:xfrm>
              <a:off x="10159145" y="2369821"/>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
          <p:nvSpPr>
            <p:cNvPr id="33" name="TextBox 32"/>
            <p:cNvSpPr txBox="1"/>
            <p:nvPr/>
          </p:nvSpPr>
          <p:spPr>
            <a:xfrm>
              <a:off x="10359444" y="2229922"/>
              <a:ext cx="1728650" cy="369332"/>
            </a:xfrm>
            <a:prstGeom prst="rect">
              <a:avLst/>
            </a:prstGeom>
            <a:noFill/>
          </p:spPr>
          <p:txBody>
            <a:bodyPr wrap="square" rtlCol="0">
              <a:spAutoFit/>
            </a:bodyPr>
            <a:lstStyle/>
            <a:p>
              <a:r>
                <a:rPr lang="en-US" dirty="0"/>
                <a:t>healthy</a:t>
              </a:r>
              <a:endParaRPr lang="el-GR" dirty="0"/>
            </a:p>
          </p:txBody>
        </p:sp>
      </p:grpSp>
      <p:grpSp>
        <p:nvGrpSpPr>
          <p:cNvPr id="34" name="Group 33">
            <a:extLst>
              <a:ext uri="{FF2B5EF4-FFF2-40B4-BE49-F238E27FC236}">
                <a16:creationId xmlns:a16="http://schemas.microsoft.com/office/drawing/2014/main" id="{63CD77AF-2B48-6444-900A-5DFBFC1C8A50}"/>
              </a:ext>
            </a:extLst>
          </p:cNvPr>
          <p:cNvGrpSpPr/>
          <p:nvPr/>
        </p:nvGrpSpPr>
        <p:grpSpPr>
          <a:xfrm>
            <a:off x="6946095" y="2062865"/>
            <a:ext cx="1115155" cy="1268323"/>
            <a:chOff x="6946095" y="2062865"/>
            <a:chExt cx="1115155" cy="1268323"/>
          </a:xfrm>
        </p:grpSpPr>
        <p:cxnSp>
          <p:nvCxnSpPr>
            <p:cNvPr id="35" name="Straight Arrow Connector 34">
              <a:extLst>
                <a:ext uri="{FF2B5EF4-FFF2-40B4-BE49-F238E27FC236}">
                  <a16:creationId xmlns:a16="http://schemas.microsoft.com/office/drawing/2014/main" id="{B055CD55-293A-7B49-B868-8775FE474804}"/>
                </a:ext>
              </a:extLst>
            </p:cNvPr>
            <p:cNvCxnSpPr/>
            <p:nvPr/>
          </p:nvCxnSpPr>
          <p:spPr>
            <a:xfrm flipH="1" flipV="1">
              <a:off x="8036206" y="2062865"/>
              <a:ext cx="17416" cy="1268323"/>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6E3F1A1-B862-0148-834F-7488F9122DE4}"/>
                </a:ext>
              </a:extLst>
            </p:cNvPr>
            <p:cNvCxnSpPr/>
            <p:nvPr/>
          </p:nvCxnSpPr>
          <p:spPr>
            <a:xfrm flipH="1" flipV="1">
              <a:off x="6946095" y="3328608"/>
              <a:ext cx="1115155" cy="10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5A3F072B-1FB9-EA40-852E-A4BCED2017C2}"/>
              </a:ext>
            </a:extLst>
          </p:cNvPr>
          <p:cNvGrpSpPr/>
          <p:nvPr/>
        </p:nvGrpSpPr>
        <p:grpSpPr>
          <a:xfrm>
            <a:off x="7168255" y="1951164"/>
            <a:ext cx="1699979" cy="1907304"/>
            <a:chOff x="7168255" y="1951164"/>
            <a:chExt cx="1699979" cy="1907304"/>
          </a:xfrm>
        </p:grpSpPr>
        <p:cxnSp>
          <p:nvCxnSpPr>
            <p:cNvPr id="38" name="Straight Arrow Connector 37">
              <a:extLst>
                <a:ext uri="{FF2B5EF4-FFF2-40B4-BE49-F238E27FC236}">
                  <a16:creationId xmlns:a16="http://schemas.microsoft.com/office/drawing/2014/main" id="{DE62E73D-BD5F-9C44-95CD-88FB67518ECF}"/>
                </a:ext>
              </a:extLst>
            </p:cNvPr>
            <p:cNvCxnSpPr/>
            <p:nvPr/>
          </p:nvCxnSpPr>
          <p:spPr>
            <a:xfrm flipV="1">
              <a:off x="7168255" y="1951164"/>
              <a:ext cx="1699979" cy="1907304"/>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E78ABBA-F7AF-1C47-A344-346908D1DB4E}"/>
                </a:ext>
              </a:extLst>
            </p:cNvPr>
            <p:cNvCxnSpPr/>
            <p:nvPr/>
          </p:nvCxnSpPr>
          <p:spPr>
            <a:xfrm flipH="1" flipV="1">
              <a:off x="7744829" y="2554222"/>
              <a:ext cx="331568" cy="278081"/>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65B2260D-2BC4-844B-A175-3FB2D949F5E6}"/>
              </a:ext>
            </a:extLst>
          </p:cNvPr>
          <p:cNvSpPr/>
          <p:nvPr/>
        </p:nvSpPr>
        <p:spPr>
          <a:xfrm>
            <a:off x="7866986" y="3092157"/>
            <a:ext cx="165463" cy="139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Isosceles Triangle 29">
            <a:extLst>
              <a:ext uri="{FF2B5EF4-FFF2-40B4-BE49-F238E27FC236}">
                <a16:creationId xmlns:a16="http://schemas.microsoft.com/office/drawing/2014/main" id="{3BBEF84D-BA43-DA49-8DCE-81CDA3DBAC6F}"/>
              </a:ext>
            </a:extLst>
          </p:cNvPr>
          <p:cNvSpPr/>
          <p:nvPr/>
        </p:nvSpPr>
        <p:spPr>
          <a:xfrm>
            <a:off x="7846365" y="3140714"/>
            <a:ext cx="174172" cy="111570"/>
          </a:xfrm>
          <a:prstGeom prst="triangle">
            <a:avLst/>
          </a:prstGeom>
          <a:solidFill>
            <a:schemeClr val="accent2"/>
          </a:solidFill>
          <a:ln>
            <a:solidFill>
              <a:schemeClr val="accent2">
                <a:lumMod val="75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9135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4"/>
                                        </p:tgtEl>
                                        <p:attrNameLst>
                                          <p:attrName>fillcolor</p:attrName>
                                        </p:attrNameLst>
                                      </p:cBhvr>
                                      <p:to>
                                        <a:schemeClr val="folHlink"/>
                                      </p:to>
                                    </p:animClr>
                                    <p:set>
                                      <p:cBhvr>
                                        <p:cTn id="25" dur="500" fill="hold"/>
                                        <p:tgtEl>
                                          <p:spTgt spid="4"/>
                                        </p:tgtEl>
                                        <p:attrNameLst>
                                          <p:attrName>fill.type</p:attrName>
                                        </p:attrNameLst>
                                      </p:cBhvr>
                                      <p:to>
                                        <p:strVal val="solid"/>
                                      </p:to>
                                    </p:set>
                                    <p:set>
                                      <p:cBhvr>
                                        <p:cTn id="26" dur="500" fill="hold"/>
                                        <p:tgtEl>
                                          <p:spTgt spid="4"/>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par>
                                <p:cTn id="31" presetID="1" presetClass="emph" presetSubtype="2" fill="hold" nodeType="withEffect">
                                  <p:stCondLst>
                                    <p:cond delay="0"/>
                                  </p:stCondLst>
                                  <p:childTnLst>
                                    <p:animClr clrSpc="rgb" dir="cw">
                                      <p:cBhvr>
                                        <p:cTn id="32" dur="500" fill="hold"/>
                                        <p:tgtEl>
                                          <p:spTgt spid="4"/>
                                        </p:tgtEl>
                                        <p:attrNameLst>
                                          <p:attrName>fillcolor</p:attrName>
                                        </p:attrNameLst>
                                      </p:cBhvr>
                                      <p:to>
                                        <a:schemeClr val="bg1"/>
                                      </p:to>
                                    </p:animClr>
                                    <p:set>
                                      <p:cBhvr>
                                        <p:cTn id="33" dur="500" fill="hold"/>
                                        <p:tgtEl>
                                          <p:spTgt spid="4"/>
                                        </p:tgtEl>
                                        <p:attrNameLst>
                                          <p:attrName>fill.type</p:attrName>
                                        </p:attrNameLst>
                                      </p:cBhvr>
                                      <p:to>
                                        <p:strVal val="solid"/>
                                      </p:to>
                                    </p:set>
                                    <p:set>
                                      <p:cBhvr>
                                        <p:cTn id="34" dur="500" fill="hold"/>
                                        <p:tgtEl>
                                          <p:spTgt spid="4"/>
                                        </p:tgtEl>
                                        <p:attrNameLst>
                                          <p:attrName>fill.on</p:attrName>
                                        </p:attrNameLst>
                                      </p:cBhvr>
                                      <p:to>
                                        <p:strVal val="tru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5"/>
                                        </p:tgtEl>
                                        <p:attrNameLst>
                                          <p:attrName>fillcolor</p:attrName>
                                        </p:attrNameLst>
                                      </p:cBhvr>
                                      <p:to>
                                        <a:schemeClr val="accent2"/>
                                      </p:to>
                                    </p:animClr>
                                    <p:set>
                                      <p:cBhvr>
                                        <p:cTn id="41" dur="500" fill="hold"/>
                                        <p:tgtEl>
                                          <p:spTgt spid="5"/>
                                        </p:tgtEl>
                                        <p:attrNameLst>
                                          <p:attrName>fill.type</p:attrName>
                                        </p:attrNameLst>
                                      </p:cBhvr>
                                      <p:to>
                                        <p:strVal val="solid"/>
                                      </p:to>
                                    </p:set>
                                    <p:set>
                                      <p:cBhvr>
                                        <p:cTn id="42" dur="500" fill="hold"/>
                                        <p:tgtEl>
                                          <p:spTgt spid="5"/>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5"/>
                                        </p:tgtEl>
                                        <p:attrNameLst>
                                          <p:attrName>fillcolor</p:attrName>
                                        </p:attrNameLst>
                                      </p:cBhvr>
                                      <p:to>
                                        <a:schemeClr val="bg1"/>
                                      </p:to>
                                    </p:animClr>
                                    <p:set>
                                      <p:cBhvr>
                                        <p:cTn id="47" dur="500" fill="hold"/>
                                        <p:tgtEl>
                                          <p:spTgt spid="5"/>
                                        </p:tgtEl>
                                        <p:attrNameLst>
                                          <p:attrName>fill.type</p:attrName>
                                        </p:attrNameLst>
                                      </p:cBhvr>
                                      <p:to>
                                        <p:strVal val="solid"/>
                                      </p:to>
                                    </p:set>
                                    <p:set>
                                      <p:cBhvr>
                                        <p:cTn id="48" dur="500" fill="hold"/>
                                        <p:tgtEl>
                                          <p:spTgt spid="5"/>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4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3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5" grpId="0"/>
      <p:bldP spid="40" grpId="0" animBg="1"/>
      <p:bldP spid="40" grpId="1" animBg="1"/>
      <p:bldP spid="41" grpId="0" animBg="1"/>
    </p:bldLst>
  </p:timing>
</p:sld>
</file>

<file path=ppt/theme/theme1.xml><?xml version="1.0" encoding="utf-8"?>
<a:theme xmlns:a="http://schemas.openxmlformats.org/drawingml/2006/main" name="1_Retrospect">
  <a:themeElements>
    <a:clrScheme name="Custom 3">
      <a:dk1>
        <a:srgbClr val="000000"/>
      </a:dk1>
      <a:lt1>
        <a:sysClr val="window" lastClr="FFFFFF"/>
      </a:lt1>
      <a:dk2>
        <a:srgbClr val="F59E00"/>
      </a:dk2>
      <a:lt2>
        <a:srgbClr val="FFFF00"/>
      </a:lt2>
      <a:accent1>
        <a:srgbClr val="E20000"/>
      </a:accent1>
      <a:accent2>
        <a:srgbClr val="A6B727"/>
      </a:accent2>
      <a:accent3>
        <a:srgbClr val="F69200"/>
      </a:accent3>
      <a:accent4>
        <a:srgbClr val="E20000"/>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rgbClr val="000000"/>
    </a:dk1>
    <a:lt1>
      <a:sysClr val="window" lastClr="FFFFFF"/>
    </a:lt1>
    <a:dk2>
      <a:srgbClr val="F59E00"/>
    </a:dk2>
    <a:lt2>
      <a:srgbClr val="FFFF00"/>
    </a:lt2>
    <a:accent1>
      <a:srgbClr val="E20000"/>
    </a:accent1>
    <a:accent2>
      <a:srgbClr val="A6B727"/>
    </a:accent2>
    <a:accent3>
      <a:srgbClr val="F69200"/>
    </a:accent3>
    <a:accent4>
      <a:srgbClr val="E20000"/>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4623</TotalTime>
  <Words>10318</Words>
  <Application>Microsoft Office PowerPoint</Application>
  <PresentationFormat>Ευρεία οθόνη</PresentationFormat>
  <Paragraphs>1861</Paragraphs>
  <Slides>88</Slides>
  <Notes>8</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1</vt:i4>
      </vt:variant>
      <vt:variant>
        <vt:lpstr>Τίτλοι διαφανειών</vt:lpstr>
      </vt:variant>
      <vt:variant>
        <vt:i4>88</vt:i4>
      </vt:variant>
    </vt:vector>
  </HeadingPairs>
  <TitlesOfParts>
    <vt:vector size="105" baseType="lpstr">
      <vt:lpstr>Arial</vt:lpstr>
      <vt:lpstr>Calibri</vt:lpstr>
      <vt:lpstr>Calibri Light</vt:lpstr>
      <vt:lpstr>Cambria Math</vt:lpstr>
      <vt:lpstr>Century Gothic</vt:lpstr>
      <vt:lpstr>CMBX9</vt:lpstr>
      <vt:lpstr>CMMI9</vt:lpstr>
      <vt:lpstr>CMR9</vt:lpstr>
      <vt:lpstr>CMSY9</vt:lpstr>
      <vt:lpstr>Consolas</vt:lpstr>
      <vt:lpstr>Courier New</vt:lpstr>
      <vt:lpstr>Helvetica LT Std Light</vt:lpstr>
      <vt:lpstr>Symbol</vt:lpstr>
      <vt:lpstr>Times New Roman</vt:lpstr>
      <vt:lpstr>Tw Cen MT</vt:lpstr>
      <vt:lpstr>Wingdings</vt:lpstr>
      <vt:lpstr>1_Retrospect</vt:lpstr>
      <vt:lpstr>Automated Predictive Modeling and Knowledge Discovery for Biomedicine</vt:lpstr>
      <vt:lpstr>Conflict of Interest Declaration</vt:lpstr>
      <vt:lpstr>The Past Predicts the Future</vt:lpstr>
      <vt:lpstr>Data Explosion</vt:lpstr>
      <vt:lpstr>Learn to Diagnose Alzheimers from molecular blood measurements</vt:lpstr>
      <vt:lpstr>Learn to Diagnose Alzheimers from molecular blood measurements</vt:lpstr>
      <vt:lpstr>The Predictive and Diagnostic Modeling Problem </vt:lpstr>
      <vt:lpstr>The Predictive and Diagnostic Modeling Problem </vt:lpstr>
      <vt:lpstr>Predictive Model example</vt:lpstr>
      <vt:lpstr>The Data Analysis Process</vt:lpstr>
      <vt:lpstr>The Data Analysis Process</vt:lpstr>
      <vt:lpstr>Current Practice: Scripting</vt:lpstr>
      <vt:lpstr>What is Automated Machine Learning</vt:lpstr>
      <vt:lpstr>AutoML</vt:lpstr>
      <vt:lpstr>AutoML</vt:lpstr>
      <vt:lpstr>AutoML</vt:lpstr>
      <vt:lpstr>AutoML</vt:lpstr>
      <vt:lpstr>Messages</vt:lpstr>
      <vt:lpstr>Building AutoML</vt:lpstr>
      <vt:lpstr>Challenge: What are the choices?</vt:lpstr>
      <vt:lpstr>Challenge: Which algorithms to try?</vt:lpstr>
      <vt:lpstr>Knowledge Bases-KB</vt:lpstr>
      <vt:lpstr>ML to improve ML analyses</vt:lpstr>
      <vt:lpstr>Challenge: Optimize choices</vt:lpstr>
      <vt:lpstr>Hyper-Parameters</vt:lpstr>
      <vt:lpstr>Hyper-Parameters and Configurations</vt:lpstr>
      <vt:lpstr>The Concept of a Configuration of the Pipeline</vt:lpstr>
      <vt:lpstr>Evaluating single configurations</vt:lpstr>
      <vt:lpstr>Optimize hyper-parameters</vt:lpstr>
      <vt:lpstr>Grid search</vt:lpstr>
      <vt:lpstr>Random search</vt:lpstr>
      <vt:lpstr>Bayesian Optimization example</vt:lpstr>
      <vt:lpstr>BO operation at iteration i = 7</vt:lpstr>
      <vt:lpstr>BO operation at iteration i = 7</vt:lpstr>
      <vt:lpstr>BO operation at iteration i = 8</vt:lpstr>
      <vt:lpstr>Take Home Message</vt:lpstr>
      <vt:lpstr>Challenge: Estimate Performance</vt:lpstr>
      <vt:lpstr>Estimate Performance</vt:lpstr>
      <vt:lpstr>Extreme Distributions: 1 Model</vt:lpstr>
      <vt:lpstr>Extreme Distributions: 8 Models</vt:lpstr>
      <vt:lpstr>Choose Model AND Estimate Performance</vt:lpstr>
      <vt:lpstr>Cross Validation bias correction</vt:lpstr>
      <vt:lpstr>Let’s Focus on Selection</vt:lpstr>
      <vt:lpstr>Performance estimation bias correction</vt:lpstr>
      <vt:lpstr>Performance estimation bias correction</vt:lpstr>
      <vt:lpstr>Generation of Adjusted CIs</vt:lpstr>
      <vt:lpstr>Adjusted ROC Curves with CIs</vt:lpstr>
      <vt:lpstr>Bootstrap Bias Correction CV</vt:lpstr>
      <vt:lpstr>Messages</vt:lpstr>
      <vt:lpstr>Feature Selection for Knowledge Discovery</vt:lpstr>
      <vt:lpstr>Παρουσίαση του PowerPoint</vt:lpstr>
      <vt:lpstr>Knowledge Discovery and Feature Selection</vt:lpstr>
      <vt:lpstr>Feature Selection Problem(s)</vt:lpstr>
      <vt:lpstr>A Taxonomy of Feature Types</vt:lpstr>
      <vt:lpstr>Multiple Feature Selection</vt:lpstr>
      <vt:lpstr>What is the Markov Blanket of MakeModel?</vt:lpstr>
      <vt:lpstr>Feature Selection Intrinsically Related to Causality!</vt:lpstr>
      <vt:lpstr>From Predictive Analytics to Prescriptive and Causal Analytics</vt:lpstr>
      <vt:lpstr>Advances in Feature Selection</vt:lpstr>
      <vt:lpstr>Feature Selection Methods</vt:lpstr>
      <vt:lpstr>Cross-validating Feature Selection</vt:lpstr>
      <vt:lpstr>Overfitting by not CV-ing FS</vt:lpstr>
      <vt:lpstr>Feature Selection for Knowledge Discovery</vt:lpstr>
      <vt:lpstr>Just Add Data Bio</vt:lpstr>
      <vt:lpstr>Just Add Data Bio</vt:lpstr>
      <vt:lpstr>Just Add Data Architecture</vt:lpstr>
      <vt:lpstr>Just Add Data Architecture</vt:lpstr>
      <vt:lpstr>Just Add Data Architecture</vt:lpstr>
      <vt:lpstr>Just Add Data Bio: designed for non-experts, customizable by experts</vt:lpstr>
      <vt:lpstr>Just Add Data Bio: Applications</vt:lpstr>
      <vt:lpstr>a collection of uniformly preprocessed and automatically annotated datasets for data-driven biology</vt:lpstr>
      <vt:lpstr>Just Add Data Bio: Massive evaluation</vt:lpstr>
      <vt:lpstr>Summary and Conclusions</vt:lpstr>
      <vt:lpstr>Learn to Diagnose Alzheimers from molecular blood measurements</vt:lpstr>
      <vt:lpstr>Demo</vt:lpstr>
      <vt:lpstr>JAD use case</vt:lpstr>
      <vt:lpstr>JAD - learning progress</vt:lpstr>
      <vt:lpstr>JAD - Performance overview</vt:lpstr>
      <vt:lpstr>JAD Results-AUC</vt:lpstr>
      <vt:lpstr>JAD Results-ROC</vt:lpstr>
      <vt:lpstr>JAD Results-Variable importance</vt:lpstr>
      <vt:lpstr>ICE diagram: visualizing effect sizes in general models</vt:lpstr>
      <vt:lpstr>JAD Results-best interpretable model</vt:lpstr>
      <vt:lpstr>JAD Results-supervised PCA</vt:lpstr>
      <vt:lpstr>Acknowledgements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Automating Predictive Modeling and Knowledge Discovery  for Biomedical Applications</dc:title>
  <dc:creator>Ioannis Tsamardinos</dc:creator>
  <cp:lastModifiedBy>tsamard</cp:lastModifiedBy>
  <cp:revision>592</cp:revision>
  <dcterms:created xsi:type="dcterms:W3CDTF">2017-10-09T09:44:49Z</dcterms:created>
  <dcterms:modified xsi:type="dcterms:W3CDTF">2019-03-11T13:52:27Z</dcterms:modified>
</cp:coreProperties>
</file>